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60" r:id="rId2"/>
    <p:sldId id="265" r:id="rId3"/>
    <p:sldId id="264" r:id="rId4"/>
    <p:sldId id="257" r:id="rId5"/>
    <p:sldId id="281" r:id="rId6"/>
    <p:sldId id="279" r:id="rId7"/>
    <p:sldId id="282" r:id="rId8"/>
    <p:sldId id="280" r:id="rId9"/>
    <p:sldId id="266" r:id="rId10"/>
    <p:sldId id="284" r:id="rId11"/>
    <p:sldId id="261" r:id="rId12"/>
    <p:sldId id="268" r:id="rId13"/>
    <p:sldId id="269" r:id="rId14"/>
    <p:sldId id="259" r:id="rId15"/>
    <p:sldId id="270" r:id="rId16"/>
    <p:sldId id="271" r:id="rId17"/>
    <p:sldId id="272" r:id="rId18"/>
    <p:sldId id="273" r:id="rId19"/>
    <p:sldId id="283" r:id="rId20"/>
    <p:sldId id="258" r:id="rId21"/>
    <p:sldId id="275" r:id="rId22"/>
    <p:sldId id="276" r:id="rId23"/>
    <p:sldId id="274" r:id="rId24"/>
    <p:sldId id="278"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CBC26A-54DF-EB4C-AA41-448AC9147949}"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9431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BC26A-54DF-EB4C-AA41-448AC9147949}"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BC26A-54DF-EB4C-AA41-448AC9147949}"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9431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BC26A-54DF-EB4C-AA41-448AC9147949}"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BC26A-54DF-EB4C-AA41-448AC9147949}"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9431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CBC26A-54DF-EB4C-AA41-448AC9147949}" type="datetimeFigureOut">
              <a:rPr lang="en-US" smtClean="0"/>
              <a:pPr/>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943100" cy="990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BC26A-54DF-EB4C-AA41-448AC9147949}" type="datetimeFigureOut">
              <a:rPr lang="en-US" smtClean="0"/>
              <a:pPr/>
              <a:t>5/8/16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9431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CBC26A-54DF-EB4C-AA41-448AC9147949}" type="datetimeFigureOut">
              <a:rPr lang="en-US" smtClean="0"/>
              <a:pPr/>
              <a:t>5/8/16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BC26A-54DF-EB4C-AA41-448AC9147949}" type="datetimeFigureOut">
              <a:rPr lang="en-US" smtClean="0"/>
              <a:pPr/>
              <a:t>5/8/16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BC26A-54DF-EB4C-AA41-448AC9147949}" type="datetimeFigureOut">
              <a:rPr lang="en-US" smtClean="0"/>
              <a:pPr/>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BC26A-54DF-EB4C-AA41-448AC9147949}" type="datetimeFigureOut">
              <a:rPr lang="en-US" smtClean="0"/>
              <a:pPr/>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8F872-EC50-FA4F-A636-2F18861DBF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stretch>
            <a:fillRect/>
          </a:stretch>
        </p:blipFill>
        <p:spPr>
          <a:xfrm>
            <a:off x="-1" y="12700"/>
            <a:ext cx="9158831" cy="6845299"/>
          </a:xfrm>
          <a:prstGeom prst="rect">
            <a:avLst/>
          </a:prstGeom>
        </p:spPr>
      </p:pic>
      <p:pic>
        <p:nvPicPr>
          <p:cNvPr id="11" name="Picture 10"/>
          <p:cNvPicPr>
            <a:picLocks noChangeAspect="1"/>
          </p:cNvPicPr>
          <p:nvPr userDrawn="1"/>
        </p:nvPicPr>
        <p:blipFill>
          <a:blip r:embed="rId14"/>
          <a:srcRect l="89508"/>
          <a:stretch>
            <a:fillRect/>
          </a:stretch>
        </p:blipFill>
        <p:spPr>
          <a:xfrm>
            <a:off x="7747001" y="-12700"/>
            <a:ext cx="1411830" cy="2397812"/>
          </a:xfrm>
          <a:prstGeom prst="rect">
            <a:avLst/>
          </a:prstGeom>
          <a:effectLst>
            <a:outerShdw blurRad="165100" dist="114300" dir="6000000">
              <a:srgbClr val="000000">
                <a:alpha val="43000"/>
              </a:srgbClr>
            </a:outerShdw>
          </a:effectLst>
        </p:spPr>
      </p:pic>
      <p:pic>
        <p:nvPicPr>
          <p:cNvPr id="8" name="Picture 7"/>
          <p:cNvPicPr>
            <a:picLocks noChangeAspect="1"/>
          </p:cNvPicPr>
          <p:nvPr/>
        </p:nvPicPr>
        <p:blipFill>
          <a:blip r:embed="rId14"/>
          <a:srcRect/>
          <a:stretch>
            <a:fillRect/>
          </a:stretch>
        </p:blipFill>
        <p:spPr>
          <a:xfrm>
            <a:off x="-1" y="0"/>
            <a:ext cx="7747002" cy="2397812"/>
          </a:xfrm>
          <a:prstGeom prst="rect">
            <a:avLst/>
          </a:prstGeom>
          <a:effectLst>
            <a:outerShdw blurRad="165100" dist="114300" dir="6000000">
              <a:srgbClr val="000000">
                <a:alpha val="43000"/>
              </a:srgbClr>
            </a:outerShdw>
          </a:effectLst>
        </p:spPr>
      </p:pic>
      <p:sp>
        <p:nvSpPr>
          <p:cNvPr id="3" name="Text Placeholder 2"/>
          <p:cNvSpPr>
            <a:spLocks noGrp="1"/>
          </p:cNvSpPr>
          <p:nvPr>
            <p:ph type="body" idx="1"/>
          </p:nvPr>
        </p:nvSpPr>
        <p:spPr>
          <a:xfrm>
            <a:off x="457200" y="2708214"/>
            <a:ext cx="8229600" cy="3417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BC26A-54DF-EB4C-AA41-448AC9147949}" type="datetimeFigureOut">
              <a:rPr lang="en-US" smtClean="0"/>
              <a:pPr/>
              <a:t>5/8/16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8F872-EC50-FA4F-A636-2F18861DBF66}" type="slidenum">
              <a:rPr lang="en-US" smtClean="0"/>
              <a:pPr/>
              <a:t>‹#›</a:t>
            </a:fld>
            <a:endParaRPr lang="en-US"/>
          </a:p>
        </p:txBody>
      </p:sp>
      <p:pic>
        <p:nvPicPr>
          <p:cNvPr id="9" name="Picture 8"/>
          <p:cNvPicPr>
            <a:picLocks noChangeAspect="1"/>
          </p:cNvPicPr>
          <p:nvPr userDrawn="1"/>
        </p:nvPicPr>
        <p:blipFill>
          <a:blip r:embed="rId14"/>
          <a:srcRect l="88468"/>
          <a:stretch>
            <a:fillRect/>
          </a:stretch>
        </p:blipFill>
        <p:spPr>
          <a:xfrm>
            <a:off x="6906671" y="0"/>
            <a:ext cx="2237329" cy="2385112"/>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6000" b="1" i="1" kern="1200" baseline="0">
          <a:solidFill>
            <a:schemeClr val="bg1"/>
          </a:solidFill>
          <a:effectLst>
            <a:outerShdw blurRad="50800" dist="38100" dir="2700000">
              <a:srgbClr val="000000">
                <a:alpha val="43000"/>
              </a:srgbClr>
            </a:outerShdw>
          </a:effectLst>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1670287"/>
            <a:ext cx="8229600" cy="4826381"/>
          </a:xfrm>
        </p:spPr>
        <p:txBody>
          <a:bodyPr>
            <a:normAutofit fontScale="92500" lnSpcReduction="20000"/>
          </a:bodyPr>
          <a:lstStyle/>
          <a:p>
            <a:pPr marL="0" lvl="1" indent="0">
              <a:spcAft>
                <a:spcPts val="1800"/>
              </a:spcAft>
              <a:buNone/>
            </a:pPr>
            <a:r>
              <a:rPr lang="en-US" sz="3000" b="1" dirty="0" smtClean="0">
                <a:effectLst>
                  <a:outerShdw blurRad="50800" dist="38100" dir="2700000">
                    <a:srgbClr val="000000">
                      <a:alpha val="43000"/>
                    </a:srgbClr>
                  </a:outerShdw>
                </a:effectLst>
                <a:latin typeface="Cambria"/>
                <a:cs typeface="Cambria"/>
              </a:rPr>
              <a:t>“Then Paul stood in the midst of the </a:t>
            </a:r>
            <a:r>
              <a:rPr lang="en-US" sz="3000" b="1" dirty="0" err="1" smtClean="0">
                <a:effectLst>
                  <a:outerShdw blurRad="50800" dist="38100" dir="2700000">
                    <a:srgbClr val="000000">
                      <a:alpha val="43000"/>
                    </a:srgbClr>
                  </a:outerShdw>
                </a:effectLst>
                <a:latin typeface="Cambria"/>
                <a:cs typeface="Cambria"/>
              </a:rPr>
              <a:t>Areopagus</a:t>
            </a:r>
            <a:r>
              <a:rPr lang="en-US" sz="3000" b="1" dirty="0" smtClean="0">
                <a:effectLst>
                  <a:outerShdw blurRad="50800" dist="38100" dir="2700000">
                    <a:srgbClr val="000000">
                      <a:alpha val="43000"/>
                    </a:srgbClr>
                  </a:outerShdw>
                </a:effectLst>
                <a:latin typeface="Cambria"/>
                <a:cs typeface="Cambria"/>
              </a:rPr>
              <a:t> and said, ‘Men of Athens, I perceive that in all things you are very religious; for as I was passing through and considering the objects of your worship, I even found an altar with this inscription: TO THE UNKNOWN GOD. Therefore, the One whom you worship without knowing, Him I proclaim to you: God, who made the world and everything in it, since He is Lord of heaven and earth, does not dwell in temples made with hands. Nor is He worshiped with men’s hands, as though He needed anything, since He gives to all life, breath, and all things</a:t>
            </a:r>
            <a:r>
              <a:rPr lang="en-US" sz="2600" b="1" dirty="0" smtClean="0">
                <a:effectLst>
                  <a:outerShdw blurRad="50800" dist="38100" dir="2700000">
                    <a:srgbClr val="000000">
                      <a:alpha val="43000"/>
                    </a:srgbClr>
                  </a:outerShdw>
                </a:effectLst>
                <a:latin typeface="Cambria"/>
                <a:cs typeface="Cambria"/>
              </a:rPr>
              <a:t>…’”</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17:22-28 </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pic>
        <p:nvPicPr>
          <p:cNvPr id="9" name="Picture 8"/>
          <p:cNvPicPr>
            <a:picLocks noChangeAspect="1"/>
          </p:cNvPicPr>
          <p:nvPr/>
        </p:nvPicPr>
        <p:blipFill>
          <a:blip r:embed="rId3"/>
          <a:stretch>
            <a:fillRect/>
          </a:stretch>
        </p:blipFill>
        <p:spPr>
          <a:xfrm>
            <a:off x="757261" y="1128129"/>
            <a:ext cx="2489277" cy="2489277"/>
          </a:xfrm>
          <a:prstGeom prst="rect">
            <a:avLst/>
          </a:prstGeom>
        </p:spPr>
      </p:pic>
      <p:pic>
        <p:nvPicPr>
          <p:cNvPr id="10" name="Picture 9"/>
          <p:cNvPicPr>
            <a:picLocks noChangeAspect="1"/>
          </p:cNvPicPr>
          <p:nvPr/>
        </p:nvPicPr>
        <p:blipFill>
          <a:blip r:embed="rId4"/>
          <a:stretch>
            <a:fillRect/>
          </a:stretch>
        </p:blipFill>
        <p:spPr>
          <a:xfrm>
            <a:off x="3529348" y="1342753"/>
            <a:ext cx="1848895" cy="2958232"/>
          </a:xfrm>
          <a:prstGeom prst="rect">
            <a:avLst/>
          </a:prstGeom>
        </p:spPr>
      </p:pic>
      <p:pic>
        <p:nvPicPr>
          <p:cNvPr id="14" name="Picture 13"/>
          <p:cNvPicPr>
            <a:picLocks noChangeAspect="1"/>
          </p:cNvPicPr>
          <p:nvPr/>
        </p:nvPicPr>
        <p:blipFill>
          <a:blip r:embed="rId5"/>
          <a:stretch>
            <a:fillRect/>
          </a:stretch>
        </p:blipFill>
        <p:spPr>
          <a:xfrm>
            <a:off x="5555035" y="1128129"/>
            <a:ext cx="3021707" cy="2534335"/>
          </a:xfrm>
          <a:prstGeom prst="rect">
            <a:avLst/>
          </a:prstGeom>
        </p:spPr>
      </p:pic>
      <p:pic>
        <p:nvPicPr>
          <p:cNvPr id="15" name="Picture 14"/>
          <p:cNvPicPr>
            <a:picLocks noChangeAspect="1"/>
          </p:cNvPicPr>
          <p:nvPr/>
        </p:nvPicPr>
        <p:blipFill>
          <a:blip r:embed="rId6"/>
          <a:stretch>
            <a:fillRect/>
          </a:stretch>
        </p:blipFill>
        <p:spPr>
          <a:xfrm>
            <a:off x="5555035" y="3795656"/>
            <a:ext cx="3080963" cy="2055580"/>
          </a:xfrm>
          <a:prstGeom prst="rect">
            <a:avLst/>
          </a:prstGeom>
        </p:spPr>
      </p:pic>
      <p:sp>
        <p:nvSpPr>
          <p:cNvPr id="16" name="Rectangle 15"/>
          <p:cNvSpPr/>
          <p:nvPr/>
        </p:nvSpPr>
        <p:spPr>
          <a:xfrm>
            <a:off x="0" y="205243"/>
            <a:ext cx="8942270" cy="707886"/>
          </a:xfrm>
          <a:prstGeom prst="rect">
            <a:avLst/>
          </a:prstGeom>
        </p:spPr>
        <p:txBody>
          <a:bodyPr wrap="square">
            <a:spAutoFit/>
          </a:bodyPr>
          <a:lstStyle/>
          <a:p>
            <a:pPr lvl="1" algn="ctr">
              <a:buNone/>
            </a:pPr>
            <a:r>
              <a:rPr lang="en-US" sz="4000" b="1" dirty="0" smtClean="0">
                <a:solidFill>
                  <a:srgbClr val="FFFFFF"/>
                </a:solidFill>
                <a:effectLst>
                  <a:outerShdw blurRad="50800" dist="38100" dir="2700000">
                    <a:srgbClr val="000000">
                      <a:alpha val="43000"/>
                    </a:srgbClr>
                  </a:outerShdw>
                </a:effectLst>
                <a:latin typeface="Cambria"/>
                <a:cs typeface="Cambria"/>
              </a:rPr>
              <a:t>Humans WILL worship something!</a:t>
            </a:r>
          </a:p>
        </p:txBody>
      </p:sp>
      <p:pic>
        <p:nvPicPr>
          <p:cNvPr id="23" name="Picture 22"/>
          <p:cNvPicPr>
            <a:picLocks noChangeAspect="1"/>
          </p:cNvPicPr>
          <p:nvPr/>
        </p:nvPicPr>
        <p:blipFill>
          <a:blip r:embed="rId7"/>
          <a:stretch>
            <a:fillRect/>
          </a:stretch>
        </p:blipFill>
        <p:spPr>
          <a:xfrm>
            <a:off x="576805" y="3795656"/>
            <a:ext cx="2952543" cy="2952543"/>
          </a:xfrm>
          <a:prstGeom prst="rect">
            <a:avLst/>
          </a:prstGeom>
        </p:spPr>
      </p:pic>
      <p:pic>
        <p:nvPicPr>
          <p:cNvPr id="24" name="Picture 23"/>
          <p:cNvPicPr>
            <a:picLocks noChangeAspect="1"/>
          </p:cNvPicPr>
          <p:nvPr/>
        </p:nvPicPr>
        <p:blipFill>
          <a:blip r:embed="rId8"/>
          <a:srcRect r="28652" b="35876"/>
          <a:stretch>
            <a:fillRect/>
          </a:stretch>
        </p:blipFill>
        <p:spPr>
          <a:xfrm>
            <a:off x="2925052" y="4565582"/>
            <a:ext cx="3499257" cy="1965572"/>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469"/>
            <a:ext cx="8229600" cy="413853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What is Worship</a:t>
            </a:r>
            <a:r>
              <a:rPr lang="en-US" sz="4000" b="1" dirty="0">
                <a:effectLst>
                  <a:outerShdw blurRad="50800" dist="38100" dir="2700000">
                    <a:srgbClr val="000000">
                      <a:alpha val="43000"/>
                    </a:srgbClr>
                  </a:outerShdw>
                </a:effectLst>
                <a:latin typeface="Cambria"/>
                <a:cs typeface="Cambria"/>
              </a:rPr>
              <a:t>?</a:t>
            </a:r>
            <a:endParaRPr lang="en-US" sz="4000" b="1" dirty="0" smtClean="0">
              <a:effectLst>
                <a:outerShdw blurRad="50800" dist="38100" dir="2700000">
                  <a:srgbClr val="000000">
                    <a:alpha val="43000"/>
                  </a:srgbClr>
                </a:outerShdw>
              </a:effectLst>
              <a:latin typeface="Cambria"/>
              <a:cs typeface="Cambria"/>
            </a:endParaRPr>
          </a:p>
          <a:p>
            <a:pPr lvl="1">
              <a:buNone/>
            </a:pPr>
            <a:r>
              <a:rPr lang="en-US" sz="3000" b="1" dirty="0" smtClean="0">
                <a:effectLst>
                  <a:outerShdw blurRad="50800" dist="38100" dir="2700000">
                    <a:srgbClr val="000000">
                      <a:alpha val="43000"/>
                    </a:srgbClr>
                  </a:outerShdw>
                </a:effectLst>
                <a:latin typeface="Cambria"/>
                <a:cs typeface="Cambria"/>
              </a:rPr>
              <a:t>It is not adoration without relationship.</a:t>
            </a:r>
          </a:p>
          <a:p>
            <a:pPr lvl="1">
              <a:buNone/>
            </a:pPr>
            <a:r>
              <a:rPr lang="en-US" sz="3000" b="1" dirty="0" smtClean="0">
                <a:effectLst>
                  <a:outerShdw blurRad="50800" dist="38100" dir="2700000">
                    <a:srgbClr val="000000">
                      <a:alpha val="43000"/>
                    </a:srgbClr>
                  </a:outerShdw>
                </a:effectLst>
                <a:latin typeface="Cambria"/>
                <a:cs typeface="Cambria"/>
              </a:rPr>
              <a:t>It is not mindless devotion (John 4:20-24).</a:t>
            </a:r>
          </a:p>
          <a:p>
            <a:pPr lvl="1">
              <a:buNone/>
            </a:pPr>
            <a:r>
              <a:rPr lang="en-US" sz="3000" b="1" dirty="0" smtClean="0">
                <a:effectLst>
                  <a:outerShdw blurRad="50800" dist="38100" dir="2700000">
                    <a:srgbClr val="000000">
                      <a:alpha val="43000"/>
                    </a:srgbClr>
                  </a:outerShdw>
                </a:effectLst>
                <a:latin typeface="Cambria"/>
                <a:cs typeface="Cambria"/>
              </a:rPr>
              <a:t>It is the conscious decision to appreciate God for who He is.</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2657064"/>
            <a:ext cx="8229600" cy="3839604"/>
          </a:xfrm>
        </p:spPr>
        <p:txBody>
          <a:bodyPr>
            <a:normAutofit/>
          </a:bodyPr>
          <a:lstStyle/>
          <a:p>
            <a:pPr marL="0" lvl="1" indent="0" algn="ctr">
              <a:spcAft>
                <a:spcPts val="1800"/>
              </a:spcAft>
              <a:buNone/>
            </a:pPr>
            <a:r>
              <a:rPr lang="en-US" sz="4000" b="1" dirty="0" smtClean="0">
                <a:effectLst>
                  <a:outerShdw blurRad="50800" dist="38100" dir="2700000">
                    <a:srgbClr val="000000">
                      <a:alpha val="43000"/>
                    </a:srgbClr>
                  </a:outerShdw>
                </a:effectLst>
                <a:latin typeface="Cambria"/>
                <a:cs typeface="Cambria"/>
              </a:rPr>
              <a:t>“…In Him we live and move and have our being.”</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17:28a </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469"/>
            <a:ext cx="8229600" cy="413853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What is Worship</a:t>
            </a:r>
            <a:r>
              <a:rPr lang="en-US" sz="4000" b="1" dirty="0">
                <a:effectLst>
                  <a:outerShdw blurRad="50800" dist="38100" dir="2700000">
                    <a:srgbClr val="000000">
                      <a:alpha val="43000"/>
                    </a:srgbClr>
                  </a:outerShdw>
                </a:effectLst>
                <a:latin typeface="Cambria"/>
                <a:cs typeface="Cambria"/>
              </a:rPr>
              <a:t>?</a:t>
            </a:r>
            <a:endParaRPr lang="en-US" sz="4000" b="1" dirty="0" smtClean="0">
              <a:effectLst>
                <a:outerShdw blurRad="50800" dist="38100" dir="2700000">
                  <a:srgbClr val="000000">
                    <a:alpha val="43000"/>
                  </a:srgbClr>
                </a:outerShdw>
              </a:effectLst>
              <a:latin typeface="Cambria"/>
              <a:cs typeface="Cambria"/>
            </a:endParaRPr>
          </a:p>
          <a:p>
            <a:pPr lvl="1">
              <a:buNone/>
            </a:pPr>
            <a:r>
              <a:rPr lang="en-US" sz="3000" b="1" dirty="0" smtClean="0">
                <a:effectLst>
                  <a:outerShdw blurRad="50800" dist="38100" dir="2700000">
                    <a:srgbClr val="000000">
                      <a:alpha val="43000"/>
                    </a:srgbClr>
                  </a:outerShdw>
                </a:effectLst>
                <a:latin typeface="Cambria"/>
                <a:cs typeface="Cambria"/>
              </a:rPr>
              <a:t>It is not adoration without relationship.</a:t>
            </a:r>
          </a:p>
          <a:p>
            <a:pPr lvl="1">
              <a:buNone/>
            </a:pPr>
            <a:r>
              <a:rPr lang="en-US" sz="3000" b="1" dirty="0" smtClean="0">
                <a:effectLst>
                  <a:outerShdw blurRad="50800" dist="38100" dir="2700000">
                    <a:srgbClr val="000000">
                      <a:alpha val="43000"/>
                    </a:srgbClr>
                  </a:outerShdw>
                </a:effectLst>
                <a:latin typeface="Cambria"/>
                <a:cs typeface="Cambria"/>
              </a:rPr>
              <a:t>It is not mindless devotion (John 4:20-24).</a:t>
            </a:r>
          </a:p>
          <a:p>
            <a:pPr lvl="1">
              <a:buNone/>
            </a:pPr>
            <a:r>
              <a:rPr lang="en-US" sz="3000" b="1" dirty="0" smtClean="0">
                <a:effectLst>
                  <a:outerShdw blurRad="50800" dist="38100" dir="2700000">
                    <a:srgbClr val="000000">
                      <a:alpha val="43000"/>
                    </a:srgbClr>
                  </a:outerShdw>
                </a:effectLst>
                <a:latin typeface="Cambria"/>
                <a:cs typeface="Cambria"/>
              </a:rPr>
              <a:t>It is the conscious decision to appreciate God for who He is.</a:t>
            </a:r>
          </a:p>
          <a:p>
            <a:pPr lvl="1">
              <a:buNone/>
            </a:pPr>
            <a:r>
              <a:rPr lang="en-US" sz="3000" b="1" dirty="0" smtClean="0">
                <a:effectLst>
                  <a:outerShdw blurRad="50800" dist="38100" dir="2700000">
                    <a:srgbClr val="000000">
                      <a:alpha val="43000"/>
                    </a:srgbClr>
                  </a:outerShdw>
                </a:effectLst>
                <a:latin typeface="Cambria"/>
                <a:cs typeface="Cambria"/>
              </a:rPr>
              <a:t>It is the response of those who love and respect Him. </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2846"/>
            <a:ext cx="8229600" cy="349796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He is our Creator </a:t>
            </a:r>
            <a:r>
              <a:rPr lang="en-US" sz="3000" b="1" dirty="0" smtClean="0">
                <a:effectLst>
                  <a:outerShdw blurRad="50800" dist="38100" dir="2700000">
                    <a:srgbClr val="000000">
                      <a:alpha val="43000"/>
                    </a:srgbClr>
                  </a:outerShdw>
                </a:effectLst>
                <a:latin typeface="Cambria"/>
                <a:cs typeface="Cambria"/>
              </a:rPr>
              <a:t>(Psa. 95:6-10).</a:t>
            </a:r>
          </a:p>
          <a:p>
            <a:pPr lvl="1">
              <a:buNone/>
            </a:pPr>
            <a:r>
              <a:rPr lang="en-US" sz="3000" b="1" dirty="0" smtClean="0">
                <a:effectLst>
                  <a:outerShdw blurRad="50800" dist="38100" dir="2700000">
                    <a:srgbClr val="000000">
                      <a:alpha val="43000"/>
                    </a:srgbClr>
                  </a:outerShdw>
                </a:effectLst>
                <a:latin typeface="Cambria"/>
                <a:cs typeface="Cambria"/>
              </a:rPr>
              <a:t>We were made to worship Him.</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2248285"/>
            <a:ext cx="8229600" cy="4248384"/>
          </a:xfrm>
        </p:spPr>
        <p:txBody>
          <a:bodyPr>
            <a:normAutofit/>
          </a:bodyPr>
          <a:lstStyle/>
          <a:p>
            <a:pPr marL="0" lvl="1" indent="0" algn="ctr">
              <a:spcAft>
                <a:spcPts val="1800"/>
              </a:spcAft>
              <a:buNone/>
            </a:pPr>
            <a:r>
              <a:rPr lang="en-US" sz="3500" b="1" dirty="0" smtClean="0">
                <a:effectLst>
                  <a:outerShdw blurRad="50800" dist="38100" dir="2700000">
                    <a:srgbClr val="000000">
                      <a:alpha val="43000"/>
                    </a:srgbClr>
                  </a:outerShdw>
                </a:effectLst>
                <a:latin typeface="Cambria"/>
                <a:cs typeface="Cambria"/>
              </a:rPr>
              <a:t>“…He has made from one blood every nation of men to dwell on all the face of the earth… so that they should seek the Lord, in the hope that they might grope for Him and find Him, though He is not far from each one of us.”</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17:26-27 </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2846"/>
            <a:ext cx="8686800" cy="349796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He is our Creator </a:t>
            </a:r>
            <a:r>
              <a:rPr lang="en-US" sz="3000" b="1" dirty="0" smtClean="0">
                <a:effectLst>
                  <a:outerShdw blurRad="50800" dist="38100" dir="2700000">
                    <a:srgbClr val="000000">
                      <a:alpha val="43000"/>
                    </a:srgbClr>
                  </a:outerShdw>
                </a:effectLst>
                <a:latin typeface="Cambria"/>
                <a:cs typeface="Cambria"/>
              </a:rPr>
              <a:t>(Psa. 95:6-10).</a:t>
            </a:r>
          </a:p>
          <a:p>
            <a:pPr lvl="1">
              <a:buNone/>
            </a:pPr>
            <a:r>
              <a:rPr lang="en-US" sz="3000" b="1" dirty="0" smtClean="0">
                <a:effectLst>
                  <a:outerShdw blurRad="50800" dist="38100" dir="2700000">
                    <a:srgbClr val="000000">
                      <a:alpha val="43000"/>
                    </a:srgbClr>
                  </a:outerShdw>
                </a:effectLst>
                <a:latin typeface="Cambria"/>
                <a:cs typeface="Cambria"/>
              </a:rPr>
              <a:t>We were made to worship Him.</a:t>
            </a:r>
          </a:p>
          <a:p>
            <a:pPr>
              <a:buNone/>
            </a:pPr>
            <a:r>
              <a:rPr lang="en-US" sz="4000" b="1" dirty="0" smtClean="0">
                <a:effectLst>
                  <a:outerShdw blurRad="50800" dist="38100" dir="2700000">
                    <a:srgbClr val="000000">
                      <a:alpha val="43000"/>
                    </a:srgbClr>
                  </a:outerShdw>
                </a:effectLst>
                <a:latin typeface="Cambria"/>
                <a:cs typeface="Cambria"/>
              </a:rPr>
              <a:t>He has all power</a:t>
            </a:r>
            <a:r>
              <a:rPr lang="en-US" sz="3000" b="1" dirty="0" smtClean="0">
                <a:effectLst>
                  <a:outerShdw blurRad="50800" dist="38100" dir="2700000">
                    <a:srgbClr val="000000">
                      <a:alpha val="43000"/>
                    </a:srgbClr>
                  </a:outerShdw>
                </a:effectLst>
                <a:latin typeface="Cambria"/>
                <a:cs typeface="Cambria"/>
              </a:rPr>
              <a:t> (Job 42:1-2; Psa. 33:6-9).</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2475743"/>
            <a:ext cx="8229600" cy="4020926"/>
          </a:xfrm>
        </p:spPr>
        <p:txBody>
          <a:bodyPr>
            <a:normAutofit/>
          </a:bodyPr>
          <a:lstStyle/>
          <a:p>
            <a:pPr marL="0" lvl="1" indent="0" algn="ctr">
              <a:spcAft>
                <a:spcPts val="1800"/>
              </a:spcAft>
              <a:buNone/>
            </a:pPr>
            <a:r>
              <a:rPr lang="en-US" sz="4000" b="1" dirty="0" smtClean="0">
                <a:effectLst>
                  <a:outerShdw blurRad="50800" dist="38100" dir="2700000">
                    <a:srgbClr val="000000">
                      <a:alpha val="43000"/>
                    </a:srgbClr>
                  </a:outerShdw>
                </a:effectLst>
                <a:latin typeface="Cambria"/>
                <a:cs typeface="Cambria"/>
              </a:rPr>
              <a:t>“God, who made the world and everything in it, since He is Lord of heaven and earth...”</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17:24a</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2846"/>
            <a:ext cx="8686800" cy="349796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He is our Creator </a:t>
            </a:r>
            <a:r>
              <a:rPr lang="en-US" sz="3000" b="1" dirty="0" smtClean="0">
                <a:effectLst>
                  <a:outerShdw blurRad="50800" dist="38100" dir="2700000">
                    <a:srgbClr val="000000">
                      <a:alpha val="43000"/>
                    </a:srgbClr>
                  </a:outerShdw>
                </a:effectLst>
                <a:latin typeface="Cambria"/>
                <a:cs typeface="Cambria"/>
              </a:rPr>
              <a:t>(Psa. 95:6-10).</a:t>
            </a:r>
          </a:p>
          <a:p>
            <a:pPr lvl="1">
              <a:buNone/>
            </a:pPr>
            <a:r>
              <a:rPr lang="en-US" sz="3000" b="1" dirty="0" smtClean="0">
                <a:effectLst>
                  <a:outerShdw blurRad="50800" dist="38100" dir="2700000">
                    <a:srgbClr val="000000">
                      <a:alpha val="43000"/>
                    </a:srgbClr>
                  </a:outerShdw>
                </a:effectLst>
                <a:latin typeface="Cambria"/>
                <a:cs typeface="Cambria"/>
              </a:rPr>
              <a:t>We were made to worship Him.</a:t>
            </a:r>
          </a:p>
          <a:p>
            <a:pPr>
              <a:buNone/>
            </a:pPr>
            <a:r>
              <a:rPr lang="en-US" sz="4000" b="1" dirty="0" smtClean="0">
                <a:effectLst>
                  <a:outerShdw blurRad="50800" dist="38100" dir="2700000">
                    <a:srgbClr val="000000">
                      <a:alpha val="43000"/>
                    </a:srgbClr>
                  </a:outerShdw>
                </a:effectLst>
                <a:latin typeface="Cambria"/>
                <a:cs typeface="Cambria"/>
              </a:rPr>
              <a:t>He has all power</a:t>
            </a:r>
            <a:r>
              <a:rPr lang="en-US" sz="3000" b="1" dirty="0" smtClean="0">
                <a:effectLst>
                  <a:outerShdw blurRad="50800" dist="38100" dir="2700000">
                    <a:srgbClr val="000000">
                      <a:alpha val="43000"/>
                    </a:srgbClr>
                  </a:outerShdw>
                </a:effectLst>
                <a:latin typeface="Cambria"/>
                <a:cs typeface="Cambria"/>
              </a:rPr>
              <a:t> (Job 42:1-2; Psa. 33:6-9).</a:t>
            </a:r>
          </a:p>
          <a:p>
            <a:pPr lvl="1">
              <a:buNone/>
            </a:pPr>
            <a:r>
              <a:rPr lang="en-US" sz="3000" b="1" dirty="0" smtClean="0">
                <a:effectLst>
                  <a:outerShdw blurRad="50800" dist="38100" dir="2700000">
                    <a:srgbClr val="000000">
                      <a:alpha val="43000"/>
                    </a:srgbClr>
                  </a:outerShdw>
                </a:effectLst>
                <a:latin typeface="Cambria"/>
                <a:cs typeface="Cambria"/>
              </a:rPr>
              <a:t>Only those with proper reverence may enter His presence (Psa. 24:3-5).</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pic>
        <p:nvPicPr>
          <p:cNvPr id="9" name="Picture 8"/>
          <p:cNvPicPr>
            <a:picLocks noChangeAspect="1"/>
          </p:cNvPicPr>
          <p:nvPr/>
        </p:nvPicPr>
        <p:blipFill>
          <a:blip r:embed="rId3"/>
          <a:stretch>
            <a:fillRect/>
          </a:stretch>
        </p:blipFill>
        <p:spPr>
          <a:xfrm>
            <a:off x="3775361" y="385482"/>
            <a:ext cx="4901710" cy="3668113"/>
          </a:xfrm>
          <a:prstGeom prst="rect">
            <a:avLst/>
          </a:prstGeom>
          <a:effectLst>
            <a:innerShdw blurRad="152400" dist="76200" dir="13500000">
              <a:srgbClr val="000000">
                <a:alpha val="50000"/>
              </a:srgbClr>
            </a:innerShdw>
          </a:effectLst>
        </p:spPr>
      </p:pic>
      <p:pic>
        <p:nvPicPr>
          <p:cNvPr id="15" name="Picture 14"/>
          <p:cNvPicPr>
            <a:picLocks noChangeAspect="1"/>
          </p:cNvPicPr>
          <p:nvPr/>
        </p:nvPicPr>
        <p:blipFill>
          <a:blip r:embed="rId4"/>
          <a:stretch>
            <a:fillRect/>
          </a:stretch>
        </p:blipFill>
        <p:spPr>
          <a:xfrm>
            <a:off x="1129209" y="3646952"/>
            <a:ext cx="4246218" cy="2580757"/>
          </a:xfrm>
          <a:prstGeom prst="rect">
            <a:avLst/>
          </a:prstGeom>
          <a:effectLst>
            <a:innerShdw blurRad="152400" dist="76200" dir="13500000">
              <a:srgbClr val="000000">
                <a:alpha val="50000"/>
              </a:srgbClr>
            </a:innerShdw>
          </a:effectLst>
        </p:spPr>
      </p:pic>
      <p:pic>
        <p:nvPicPr>
          <p:cNvPr id="8" name="Picture 7"/>
          <p:cNvPicPr>
            <a:picLocks noChangeAspect="1"/>
          </p:cNvPicPr>
          <p:nvPr/>
        </p:nvPicPr>
        <p:blipFill>
          <a:blip r:embed="rId5"/>
          <a:stretch>
            <a:fillRect/>
          </a:stretch>
        </p:blipFill>
        <p:spPr>
          <a:xfrm>
            <a:off x="705604" y="698628"/>
            <a:ext cx="3558227" cy="2561923"/>
          </a:xfrm>
          <a:prstGeom prst="rect">
            <a:avLst/>
          </a:prstGeom>
          <a:effectLst>
            <a:outerShdw blurRad="152400" dist="152400" dir="2700000">
              <a:srgbClr val="000000">
                <a:alpha val="43000"/>
              </a:srgbClr>
            </a:outerShdw>
          </a:effectLst>
        </p:spPr>
      </p:pic>
      <p:pic>
        <p:nvPicPr>
          <p:cNvPr id="14" name="Picture 13"/>
          <p:cNvPicPr>
            <a:picLocks noChangeAspect="1"/>
          </p:cNvPicPr>
          <p:nvPr/>
        </p:nvPicPr>
        <p:blipFill>
          <a:blip r:embed="rId6"/>
          <a:stretch>
            <a:fillRect/>
          </a:stretch>
        </p:blipFill>
        <p:spPr>
          <a:xfrm>
            <a:off x="4731693" y="3439749"/>
            <a:ext cx="3047085" cy="3047085"/>
          </a:xfrm>
          <a:prstGeom prst="rect">
            <a:avLst/>
          </a:prstGeom>
          <a:effectLst>
            <a:outerShdw blurRad="152400" dist="152400" dir="270000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1670287"/>
            <a:ext cx="8229600" cy="4826381"/>
          </a:xfrm>
        </p:spPr>
        <p:txBody>
          <a:bodyPr>
            <a:normAutofit lnSpcReduction="10000"/>
          </a:bodyPr>
          <a:lstStyle/>
          <a:p>
            <a:pPr marL="0" lvl="1" indent="0">
              <a:spcAft>
                <a:spcPts val="1800"/>
              </a:spcAft>
              <a:buNone/>
            </a:pPr>
            <a:r>
              <a:rPr lang="en-US" sz="3000" b="1" dirty="0" smtClean="0">
                <a:effectLst>
                  <a:outerShdw blurRad="50800" dist="38100" dir="2700000">
                    <a:srgbClr val="000000">
                      <a:alpha val="43000"/>
                    </a:srgbClr>
                  </a:outerShdw>
                </a:effectLst>
                <a:latin typeface="Cambria"/>
                <a:cs typeface="Cambria"/>
              </a:rPr>
              <a:t>“‘And He has made from one blood every nation of men to dwell on all the face of the earth, and has determined their </a:t>
            </a:r>
            <a:r>
              <a:rPr lang="en-US" sz="3000" b="1" dirty="0" err="1" smtClean="0">
                <a:effectLst>
                  <a:outerShdw blurRad="50800" dist="38100" dir="2700000">
                    <a:srgbClr val="000000">
                      <a:alpha val="43000"/>
                    </a:srgbClr>
                  </a:outerShdw>
                </a:effectLst>
                <a:latin typeface="Cambria"/>
                <a:cs typeface="Cambria"/>
              </a:rPr>
              <a:t>preappointed</a:t>
            </a:r>
            <a:r>
              <a:rPr lang="en-US" sz="3000" b="1" dirty="0" smtClean="0">
                <a:effectLst>
                  <a:outerShdw blurRad="50800" dist="38100" dir="2700000">
                    <a:srgbClr val="000000">
                      <a:alpha val="43000"/>
                    </a:srgbClr>
                  </a:outerShdw>
                </a:effectLst>
                <a:latin typeface="Cambria"/>
                <a:cs typeface="Cambria"/>
              </a:rPr>
              <a:t> times and the boundaries of their dwellings, so that they should seek the Lord, in the hope that they might grope for Him and find Him, though He is not far from each one of us; for in Him we live and move and have our being, as also some of your own poets have said, ‘For we are also His offspring</a:t>
            </a:r>
            <a:r>
              <a:rPr lang="en-US" sz="2600" b="1" dirty="0" smtClean="0">
                <a:effectLst>
                  <a:outerShdw blurRad="50800" dist="38100" dir="2700000">
                    <a:srgbClr val="000000">
                      <a:alpha val="43000"/>
                    </a:srgbClr>
                  </a:outerShdw>
                </a:effectLst>
                <a:latin typeface="Cambria"/>
                <a:cs typeface="Cambria"/>
              </a:rPr>
              <a:t>’” (NKJV).</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17:22-28 </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37538"/>
            <a:ext cx="8229600" cy="3553269"/>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He is our Heavenly Father.</a:t>
            </a:r>
            <a:endParaRPr lang="en-US" sz="3000" b="1" dirty="0" smtClean="0">
              <a:effectLst>
                <a:outerShdw blurRad="50800" dist="38100" dir="2700000">
                  <a:srgbClr val="000000">
                    <a:alpha val="43000"/>
                  </a:srgbClr>
                </a:outerShdw>
              </a:effectLst>
              <a:latin typeface="Cambria"/>
              <a:cs typeface="Cambria"/>
            </a:endParaRP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2475743"/>
            <a:ext cx="8229600" cy="4020926"/>
          </a:xfrm>
        </p:spPr>
        <p:txBody>
          <a:bodyPr>
            <a:normAutofit/>
          </a:bodyPr>
          <a:lstStyle/>
          <a:p>
            <a:pPr marL="0" lvl="1" indent="0" algn="ctr">
              <a:spcAft>
                <a:spcPts val="1800"/>
              </a:spcAft>
              <a:buNone/>
            </a:pPr>
            <a:r>
              <a:rPr lang="en-US" sz="5000" b="1" dirty="0" smtClean="0">
                <a:effectLst>
                  <a:outerShdw blurRad="50800" dist="38100" dir="2700000">
                    <a:srgbClr val="000000">
                      <a:alpha val="43000"/>
                    </a:srgbClr>
                  </a:outerShdw>
                </a:effectLst>
                <a:latin typeface="Cambria"/>
                <a:cs typeface="Cambria"/>
              </a:rPr>
              <a:t>“…we are also His offspring”</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17:28b</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2244845"/>
            <a:ext cx="8229600" cy="3758511"/>
          </a:xfrm>
        </p:spPr>
        <p:txBody>
          <a:bodyPr>
            <a:normAutofit/>
          </a:bodyPr>
          <a:lstStyle/>
          <a:p>
            <a:pPr marL="0" lvl="1" indent="0" algn="ctr">
              <a:spcAft>
                <a:spcPts val="1800"/>
              </a:spcAft>
              <a:buNone/>
            </a:pPr>
            <a:r>
              <a:rPr lang="en-US" sz="3800" b="1" dirty="0" smtClean="0">
                <a:effectLst>
                  <a:outerShdw blurRad="50800" dist="38100" dir="2700000">
                    <a:srgbClr val="000000">
                      <a:alpha val="43000"/>
                    </a:srgbClr>
                  </a:outerShdw>
                </a:effectLst>
                <a:latin typeface="Cambria"/>
                <a:cs typeface="Cambria"/>
              </a:rPr>
              <a:t>“…the hour is coming, and now is, when the true worshipers will worship the Father in spirit and truth; for the Father is seeking such to worship Him”</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John 4:23</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37538"/>
            <a:ext cx="8229600" cy="3553269"/>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He is our Heavenly Father.</a:t>
            </a:r>
          </a:p>
          <a:p>
            <a:pPr lvl="1">
              <a:buNone/>
            </a:pPr>
            <a:r>
              <a:rPr lang="en-US" sz="3000" b="1" dirty="0" smtClean="0">
                <a:effectLst>
                  <a:outerShdw blurRad="50800" dist="38100" dir="2700000">
                    <a:srgbClr val="000000">
                      <a:alpha val="43000"/>
                    </a:srgbClr>
                  </a:outerShdw>
                </a:effectLst>
                <a:latin typeface="Cambria"/>
                <a:cs typeface="Cambria"/>
              </a:rPr>
              <a:t>Our Father deserves respect  (Heb. 12:9).</a:t>
            </a:r>
          </a:p>
          <a:p>
            <a:pPr>
              <a:buNone/>
            </a:pPr>
            <a:r>
              <a:rPr lang="en-US" sz="4000" b="1" dirty="0" smtClean="0">
                <a:effectLst>
                  <a:outerShdw blurRad="50800" dist="38100" dir="2700000">
                    <a:srgbClr val="000000">
                      <a:alpha val="43000"/>
                    </a:srgbClr>
                  </a:outerShdw>
                </a:effectLst>
                <a:latin typeface="Cambria"/>
                <a:cs typeface="Cambria"/>
              </a:rPr>
              <a:t>He loves us </a:t>
            </a:r>
            <a:r>
              <a:rPr lang="en-US" sz="3000" b="1" dirty="0" smtClean="0">
                <a:effectLst>
                  <a:outerShdw blurRad="50800" dist="38100" dir="2700000">
                    <a:srgbClr val="000000">
                      <a:alpha val="43000"/>
                    </a:srgbClr>
                  </a:outerShdw>
                </a:effectLst>
                <a:latin typeface="Cambria"/>
                <a:cs typeface="Cambria"/>
              </a:rPr>
              <a:t>(Rom. 5:8-10; Eph. 2:4-7).</a:t>
            </a:r>
          </a:p>
          <a:p>
            <a:pPr lvl="1">
              <a:buNone/>
            </a:pPr>
            <a:r>
              <a:rPr lang="en-US" sz="3000" b="1" dirty="0" smtClean="0">
                <a:effectLst>
                  <a:outerShdw blurRad="50800" dist="38100" dir="2700000">
                    <a:srgbClr val="000000">
                      <a:alpha val="43000"/>
                    </a:srgbClr>
                  </a:outerShdw>
                </a:effectLst>
                <a:latin typeface="Cambria"/>
                <a:cs typeface="Cambria"/>
              </a:rPr>
              <a:t>In ways we cannot even comprehend, He has loved us from the beginning of time.</a:t>
            </a:r>
            <a:endParaRPr lang="en-US" sz="3000" b="1" i="1" dirty="0" smtClean="0">
              <a:effectLst>
                <a:outerShdw blurRad="50800" dist="38100" dir="2700000">
                  <a:srgbClr val="000000">
                    <a:alpha val="43000"/>
                  </a:srgbClr>
                </a:outerShdw>
              </a:effectLst>
              <a:latin typeface="Cambria"/>
              <a:cs typeface="Cambria"/>
            </a:endParaRP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2373121"/>
            <a:ext cx="8229600" cy="4123548"/>
          </a:xfrm>
        </p:spPr>
        <p:txBody>
          <a:bodyPr>
            <a:normAutofit/>
          </a:bodyPr>
          <a:lstStyle/>
          <a:p>
            <a:pPr marL="0" lvl="1" indent="0" algn="ctr">
              <a:spcAft>
                <a:spcPts val="1800"/>
              </a:spcAft>
              <a:buNone/>
            </a:pPr>
            <a:r>
              <a:rPr lang="en-US" sz="3800" b="1" dirty="0" smtClean="0">
                <a:effectLst>
                  <a:outerShdw blurRad="50800" dist="38100" dir="2700000">
                    <a:srgbClr val="000000">
                      <a:alpha val="43000"/>
                    </a:srgbClr>
                  </a:outerShdw>
                </a:effectLst>
                <a:latin typeface="Cambria"/>
                <a:cs typeface="Cambria"/>
              </a:rPr>
              <a:t>“Nor is He worshiped with men’s hands, as though He needed anything, since He gives to all life, breath, and all things.”</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17:25</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9542"/>
            <a:ext cx="8229600" cy="3181265"/>
          </a:xfrm>
        </p:spPr>
        <p:txBody>
          <a:bodyPr>
            <a:normAutofit/>
          </a:bodyPr>
          <a:lstStyle/>
          <a:p>
            <a:pPr marL="0" lvl="1" indent="0" algn="ctr">
              <a:buNone/>
            </a:pPr>
            <a:r>
              <a:rPr lang="en-US" sz="6000" b="1" i="1" dirty="0" smtClean="0">
                <a:effectLst>
                  <a:outerShdw blurRad="50800" dist="38100" dir="2700000">
                    <a:srgbClr val="000000">
                      <a:alpha val="43000"/>
                    </a:srgbClr>
                  </a:outerShdw>
                </a:effectLst>
                <a:latin typeface="Cambria"/>
                <a:cs typeface="Cambria"/>
              </a:rPr>
              <a:t>We Owe God Our Worship!</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448969"/>
            <a:ext cx="8229600" cy="4771897"/>
          </a:xfrm>
        </p:spPr>
        <p:txBody>
          <a:bodyPr>
            <a:normAutofit fontScale="92500"/>
          </a:bodyPr>
          <a:lstStyle/>
          <a:p>
            <a:pPr marL="0" lvl="1" indent="0">
              <a:spcAft>
                <a:spcPts val="1800"/>
              </a:spcAft>
              <a:buNone/>
            </a:pPr>
            <a:r>
              <a:rPr lang="en-US" sz="3000" b="1" dirty="0" smtClean="0">
                <a:effectLst>
                  <a:outerShdw blurRad="50800" dist="38100" dir="2700000">
                    <a:srgbClr val="000000">
                      <a:alpha val="43000"/>
                    </a:srgbClr>
                  </a:outerShdw>
                </a:effectLst>
                <a:latin typeface="Cambria"/>
                <a:cs typeface="Cambria"/>
              </a:rPr>
              <a:t>Quotes a friend he knew ten years earlier to say:</a:t>
            </a:r>
          </a:p>
          <a:p>
            <a:pPr marL="400050" lvl="2" indent="0">
              <a:buNone/>
            </a:pPr>
            <a:r>
              <a:rPr lang="en-US" sz="2600" b="1" dirty="0" smtClean="0">
                <a:effectLst>
                  <a:outerShdw blurRad="50800" dist="38100" dir="2700000">
                    <a:srgbClr val="000000">
                      <a:alpha val="43000"/>
                    </a:srgbClr>
                  </a:outerShdw>
                </a:effectLst>
                <a:latin typeface="Cambria"/>
                <a:cs typeface="Cambria"/>
              </a:rPr>
              <a:t>“I cannot accept a God who is so infatuated with Himself that He makes a whole universe just to praise and worship him! How self-centered can you get?! The Christian religion says in one of its creeds that the “chief goal of man is to glorify God”--why is God such a glory-hog? I cannot respect a God that creates a race of people just to grovel before Him, and to constantly fill his ears with sycophantic (and threat-induced!) praise! This looks more like an insecure individual, with a horrible Napoleonic complex!” </a:t>
            </a:r>
          </a:p>
        </p:txBody>
      </p:sp>
      <p:sp>
        <p:nvSpPr>
          <p:cNvPr id="6" name="Content Placeholder 2"/>
          <p:cNvSpPr txBox="1">
            <a:spLocks/>
          </p:cNvSpPr>
          <p:nvPr/>
        </p:nvSpPr>
        <p:spPr>
          <a:xfrm>
            <a:off x="457200" y="5220866"/>
            <a:ext cx="8229600" cy="1436699"/>
          </a:xfrm>
          <a:prstGeom prst="rect">
            <a:avLst/>
          </a:prstGeom>
        </p:spPr>
        <p:txBody>
          <a:bodyPr vert="horz" lIns="91440" tIns="45720" rIns="91440" bIns="45720" rtlCol="0">
            <a:normAutofit/>
          </a:bodyPr>
          <a:lstStyle/>
          <a:p>
            <a:pPr marL="342900" lvl="0" indent="-342900" algn="r">
              <a:spcBef>
                <a:spcPct val="20000"/>
              </a:spcBef>
            </a:pPr>
            <a:r>
              <a:rPr kumimoji="0" lang="en-US" sz="3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Glenn Miller  </a:t>
            </a:r>
            <a:r>
              <a:rPr lang="en-US" sz="2000" b="1" dirty="0" smtClean="0">
                <a:solidFill>
                  <a:srgbClr val="FFFFFF"/>
                </a:solidFill>
                <a:effectLst>
                  <a:outerShdw blurRad="50800" dist="38100" dir="2700000">
                    <a:srgbClr val="000000">
                      <a:alpha val="43000"/>
                    </a:srgbClr>
                  </a:outerShdw>
                </a:effectLst>
                <a:latin typeface="Cambria"/>
                <a:cs typeface="Cambria"/>
              </a:rPr>
              <a:t>August </a:t>
            </a:r>
            <a:r>
              <a:rPr lang="en-US" sz="2000" b="1" dirty="0">
                <a:solidFill>
                  <a:srgbClr val="FFFFFF"/>
                </a:solidFill>
                <a:effectLst>
                  <a:outerShdw blurRad="50800" dist="38100" dir="2700000">
                    <a:srgbClr val="000000">
                      <a:alpha val="43000"/>
                    </a:srgbClr>
                  </a:outerShdw>
                </a:effectLst>
                <a:latin typeface="Cambria"/>
                <a:cs typeface="Cambria"/>
              </a:rPr>
              <a:t>30, 1997</a:t>
            </a:r>
            <a:endParaRPr kumimoji="0" lang="en-US" sz="2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Blog </a:t>
            </a:r>
            <a:r>
              <a:rPr kumimoji="0" lang="en-US" sz="2000" b="1" i="1"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Christian-</a:t>
            </a:r>
            <a:r>
              <a:rPr kumimoji="0" lang="en-US" sz="2000" b="1" i="1" u="none" strike="noStrike" kern="1200" cap="none" spc="0" normalizeH="0" baseline="0" noProof="0" dirty="0" err="1" smtClean="0">
                <a:ln>
                  <a:noFill/>
                </a:ln>
                <a:solidFill>
                  <a:srgbClr val="FFFFFF"/>
                </a:solidFill>
                <a:effectLst>
                  <a:outerShdw blurRad="50800" dist="38100" dir="2700000">
                    <a:srgbClr val="000000">
                      <a:alpha val="43000"/>
                    </a:srgbClr>
                  </a:outerShdw>
                </a:effectLst>
                <a:uLnTx/>
                <a:uFillTx/>
                <a:latin typeface="Cambria"/>
                <a:ea typeface="+mn-ea"/>
                <a:cs typeface="Cambria"/>
              </a:rPr>
              <a:t>thinktank.com</a:t>
            </a:r>
            <a:endParaRPr kumimoji="0" lang="en-US" sz="2000" b="1" i="1"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a:p>
            <a:pPr marL="342900" lvl="0" indent="-342900" algn="r">
              <a:spcBef>
                <a:spcPct val="20000"/>
              </a:spcBef>
            </a:pPr>
            <a:r>
              <a:rPr lang="en-US" sz="2000" b="1" dirty="0">
                <a:solidFill>
                  <a:srgbClr val="FFFFFF"/>
                </a:solidFill>
                <a:effectLst>
                  <a:outerShdw blurRad="50800" dist="38100" dir="2700000">
                    <a:srgbClr val="000000">
                      <a:alpha val="43000"/>
                    </a:srgbClr>
                  </a:outerShdw>
                </a:effectLst>
                <a:latin typeface="Cambria"/>
                <a:cs typeface="Cambria"/>
              </a:rPr>
              <a:t>http://christianthinktank.com/l083097.html</a:t>
            </a: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469"/>
            <a:ext cx="8229600" cy="413853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What is Worship</a:t>
            </a:r>
            <a:r>
              <a:rPr lang="en-US" sz="4000" b="1" dirty="0">
                <a:effectLst>
                  <a:outerShdw blurRad="50800" dist="38100" dir="2700000">
                    <a:srgbClr val="000000">
                      <a:alpha val="43000"/>
                    </a:srgbClr>
                  </a:outerShdw>
                </a:effectLst>
                <a:latin typeface="Cambria"/>
                <a:cs typeface="Cambria"/>
              </a:rPr>
              <a:t>?</a:t>
            </a:r>
            <a:endParaRPr lang="en-US" sz="4000" b="1" dirty="0" smtClean="0">
              <a:effectLst>
                <a:outerShdw blurRad="50800" dist="38100" dir="2700000">
                  <a:srgbClr val="000000">
                    <a:alpha val="43000"/>
                  </a:srgbClr>
                </a:outerShdw>
              </a:effectLst>
              <a:latin typeface="Cambria"/>
              <a:cs typeface="Cambria"/>
            </a:endParaRPr>
          </a:p>
          <a:p>
            <a:pPr lvl="1" algn="ctr">
              <a:buNone/>
            </a:pPr>
            <a:r>
              <a:rPr lang="en-US" b="1" dirty="0" smtClean="0">
                <a:effectLst>
                  <a:outerShdw blurRad="50800" dist="38100" dir="2700000">
                    <a:srgbClr val="000000">
                      <a:alpha val="43000"/>
                    </a:srgbClr>
                  </a:outerShdw>
                </a:effectLst>
                <a:latin typeface="Cambria"/>
                <a:cs typeface="Cambria"/>
              </a:rPr>
              <a:t>Heb. </a:t>
            </a:r>
            <a:r>
              <a:rPr lang="en-US" b="1" i="1" dirty="0" err="1" smtClean="0">
                <a:effectLst>
                  <a:outerShdw blurRad="50800" dist="38100" dir="2700000">
                    <a:srgbClr val="000000">
                      <a:alpha val="43000"/>
                    </a:srgbClr>
                  </a:outerShdw>
                </a:effectLst>
                <a:latin typeface="Cambria"/>
                <a:cs typeface="Cambria"/>
              </a:rPr>
              <a:t>shachah</a:t>
            </a:r>
            <a:r>
              <a:rPr lang="en-US" b="1" i="1" dirty="0" smtClean="0">
                <a:effectLst>
                  <a:outerShdw blurRad="50800" dist="38100" dir="2700000">
                    <a:srgbClr val="000000">
                      <a:alpha val="43000"/>
                    </a:srgbClr>
                  </a:outerShdw>
                </a:effectLst>
                <a:latin typeface="Cambria"/>
                <a:cs typeface="Cambria"/>
              </a:rPr>
              <a:t> </a:t>
            </a:r>
            <a:r>
              <a:rPr lang="en-US" b="1" dirty="0" smtClean="0">
                <a:effectLst>
                  <a:outerShdw blurRad="50800" dist="38100" dir="2700000">
                    <a:srgbClr val="000000">
                      <a:alpha val="43000"/>
                    </a:srgbClr>
                  </a:outerShdw>
                </a:effectLst>
                <a:latin typeface="Cambria"/>
                <a:cs typeface="Cambria"/>
              </a:rPr>
              <a:t>(</a:t>
            </a:r>
            <a:r>
              <a:rPr lang="en-US" b="1" dirty="0" err="1" smtClean="0">
                <a:effectLst>
                  <a:outerShdw blurRad="50800" dist="38100" dir="2700000">
                    <a:srgbClr val="000000">
                      <a:alpha val="43000"/>
                    </a:srgbClr>
                  </a:outerShdw>
                </a:effectLst>
                <a:latin typeface="Times New Roman"/>
                <a:cs typeface="Times New Roman"/>
              </a:rPr>
              <a:t>שָׁחָה</a:t>
            </a:r>
            <a:r>
              <a:rPr lang="en-US" b="1" dirty="0" smtClean="0">
                <a:effectLst>
                  <a:outerShdw blurRad="50800" dist="38100" dir="2700000">
                    <a:srgbClr val="000000">
                      <a:alpha val="43000"/>
                    </a:srgbClr>
                  </a:outerShdw>
                </a:effectLst>
                <a:latin typeface="Cambria"/>
                <a:cs typeface="Cambria"/>
              </a:rPr>
              <a:t>) “to bow down”</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pic>
        <p:nvPicPr>
          <p:cNvPr id="8" name="Picture 7"/>
          <p:cNvPicPr>
            <a:picLocks noChangeAspect="1"/>
          </p:cNvPicPr>
          <p:nvPr/>
        </p:nvPicPr>
        <p:blipFill>
          <a:blip r:embed="rId3"/>
          <a:stretch>
            <a:fillRect/>
          </a:stretch>
        </p:blipFill>
        <p:spPr>
          <a:xfrm>
            <a:off x="955153" y="376753"/>
            <a:ext cx="3188673" cy="3099549"/>
          </a:xfrm>
          <a:prstGeom prst="rect">
            <a:avLst/>
          </a:prstGeom>
          <a:effectLst>
            <a:outerShdw blurRad="127000" dist="127000" dir="2700000">
              <a:srgbClr val="000000">
                <a:alpha val="43000"/>
              </a:srgbClr>
            </a:outerShdw>
          </a:effectLst>
        </p:spPr>
      </p:pic>
      <p:pic>
        <p:nvPicPr>
          <p:cNvPr id="9" name="Picture 8"/>
          <p:cNvPicPr>
            <a:picLocks noChangeAspect="1"/>
          </p:cNvPicPr>
          <p:nvPr/>
        </p:nvPicPr>
        <p:blipFill>
          <a:blip r:embed="rId4"/>
          <a:stretch>
            <a:fillRect/>
          </a:stretch>
        </p:blipFill>
        <p:spPr>
          <a:xfrm>
            <a:off x="4623519" y="376753"/>
            <a:ext cx="3466162" cy="3099549"/>
          </a:xfrm>
          <a:prstGeom prst="rect">
            <a:avLst/>
          </a:prstGeom>
          <a:effectLst>
            <a:outerShdw blurRad="152400" dist="152400" dir="2700000">
              <a:srgbClr val="000000">
                <a:alpha val="43000"/>
              </a:srgbClr>
            </a:outerShdw>
          </a:effectLst>
        </p:spPr>
      </p:pic>
      <p:pic>
        <p:nvPicPr>
          <p:cNvPr id="10" name="Picture 9"/>
          <p:cNvPicPr>
            <a:picLocks noChangeAspect="1"/>
          </p:cNvPicPr>
          <p:nvPr/>
        </p:nvPicPr>
        <p:blipFill>
          <a:blip r:embed="rId5"/>
          <a:stretch>
            <a:fillRect/>
          </a:stretch>
        </p:blipFill>
        <p:spPr>
          <a:xfrm>
            <a:off x="4623519" y="3801003"/>
            <a:ext cx="3227941" cy="2725229"/>
          </a:xfrm>
          <a:prstGeom prst="rect">
            <a:avLst/>
          </a:prstGeom>
          <a:effectLst>
            <a:outerShdw blurRad="139700" dist="152400" dir="2700000">
              <a:srgbClr val="000000">
                <a:alpha val="43000"/>
              </a:srgbClr>
            </a:outerShdw>
          </a:effectLst>
        </p:spPr>
      </p:pic>
      <p:sp>
        <p:nvSpPr>
          <p:cNvPr id="11" name="Content Placeholder 2"/>
          <p:cNvSpPr>
            <a:spLocks noGrp="1"/>
          </p:cNvSpPr>
          <p:nvPr>
            <p:ph idx="1"/>
          </p:nvPr>
        </p:nvSpPr>
        <p:spPr>
          <a:xfrm>
            <a:off x="529566" y="3801003"/>
            <a:ext cx="3845185" cy="2300965"/>
          </a:xfrm>
        </p:spPr>
        <p:txBody>
          <a:bodyPr>
            <a:normAutofit/>
          </a:bodyPr>
          <a:lstStyle/>
          <a:p>
            <a:pPr marL="0" indent="0" algn="ctr">
              <a:buNone/>
            </a:pPr>
            <a:r>
              <a:rPr lang="en-US" sz="4000" b="1" dirty="0" smtClean="0">
                <a:effectLst>
                  <a:outerShdw blurRad="50800" dist="38100" dir="2700000">
                    <a:srgbClr val="000000">
                      <a:alpha val="43000"/>
                    </a:srgbClr>
                  </a:outerShdw>
                </a:effectLst>
                <a:latin typeface="Cambria"/>
                <a:cs typeface="Cambria"/>
              </a:rPr>
              <a:t>Gesture of honor and respect</a:t>
            </a:r>
            <a:endParaRPr lang="en-US" b="1" dirty="0" smtClean="0">
              <a:effectLst>
                <a:outerShdw blurRad="50800" dist="38100" dir="2700000">
                  <a:srgbClr val="000000">
                    <a:alpha val="43000"/>
                  </a:srgbClr>
                </a:outerShdw>
              </a:effectLst>
              <a:latin typeface="Cambria"/>
              <a:cs typeface="Cambri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469"/>
            <a:ext cx="8229600" cy="413853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What is Worship</a:t>
            </a:r>
            <a:r>
              <a:rPr lang="en-US" sz="4000" b="1" dirty="0">
                <a:effectLst>
                  <a:outerShdw blurRad="50800" dist="38100" dir="2700000">
                    <a:srgbClr val="000000">
                      <a:alpha val="43000"/>
                    </a:srgbClr>
                  </a:outerShdw>
                </a:effectLst>
                <a:latin typeface="Cambria"/>
                <a:cs typeface="Cambria"/>
              </a:rPr>
              <a:t>?</a:t>
            </a:r>
            <a:endParaRPr lang="en-US" sz="4000" b="1" dirty="0" smtClean="0">
              <a:effectLst>
                <a:outerShdw blurRad="50800" dist="38100" dir="2700000">
                  <a:srgbClr val="000000">
                    <a:alpha val="43000"/>
                  </a:srgbClr>
                </a:outerShdw>
              </a:effectLst>
              <a:latin typeface="Cambria"/>
              <a:cs typeface="Cambria"/>
            </a:endParaRPr>
          </a:p>
          <a:p>
            <a:pPr lvl="1" algn="ctr">
              <a:buNone/>
            </a:pPr>
            <a:r>
              <a:rPr lang="en-US" b="1" dirty="0" smtClean="0">
                <a:effectLst>
                  <a:outerShdw blurRad="50800" dist="38100" dir="2700000">
                    <a:srgbClr val="000000">
                      <a:alpha val="43000"/>
                    </a:srgbClr>
                  </a:outerShdw>
                </a:effectLst>
                <a:latin typeface="Cambria"/>
                <a:cs typeface="Cambria"/>
              </a:rPr>
              <a:t>Heb. </a:t>
            </a:r>
            <a:r>
              <a:rPr lang="en-US" b="1" i="1" dirty="0" err="1" smtClean="0">
                <a:effectLst>
                  <a:outerShdw blurRad="50800" dist="38100" dir="2700000">
                    <a:srgbClr val="000000">
                      <a:alpha val="43000"/>
                    </a:srgbClr>
                  </a:outerShdw>
                </a:effectLst>
                <a:latin typeface="Cambria"/>
                <a:cs typeface="Cambria"/>
              </a:rPr>
              <a:t>shachah</a:t>
            </a:r>
            <a:r>
              <a:rPr lang="en-US" b="1" i="1" dirty="0" smtClean="0">
                <a:effectLst>
                  <a:outerShdw blurRad="50800" dist="38100" dir="2700000">
                    <a:srgbClr val="000000">
                      <a:alpha val="43000"/>
                    </a:srgbClr>
                  </a:outerShdw>
                </a:effectLst>
                <a:latin typeface="Cambria"/>
                <a:cs typeface="Cambria"/>
              </a:rPr>
              <a:t> </a:t>
            </a:r>
            <a:r>
              <a:rPr lang="en-US" b="1" dirty="0" smtClean="0">
                <a:effectLst>
                  <a:outerShdw blurRad="50800" dist="38100" dir="2700000">
                    <a:srgbClr val="000000">
                      <a:alpha val="43000"/>
                    </a:srgbClr>
                  </a:outerShdw>
                </a:effectLst>
                <a:latin typeface="Cambria"/>
                <a:cs typeface="Cambria"/>
              </a:rPr>
              <a:t>(</a:t>
            </a:r>
            <a:r>
              <a:rPr lang="en-US" b="1" dirty="0" err="1" smtClean="0">
                <a:effectLst>
                  <a:outerShdw blurRad="50800" dist="38100" dir="2700000">
                    <a:srgbClr val="000000">
                      <a:alpha val="43000"/>
                    </a:srgbClr>
                  </a:outerShdw>
                </a:effectLst>
                <a:latin typeface="Times New Roman"/>
                <a:cs typeface="Times New Roman"/>
              </a:rPr>
              <a:t>שָׁחָה</a:t>
            </a:r>
            <a:r>
              <a:rPr lang="en-US" b="1" dirty="0" smtClean="0">
                <a:effectLst>
                  <a:outerShdw blurRad="50800" dist="38100" dir="2700000">
                    <a:srgbClr val="000000">
                      <a:alpha val="43000"/>
                    </a:srgbClr>
                  </a:outerShdw>
                </a:effectLst>
                <a:latin typeface="Cambria"/>
                <a:cs typeface="Cambria"/>
              </a:rPr>
              <a:t>) “to bow down”</a:t>
            </a:r>
          </a:p>
          <a:p>
            <a:pPr lvl="1" algn="ctr">
              <a:buNone/>
            </a:pPr>
            <a:r>
              <a:rPr lang="en-US" b="1" dirty="0" smtClean="0">
                <a:effectLst>
                  <a:outerShdw blurRad="50800" dist="38100" dir="2700000">
                    <a:srgbClr val="000000">
                      <a:alpha val="43000"/>
                    </a:srgbClr>
                  </a:outerShdw>
                </a:effectLst>
                <a:latin typeface="Cambria"/>
                <a:cs typeface="Cambria"/>
              </a:rPr>
              <a:t>Gr. </a:t>
            </a:r>
            <a:r>
              <a:rPr lang="en-US" b="1" i="1" dirty="0" err="1" smtClean="0">
                <a:effectLst>
                  <a:outerShdw blurRad="50800" dist="38100" dir="2700000">
                    <a:srgbClr val="000000">
                      <a:alpha val="43000"/>
                    </a:srgbClr>
                  </a:outerShdw>
                </a:effectLst>
                <a:latin typeface="Cambria"/>
                <a:cs typeface="Cambria"/>
              </a:rPr>
              <a:t>proskuneo</a:t>
            </a:r>
            <a:r>
              <a:rPr lang="en-US" b="1" i="1" dirty="0" smtClean="0">
                <a:effectLst>
                  <a:outerShdw blurRad="50800" dist="38100" dir="2700000">
                    <a:srgbClr val="000000">
                      <a:alpha val="43000"/>
                    </a:srgbClr>
                  </a:outerShdw>
                </a:effectLst>
                <a:latin typeface="Cambria"/>
                <a:cs typeface="Cambria"/>
              </a:rPr>
              <a:t> </a:t>
            </a:r>
            <a:r>
              <a:rPr lang="en-US" b="1" dirty="0" smtClean="0">
                <a:effectLst>
                  <a:outerShdw blurRad="50800" dist="38100" dir="2700000">
                    <a:srgbClr val="000000">
                      <a:alpha val="43000"/>
                    </a:srgbClr>
                  </a:outerShdw>
                </a:effectLst>
                <a:latin typeface="Cambria"/>
                <a:cs typeface="Cambria"/>
              </a:rPr>
              <a:t>(</a:t>
            </a:r>
            <a:r>
              <a:rPr lang="en-US" b="1" dirty="0" err="1" smtClean="0">
                <a:effectLst>
                  <a:outerShdw blurRad="50800" dist="38100" dir="2700000">
                    <a:srgbClr val="000000">
                      <a:alpha val="43000"/>
                    </a:srgbClr>
                  </a:outerShdw>
                </a:effectLst>
                <a:latin typeface="Cambria"/>
                <a:cs typeface="Cambria"/>
              </a:rPr>
              <a:t>προσκυνέω</a:t>
            </a:r>
            <a:r>
              <a:rPr lang="en-US" b="1" dirty="0" smtClean="0">
                <a:effectLst>
                  <a:outerShdw blurRad="50800" dist="38100" dir="2700000">
                    <a:srgbClr val="000000">
                      <a:alpha val="43000"/>
                    </a:srgbClr>
                  </a:outerShdw>
                </a:effectLst>
                <a:latin typeface="Cambria"/>
                <a:cs typeface="Cambria"/>
              </a:rPr>
              <a:t>) lit. “kiss towards” </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11" name="Content Placeholder 2"/>
          <p:cNvSpPr>
            <a:spLocks noGrp="1"/>
          </p:cNvSpPr>
          <p:nvPr>
            <p:ph idx="1"/>
          </p:nvPr>
        </p:nvSpPr>
        <p:spPr>
          <a:xfrm>
            <a:off x="1023082" y="4053595"/>
            <a:ext cx="3438222" cy="2300965"/>
          </a:xfrm>
        </p:spPr>
        <p:txBody>
          <a:bodyPr>
            <a:normAutofit/>
          </a:bodyPr>
          <a:lstStyle/>
          <a:p>
            <a:pPr marL="0" indent="0" algn="ctr">
              <a:buNone/>
            </a:pPr>
            <a:r>
              <a:rPr lang="en-US" sz="4000" b="1" dirty="0" smtClean="0">
                <a:effectLst>
                  <a:outerShdw blurRad="50800" dist="38100" dir="2700000">
                    <a:srgbClr val="000000">
                      <a:alpha val="43000"/>
                    </a:srgbClr>
                  </a:outerShdw>
                </a:effectLst>
                <a:latin typeface="Cambria"/>
                <a:cs typeface="Cambria"/>
              </a:rPr>
              <a:t>Gesture of affection and honor</a:t>
            </a:r>
            <a:endParaRPr lang="en-US" b="1" dirty="0" smtClean="0">
              <a:effectLst>
                <a:outerShdw blurRad="50800" dist="38100" dir="2700000">
                  <a:srgbClr val="000000">
                    <a:alpha val="43000"/>
                  </a:srgbClr>
                </a:outerShdw>
              </a:effectLst>
              <a:latin typeface="Cambria"/>
              <a:cs typeface="Cambria"/>
            </a:endParaRPr>
          </a:p>
        </p:txBody>
      </p:sp>
      <p:pic>
        <p:nvPicPr>
          <p:cNvPr id="7" name="Picture 6"/>
          <p:cNvPicPr>
            <a:picLocks noChangeAspect="1"/>
          </p:cNvPicPr>
          <p:nvPr/>
        </p:nvPicPr>
        <p:blipFill>
          <a:blip r:embed="rId3"/>
          <a:stretch>
            <a:fillRect/>
          </a:stretch>
        </p:blipFill>
        <p:spPr>
          <a:xfrm>
            <a:off x="1470800" y="376753"/>
            <a:ext cx="2530665" cy="3251905"/>
          </a:xfrm>
          <a:prstGeom prst="rect">
            <a:avLst/>
          </a:prstGeom>
          <a:effectLst>
            <a:outerShdw blurRad="114300" dist="152400" dir="2700000">
              <a:srgbClr val="000000">
                <a:alpha val="43000"/>
              </a:srgbClr>
            </a:outerShdw>
          </a:effectLst>
        </p:spPr>
      </p:pic>
      <p:pic>
        <p:nvPicPr>
          <p:cNvPr id="12" name="Picture 11"/>
          <p:cNvPicPr>
            <a:picLocks noChangeAspect="1"/>
          </p:cNvPicPr>
          <p:nvPr/>
        </p:nvPicPr>
        <p:blipFill>
          <a:blip r:embed="rId4"/>
          <a:srcRect l="29847"/>
          <a:stretch>
            <a:fillRect/>
          </a:stretch>
        </p:blipFill>
        <p:spPr>
          <a:xfrm>
            <a:off x="4676242" y="376753"/>
            <a:ext cx="3326826" cy="2962521"/>
          </a:xfrm>
          <a:prstGeom prst="rect">
            <a:avLst/>
          </a:prstGeom>
          <a:effectLst>
            <a:outerShdw blurRad="152400" dist="152400" dir="2700000">
              <a:srgbClr val="000000">
                <a:alpha val="43000"/>
              </a:srgbClr>
            </a:outerShdw>
          </a:effectLst>
        </p:spPr>
      </p:pic>
      <p:pic>
        <p:nvPicPr>
          <p:cNvPr id="13" name="Picture 12"/>
          <p:cNvPicPr>
            <a:picLocks noChangeAspect="1"/>
          </p:cNvPicPr>
          <p:nvPr/>
        </p:nvPicPr>
        <p:blipFill>
          <a:blip r:embed="rId5"/>
          <a:srcRect r="29923"/>
          <a:stretch>
            <a:fillRect/>
          </a:stretch>
        </p:blipFill>
        <p:spPr>
          <a:xfrm>
            <a:off x="4841527" y="3628658"/>
            <a:ext cx="2923434" cy="2725902"/>
          </a:xfrm>
          <a:prstGeom prst="rect">
            <a:avLst/>
          </a:prstGeom>
          <a:effectLst>
            <a:outerShdw blurRad="152400" dist="152400" dir="270000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469"/>
            <a:ext cx="8229600" cy="4138531"/>
          </a:xfrm>
        </p:spPr>
        <p:txBody>
          <a:bodyPr>
            <a:normAutofit/>
          </a:bodyPr>
          <a:lstStyle/>
          <a:p>
            <a:pPr>
              <a:buNone/>
            </a:pPr>
            <a:r>
              <a:rPr lang="en-US" sz="4000" b="1" dirty="0" smtClean="0">
                <a:effectLst>
                  <a:outerShdw blurRad="50800" dist="38100" dir="2700000">
                    <a:srgbClr val="000000">
                      <a:alpha val="43000"/>
                    </a:srgbClr>
                  </a:outerShdw>
                </a:effectLst>
                <a:latin typeface="Cambria"/>
                <a:cs typeface="Cambria"/>
              </a:rPr>
              <a:t>What is Worship</a:t>
            </a:r>
            <a:r>
              <a:rPr lang="en-US" sz="4000" b="1" dirty="0">
                <a:effectLst>
                  <a:outerShdw blurRad="50800" dist="38100" dir="2700000">
                    <a:srgbClr val="000000">
                      <a:alpha val="43000"/>
                    </a:srgbClr>
                  </a:outerShdw>
                </a:effectLst>
                <a:latin typeface="Cambria"/>
                <a:cs typeface="Cambria"/>
              </a:rPr>
              <a:t>?</a:t>
            </a:r>
            <a:endParaRPr lang="en-US" sz="4000" b="1" dirty="0" smtClean="0">
              <a:effectLst>
                <a:outerShdw blurRad="50800" dist="38100" dir="2700000">
                  <a:srgbClr val="000000">
                    <a:alpha val="43000"/>
                  </a:srgbClr>
                </a:outerShdw>
              </a:effectLst>
              <a:latin typeface="Cambria"/>
              <a:cs typeface="Cambria"/>
            </a:endParaRPr>
          </a:p>
          <a:p>
            <a:pPr lvl="1" algn="ctr">
              <a:buNone/>
            </a:pPr>
            <a:r>
              <a:rPr lang="en-US" b="1" dirty="0" smtClean="0">
                <a:effectLst>
                  <a:outerShdw blurRad="50800" dist="38100" dir="2700000">
                    <a:srgbClr val="000000">
                      <a:alpha val="43000"/>
                    </a:srgbClr>
                  </a:outerShdw>
                </a:effectLst>
                <a:latin typeface="Cambria"/>
                <a:cs typeface="Cambria"/>
              </a:rPr>
              <a:t>Heb. </a:t>
            </a:r>
            <a:r>
              <a:rPr lang="en-US" b="1" i="1" dirty="0" err="1" smtClean="0">
                <a:effectLst>
                  <a:outerShdw blurRad="50800" dist="38100" dir="2700000">
                    <a:srgbClr val="000000">
                      <a:alpha val="43000"/>
                    </a:srgbClr>
                  </a:outerShdw>
                </a:effectLst>
                <a:latin typeface="Cambria"/>
                <a:cs typeface="Cambria"/>
              </a:rPr>
              <a:t>shachah</a:t>
            </a:r>
            <a:r>
              <a:rPr lang="en-US" b="1" i="1" dirty="0" smtClean="0">
                <a:effectLst>
                  <a:outerShdw blurRad="50800" dist="38100" dir="2700000">
                    <a:srgbClr val="000000">
                      <a:alpha val="43000"/>
                    </a:srgbClr>
                  </a:outerShdw>
                </a:effectLst>
                <a:latin typeface="Cambria"/>
                <a:cs typeface="Cambria"/>
              </a:rPr>
              <a:t> </a:t>
            </a:r>
            <a:r>
              <a:rPr lang="en-US" b="1" dirty="0" smtClean="0">
                <a:effectLst>
                  <a:outerShdw blurRad="50800" dist="38100" dir="2700000">
                    <a:srgbClr val="000000">
                      <a:alpha val="43000"/>
                    </a:srgbClr>
                  </a:outerShdw>
                </a:effectLst>
                <a:latin typeface="Cambria"/>
                <a:cs typeface="Cambria"/>
              </a:rPr>
              <a:t>(</a:t>
            </a:r>
            <a:r>
              <a:rPr lang="en-US" b="1" dirty="0" err="1" smtClean="0">
                <a:effectLst>
                  <a:outerShdw blurRad="50800" dist="38100" dir="2700000">
                    <a:srgbClr val="000000">
                      <a:alpha val="43000"/>
                    </a:srgbClr>
                  </a:outerShdw>
                </a:effectLst>
                <a:latin typeface="Times New Roman"/>
                <a:cs typeface="Times New Roman"/>
              </a:rPr>
              <a:t>שָׁחָה</a:t>
            </a:r>
            <a:r>
              <a:rPr lang="en-US" b="1" dirty="0" smtClean="0">
                <a:effectLst>
                  <a:outerShdw blurRad="50800" dist="38100" dir="2700000">
                    <a:srgbClr val="000000">
                      <a:alpha val="43000"/>
                    </a:srgbClr>
                  </a:outerShdw>
                </a:effectLst>
                <a:latin typeface="Cambria"/>
                <a:cs typeface="Cambria"/>
              </a:rPr>
              <a:t>) “to bow down”</a:t>
            </a:r>
          </a:p>
          <a:p>
            <a:pPr lvl="1" algn="ctr">
              <a:buNone/>
            </a:pPr>
            <a:r>
              <a:rPr lang="en-US" b="1" dirty="0" smtClean="0">
                <a:effectLst>
                  <a:outerShdw blurRad="50800" dist="38100" dir="2700000">
                    <a:srgbClr val="000000">
                      <a:alpha val="43000"/>
                    </a:srgbClr>
                  </a:outerShdw>
                </a:effectLst>
                <a:latin typeface="Cambria"/>
                <a:cs typeface="Cambria"/>
              </a:rPr>
              <a:t>Gr. </a:t>
            </a:r>
            <a:r>
              <a:rPr lang="en-US" b="1" i="1" dirty="0" err="1" smtClean="0">
                <a:effectLst>
                  <a:outerShdw blurRad="50800" dist="38100" dir="2700000">
                    <a:srgbClr val="000000">
                      <a:alpha val="43000"/>
                    </a:srgbClr>
                  </a:outerShdw>
                </a:effectLst>
                <a:latin typeface="Cambria"/>
                <a:cs typeface="Cambria"/>
              </a:rPr>
              <a:t>proskuneo</a:t>
            </a:r>
            <a:r>
              <a:rPr lang="en-US" b="1" i="1" dirty="0" smtClean="0">
                <a:effectLst>
                  <a:outerShdw blurRad="50800" dist="38100" dir="2700000">
                    <a:srgbClr val="000000">
                      <a:alpha val="43000"/>
                    </a:srgbClr>
                  </a:outerShdw>
                </a:effectLst>
                <a:latin typeface="Cambria"/>
                <a:cs typeface="Cambria"/>
              </a:rPr>
              <a:t> </a:t>
            </a:r>
            <a:r>
              <a:rPr lang="en-US" b="1" dirty="0" smtClean="0">
                <a:effectLst>
                  <a:outerShdw blurRad="50800" dist="38100" dir="2700000">
                    <a:srgbClr val="000000">
                      <a:alpha val="43000"/>
                    </a:srgbClr>
                  </a:outerShdw>
                </a:effectLst>
                <a:latin typeface="Cambria"/>
                <a:cs typeface="Cambria"/>
              </a:rPr>
              <a:t>(</a:t>
            </a:r>
            <a:r>
              <a:rPr lang="en-US" b="1" dirty="0" err="1" smtClean="0">
                <a:effectLst>
                  <a:outerShdw blurRad="50800" dist="38100" dir="2700000">
                    <a:srgbClr val="000000">
                      <a:alpha val="43000"/>
                    </a:srgbClr>
                  </a:outerShdw>
                </a:effectLst>
                <a:latin typeface="Cambria"/>
                <a:cs typeface="Cambria"/>
              </a:rPr>
              <a:t>προσκυνέω</a:t>
            </a:r>
            <a:r>
              <a:rPr lang="en-US" b="1" dirty="0" smtClean="0">
                <a:effectLst>
                  <a:outerShdw blurRad="50800" dist="38100" dir="2700000">
                    <a:srgbClr val="000000">
                      <a:alpha val="43000"/>
                    </a:srgbClr>
                  </a:outerShdw>
                </a:effectLst>
                <a:latin typeface="Cambria"/>
                <a:cs typeface="Cambria"/>
              </a:rPr>
              <a:t>) lit. “kiss towards” </a:t>
            </a:r>
          </a:p>
          <a:p>
            <a:pPr marL="461963" lvl="1" indent="-4763">
              <a:buNone/>
            </a:pPr>
            <a:r>
              <a:rPr lang="en-US" sz="3000" b="1" dirty="0" smtClean="0">
                <a:effectLst>
                  <a:outerShdw blurRad="50800" dist="38100" dir="2700000">
                    <a:srgbClr val="000000">
                      <a:alpha val="43000"/>
                    </a:srgbClr>
                  </a:outerShdw>
                </a:effectLst>
                <a:latin typeface="Cambria"/>
                <a:cs typeface="Cambria"/>
              </a:rPr>
              <a:t>Much of what the Bible says about worship concerns what we should NOT worship (Deut. 4:15-19; Isa. 2:8-9).</a:t>
            </a:r>
          </a:p>
        </p:txBody>
      </p:sp>
      <p:sp>
        <p:nvSpPr>
          <p:cNvPr id="4" name="Title Placeholder 1"/>
          <p:cNvSpPr txBox="1">
            <a:spLocks/>
          </p:cNvSpPr>
          <p:nvPr/>
        </p:nvSpPr>
        <p:spPr>
          <a:xfrm>
            <a:off x="6350000" y="1041400"/>
            <a:ext cx="2603500" cy="1193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5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rPr>
              <a:t>GOD?</a:t>
            </a:r>
          </a:p>
        </p:txBody>
      </p:sp>
      <p:sp>
        <p:nvSpPr>
          <p:cNvPr id="5" name="Title Placeholder 1"/>
          <p:cNvSpPr txBox="1">
            <a:spLocks/>
          </p:cNvSpPr>
          <p:nvPr/>
        </p:nvSpPr>
        <p:spPr>
          <a:xfrm>
            <a:off x="457200" y="228600"/>
            <a:ext cx="1943100" cy="99060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Cambria"/>
                <a:ea typeface="+mj-ea"/>
                <a:cs typeface="Cambria"/>
              </a:rPr>
              <a:t>WHY</a:t>
            </a:r>
            <a:endParaRPr kumimoji="0" lang="en-US" sz="6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Cambria"/>
              <a:ea typeface="+mj-ea"/>
              <a:cs typeface="Cambri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58831" cy="6857999"/>
          </a:xfrm>
          <a:prstGeom prst="rect">
            <a:avLst/>
          </a:prstGeom>
        </p:spPr>
      </p:pic>
      <p:sp>
        <p:nvSpPr>
          <p:cNvPr id="5" name="Content Placeholder 2"/>
          <p:cNvSpPr>
            <a:spLocks noGrp="1"/>
          </p:cNvSpPr>
          <p:nvPr>
            <p:ph idx="1"/>
          </p:nvPr>
        </p:nvSpPr>
        <p:spPr>
          <a:xfrm>
            <a:off x="457200" y="2116892"/>
            <a:ext cx="8229600" cy="4379776"/>
          </a:xfrm>
        </p:spPr>
        <p:txBody>
          <a:bodyPr>
            <a:normAutofit/>
          </a:bodyPr>
          <a:lstStyle/>
          <a:p>
            <a:pPr marL="0" lvl="1" indent="0" algn="ctr">
              <a:spcAft>
                <a:spcPts val="1800"/>
              </a:spcAft>
              <a:buNone/>
            </a:pPr>
            <a:r>
              <a:rPr lang="en-US" sz="4000" b="1" dirty="0" smtClean="0">
                <a:effectLst>
                  <a:outerShdw blurRad="50800" dist="38100" dir="2700000">
                    <a:srgbClr val="000000">
                      <a:alpha val="43000"/>
                    </a:srgbClr>
                  </a:outerShdw>
                </a:effectLst>
                <a:latin typeface="Cambria"/>
                <a:cs typeface="Cambria"/>
              </a:rPr>
              <a:t>“I even found an altar with this inscription: TO THE UNKNOWN GOD. Therefore, the One whom you worship without knowing, Him I proclaim to you.”</a:t>
            </a:r>
          </a:p>
        </p:txBody>
      </p:sp>
      <p:pic>
        <p:nvPicPr>
          <p:cNvPr id="7" name="Picture 6"/>
          <p:cNvPicPr>
            <a:picLocks noChangeAspect="1"/>
          </p:cNvPicPr>
          <p:nvPr/>
        </p:nvPicPr>
        <p:blipFill>
          <a:blip r:embed="rId3"/>
          <a:srcRect b="89041"/>
          <a:stretch>
            <a:fillRect/>
          </a:stretch>
        </p:blipFill>
        <p:spPr>
          <a:xfrm>
            <a:off x="-2" y="0"/>
            <a:ext cx="9158831" cy="1211738"/>
          </a:xfrm>
          <a:prstGeom prst="rect">
            <a:avLst/>
          </a:prstGeom>
          <a:effectLst>
            <a:outerShdw blurRad="165100" dist="114300" dir="6000000">
              <a:srgbClr val="000000">
                <a:alpha val="43000"/>
              </a:srgbClr>
            </a:outerShdw>
          </a:effectLst>
        </p:spPr>
      </p:pic>
      <p:sp>
        <p:nvSpPr>
          <p:cNvPr id="6" name="Content Placeholder 2"/>
          <p:cNvSpPr txBox="1">
            <a:spLocks/>
          </p:cNvSpPr>
          <p:nvPr/>
        </p:nvSpPr>
        <p:spPr>
          <a:xfrm>
            <a:off x="457200" y="233589"/>
            <a:ext cx="8229600" cy="715363"/>
          </a:xfrm>
          <a:prstGeom prst="rect">
            <a:avLst/>
          </a:prstGeom>
        </p:spPr>
        <p:txBody>
          <a:bodyPr vert="horz" lIns="91440" tIns="45720" rIns="91440" bIns="45720" rtlCol="0">
            <a:noAutofit/>
          </a:bodyPr>
          <a:lstStyle/>
          <a:p>
            <a:pPr marL="342900" lvl="0" indent="-342900" algn="ctr">
              <a:spcBef>
                <a:spcPct val="20000"/>
              </a:spcBef>
            </a:pPr>
            <a:r>
              <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rPr>
              <a:t>Acts 17:23 </a:t>
            </a:r>
            <a:endParaRPr lang="en-US" sz="5000" b="1" dirty="0" smtClean="0">
              <a:solidFill>
                <a:srgbClr val="FFFFFF"/>
              </a:solidFill>
              <a:effectLst>
                <a:outerShdw blurRad="50800" dist="38100" dir="2700000">
                  <a:srgbClr val="000000">
                    <a:alpha val="43000"/>
                  </a:srgbClr>
                </a:outerShdw>
              </a:effectLst>
              <a:latin typeface="Cambria"/>
              <a:cs typeface="Cambria"/>
            </a:endParaRPr>
          </a:p>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endParaRPr kumimoji="0" lang="en-US" sz="50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Cambria"/>
              <a:ea typeface="+mn-e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TotalTime>
  <Words>1046</Words>
  <Application>Microsoft Macintosh PowerPoint</Application>
  <PresentationFormat>On-screen Show (4:3)</PresentationFormat>
  <Paragraphs>81</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10</cp:revision>
  <dcterms:created xsi:type="dcterms:W3CDTF">2016-05-09T03:37:04Z</dcterms:created>
  <dcterms:modified xsi:type="dcterms:W3CDTF">2016-05-09T03:37:27Z</dcterms:modified>
</cp:coreProperties>
</file>