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1"/>
  </p:notesMasterIdLst>
  <p:sldIdLst>
    <p:sldId id="269" r:id="rId2"/>
    <p:sldId id="270" r:id="rId3"/>
    <p:sldId id="271" r:id="rId4"/>
    <p:sldId id="256" r:id="rId5"/>
    <p:sldId id="259" r:id="rId6"/>
    <p:sldId id="262" r:id="rId7"/>
    <p:sldId id="265" r:id="rId8"/>
    <p:sldId id="267"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987" autoAdjust="0"/>
    <p:restoredTop sz="94660"/>
  </p:normalViewPr>
  <p:slideViewPr>
    <p:cSldViewPr snapToGrid="0">
      <p:cViewPr varScale="1">
        <p:scale>
          <a:sx n="94" d="100"/>
          <a:sy n="94" d="100"/>
        </p:scale>
        <p:origin x="-640" y="-96"/>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0" d="100"/>
          <a:sy n="80" d="100"/>
        </p:scale>
        <p:origin x="-232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D9D90E-4917-42E5-AF9D-725545A16328}" type="datetimeFigureOut">
              <a:rPr lang="en-US" smtClean="0"/>
              <a:pPr/>
              <a:t>5/8/16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12AD72-754D-452D-9DB2-82CCFCFA651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64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12AD72-754D-452D-9DB2-82CCFCFA6513}" type="slidenum">
              <a:rPr lang="en-US" smtClean="0"/>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36625400"/>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12AD72-754D-452D-9DB2-82CCFCFA6513}" type="slidenum">
              <a:rPr lang="en-US" smtClean="0"/>
              <a:pPr/>
              <a:t>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25527996"/>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12AD72-754D-452D-9DB2-82CCFCFA6513}" type="slidenum">
              <a:rPr lang="en-US" smtClean="0"/>
              <a:pPr/>
              <a:t>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45133655"/>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12AD72-754D-452D-9DB2-82CCFCFA6513}" type="slidenum">
              <a:rPr lang="en-US" smtClean="0"/>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2751776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12AD72-754D-452D-9DB2-82CCFCFA6513}" type="slidenum">
              <a:rPr lang="en-US" smtClean="0"/>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64576594"/>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12AD72-754D-452D-9DB2-82CCFCFA6513}" type="slidenum">
              <a:rPr lang="en-US" smtClean="0"/>
              <a:pPr/>
              <a:t>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58461984"/>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12AD72-754D-452D-9DB2-82CCFCFA6513}" type="slidenum">
              <a:rPr lang="en-US" smtClean="0"/>
              <a:pPr/>
              <a:t>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25527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2F2E0A-1CAB-44C1-A9C9-73C443D9029B}" type="datetimeFigureOut">
              <a:rPr lang="en-US" smtClean="0"/>
              <a:pPr/>
              <a:t>5/8/16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80278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2F2E0A-1CAB-44C1-A9C9-73C443D9029B}" type="datetimeFigureOut">
              <a:rPr lang="en-US" smtClean="0"/>
              <a:pPr/>
              <a:t>5/8/16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773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2F2E0A-1CAB-44C1-A9C9-73C443D9029B}" type="datetimeFigureOut">
              <a:rPr lang="en-US" smtClean="0"/>
              <a:pPr/>
              <a:t>5/8/16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301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2F2E0A-1CAB-44C1-A9C9-73C443D9029B}" type="datetimeFigureOut">
              <a:rPr lang="en-US" smtClean="0"/>
              <a:pPr/>
              <a:t>5/8/16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7914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2F2E0A-1CAB-44C1-A9C9-73C443D9029B}" type="datetimeFigureOut">
              <a:rPr lang="en-US" smtClean="0"/>
              <a:pPr/>
              <a:t>5/8/16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29926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2F2E0A-1CAB-44C1-A9C9-73C443D9029B}" type="datetimeFigureOut">
              <a:rPr lang="en-US" smtClean="0"/>
              <a:pPr/>
              <a:t>5/8/16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5835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2F2E0A-1CAB-44C1-A9C9-73C443D9029B}" type="datetimeFigureOut">
              <a:rPr lang="en-US" smtClean="0"/>
              <a:pPr/>
              <a:t>5/8/16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8257653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2F2E0A-1CAB-44C1-A9C9-73C443D9029B}" type="datetimeFigureOut">
              <a:rPr lang="en-US" smtClean="0"/>
              <a:pPr/>
              <a:t>5/8/16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4236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F2E0A-1CAB-44C1-A9C9-73C443D9029B}" type="datetimeFigureOut">
              <a:rPr lang="en-US" smtClean="0"/>
              <a:pPr/>
              <a:t>5/8/16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9841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F2E0A-1CAB-44C1-A9C9-73C443D9029B}" type="datetimeFigureOut">
              <a:rPr lang="en-US" smtClean="0"/>
              <a:pPr/>
              <a:t>5/8/16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4735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F2E0A-1CAB-44C1-A9C9-73C443D9029B}" type="datetimeFigureOut">
              <a:rPr lang="en-US" smtClean="0"/>
              <a:pPr/>
              <a:t>5/8/16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277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alphaModFix amt="10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F2E0A-1CAB-44C1-A9C9-73C443D9029B}" type="datetimeFigureOut">
              <a:rPr lang="en-US" smtClean="0"/>
              <a:pPr/>
              <a:t>5/8/16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10EA3-F6E3-4560-9EA5-C8107ACBA6D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28249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529839" y="1493925"/>
            <a:ext cx="7981772" cy="4278094"/>
          </a:xfrm>
          <a:prstGeom prst="rect">
            <a:avLst/>
          </a:prstGeom>
        </p:spPr>
        <p:txBody>
          <a:bodyPr wrap="square">
            <a:spAutoFit/>
          </a:bodyPr>
          <a:lstStyle/>
          <a:p>
            <a:r>
              <a:rPr lang="en-US" sz="2800" dirty="0">
                <a:latin typeface="+mj-lt"/>
              </a:rPr>
              <a:t>Between the years 2010 and 2012, more than half of all churches in America added not one new member</a:t>
            </a:r>
            <a:r>
              <a:rPr lang="en-US" sz="2800" dirty="0" smtClean="0">
                <a:latin typeface="+mj-lt"/>
              </a:rPr>
              <a:t>.</a:t>
            </a:r>
          </a:p>
          <a:p>
            <a:endParaRPr lang="en-US" sz="2800" dirty="0" smtClean="0">
              <a:latin typeface="+mj-lt"/>
            </a:endParaRPr>
          </a:p>
          <a:p>
            <a:r>
              <a:rPr lang="en-US" sz="2800" dirty="0" smtClean="0">
                <a:latin typeface="+mj-lt"/>
              </a:rPr>
              <a:t>Each </a:t>
            </a:r>
            <a:r>
              <a:rPr lang="en-US" sz="2800" dirty="0">
                <a:latin typeface="+mj-lt"/>
              </a:rPr>
              <a:t>year, nearly 3 million more previous churchgoers enter the ranks of the</a:t>
            </a:r>
            <a:r>
              <a:rPr lang="en-US" sz="2800" dirty="0" smtClean="0">
                <a:latin typeface="+mj-lt"/>
              </a:rPr>
              <a:t> “religiously </a:t>
            </a:r>
            <a:r>
              <a:rPr lang="en-US" sz="2800" dirty="0">
                <a:latin typeface="+mj-lt"/>
              </a:rPr>
              <a:t>unaffiliated</a:t>
            </a:r>
            <a:r>
              <a:rPr lang="en-US" sz="2800" dirty="0" smtClean="0">
                <a:latin typeface="+mj-lt"/>
              </a:rPr>
              <a:t>.”</a:t>
            </a:r>
          </a:p>
          <a:p>
            <a:endParaRPr lang="en-US" sz="2800" dirty="0">
              <a:latin typeface="+mj-lt"/>
            </a:endParaRPr>
          </a:p>
          <a:p>
            <a:pPr algn="r"/>
            <a:r>
              <a:rPr lang="en-US" sz="2400" dirty="0" smtClean="0">
                <a:latin typeface="+mj-lt"/>
              </a:rPr>
              <a:t>Steve </a:t>
            </a:r>
            <a:r>
              <a:rPr lang="en-US" sz="2400" dirty="0" err="1" smtClean="0">
                <a:latin typeface="+mj-lt"/>
              </a:rPr>
              <a:t>McSwain</a:t>
            </a:r>
            <a:r>
              <a:rPr lang="en-US" sz="2400" dirty="0" smtClean="0">
                <a:latin typeface="+mj-lt"/>
              </a:rPr>
              <a:t>, “Why Nobody Wants to go to Church Anymore,” Huffington Post website, 1-23-14.</a:t>
            </a:r>
            <a:endParaRPr lang="en-US" sz="2400" dirty="0">
              <a:latin typeface="+mj-l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71493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par>
                          <p:cTn id="13" fill="hold">
                            <p:stCondLst>
                              <p:cond delay="500"/>
                            </p:stCondLst>
                            <p:childTnLst>
                              <p:par>
                                <p:cTn id="14" presetID="29" presetClass="entr" presetSubtype="0" fill="hold" nodeType="after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 calcmode="lin" valueType="num">
                                      <p:cBhvr>
                                        <p:cTn id="16"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17"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18"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529839" y="2570695"/>
            <a:ext cx="7981772" cy="1754326"/>
          </a:xfrm>
          <a:prstGeom prst="rect">
            <a:avLst/>
          </a:prstGeom>
        </p:spPr>
        <p:txBody>
          <a:bodyPr wrap="square">
            <a:spAutoFit/>
          </a:bodyPr>
          <a:lstStyle/>
          <a:p>
            <a:r>
              <a:rPr lang="en-US" sz="2800" dirty="0" smtClean="0">
                <a:latin typeface="+mj-lt"/>
              </a:rPr>
              <a:t>“…Between </a:t>
            </a:r>
            <a:r>
              <a:rPr lang="en-US" sz="2800" dirty="0">
                <a:latin typeface="+mj-lt"/>
              </a:rPr>
              <a:t>8,000 and 10,000 churches will likely close this year</a:t>
            </a:r>
            <a:r>
              <a:rPr lang="en-US" sz="2800" dirty="0" smtClean="0">
                <a:latin typeface="+mj-lt"/>
              </a:rPr>
              <a:t>.”</a:t>
            </a:r>
          </a:p>
          <a:p>
            <a:endParaRPr lang="en-US" sz="2800" dirty="0">
              <a:latin typeface="+mj-lt"/>
            </a:endParaRPr>
          </a:p>
          <a:p>
            <a:pPr algn="r"/>
            <a:r>
              <a:rPr lang="en-US" sz="2400" dirty="0" smtClean="0">
                <a:latin typeface="+mj-lt"/>
              </a:rPr>
              <a:t>Thom Rainer, Southern Baptist researcher</a:t>
            </a:r>
            <a:endParaRPr lang="en-US" sz="2400" dirty="0">
              <a:latin typeface="+mj-l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1167913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p:cTn id="11"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12"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3"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529839" y="409099"/>
            <a:ext cx="7981772" cy="923330"/>
          </a:xfrm>
          <a:prstGeom prst="rect">
            <a:avLst/>
          </a:prstGeom>
        </p:spPr>
        <p:txBody>
          <a:bodyPr wrap="square">
            <a:spAutoFit/>
          </a:bodyPr>
          <a:lstStyle/>
          <a:p>
            <a:pPr algn="ctr"/>
            <a:r>
              <a:rPr lang="en-US" sz="5400" dirty="0" smtClean="0">
                <a:latin typeface="+mj-lt"/>
              </a:rPr>
              <a:t>John 6.66-69</a:t>
            </a:r>
            <a:endParaRPr lang="en-US" sz="4800" dirty="0">
              <a:latin typeface="+mj-lt"/>
            </a:endParaRPr>
          </a:p>
        </p:txBody>
      </p:sp>
      <p:sp>
        <p:nvSpPr>
          <p:cNvPr id="3" name="TextBox 2"/>
          <p:cNvSpPr txBox="1"/>
          <p:nvPr/>
        </p:nvSpPr>
        <p:spPr>
          <a:xfrm>
            <a:off x="499931" y="1891396"/>
            <a:ext cx="8025912" cy="4031873"/>
          </a:xfrm>
          <a:prstGeom prst="rect">
            <a:avLst/>
          </a:prstGeom>
          <a:noFill/>
        </p:spPr>
        <p:txBody>
          <a:bodyPr wrap="square" rtlCol="0">
            <a:spAutoFit/>
          </a:bodyPr>
          <a:lstStyle/>
          <a:p>
            <a:r>
              <a:rPr lang="en-US" sz="3200" dirty="0" smtClean="0"/>
              <a:t>From that time many of His disciples went back and walked with Him no more. Then Jesus said to the twelve, “Do you also want to go away?” But Simon Peter answered Him, “Lord, to whom shall we go? You have the words of eternal life. “Also we have come to believe and know that You are the Christ, the Son of the living God” (NKJV).</a:t>
            </a:r>
            <a:endParaRPr lang="en-US" sz="32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904471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anim calcmode="lin" valueType="num">
                                      <p:cBhvr>
                                        <p:cTn id="11" dur="1000" fill="hold"/>
                                        <p:tgtEl>
                                          <p:spTgt spid="3"/>
                                        </p:tgtEl>
                                        <p:attrNameLst>
                                          <p:attrName>ppt_x</p:attrName>
                                        </p:attrNameLst>
                                      </p:cBhvr>
                                      <p:tavLst>
                                        <p:tav tm="0">
                                          <p:val>
                                            <p:strVal val="#ppt_x"/>
                                          </p:val>
                                        </p:tav>
                                        <p:tav tm="100000">
                                          <p:val>
                                            <p:strVal val="#ppt_x"/>
                                          </p:val>
                                        </p:tav>
                                      </p:tavLst>
                                    </p:anim>
                                    <p:anim calcmode="lin" valueType="num">
                                      <p:cBhvr>
                                        <p:cTn id="1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25388" y="865848"/>
            <a:ext cx="1671551" cy="1200329"/>
          </a:xfrm>
          <a:prstGeom prst="rect">
            <a:avLst/>
          </a:prstGeom>
          <a:noFill/>
        </p:spPr>
        <p:txBody>
          <a:bodyPr wrap="none" rtlCol="0">
            <a:spAutoFit/>
          </a:bodyPr>
          <a:lstStyle/>
          <a:p>
            <a:r>
              <a:rPr lang="en-US" sz="7200" dirty="0" smtClean="0">
                <a:solidFill>
                  <a:schemeClr val="bg1"/>
                </a:solidFill>
                <a:effectLst>
                  <a:outerShdw blurRad="38100" dist="38100" dir="2700000" algn="tl">
                    <a:srgbClr val="000000">
                      <a:alpha val="43137"/>
                    </a:srgbClr>
                  </a:outerShdw>
                </a:effectLst>
                <a:latin typeface="Californian FB" panose="0207040306080B030204" pitchFamily="18" charset="0"/>
              </a:rPr>
              <a:t>Will</a:t>
            </a:r>
            <a:endParaRPr lang="en-US" sz="7200" dirty="0">
              <a:solidFill>
                <a:schemeClr val="bg1"/>
              </a:solidFill>
              <a:effectLst>
                <a:outerShdw blurRad="38100" dist="38100" dir="2700000" algn="tl">
                  <a:srgbClr val="000000">
                    <a:alpha val="43137"/>
                  </a:srgbClr>
                </a:outerShdw>
              </a:effectLst>
              <a:latin typeface="Californian FB" panose="0207040306080B030204" pitchFamily="18" charset="0"/>
            </a:endParaRPr>
          </a:p>
        </p:txBody>
      </p:sp>
      <p:sp>
        <p:nvSpPr>
          <p:cNvPr id="5" name="TextBox 4"/>
          <p:cNvSpPr txBox="1"/>
          <p:nvPr/>
        </p:nvSpPr>
        <p:spPr>
          <a:xfrm>
            <a:off x="2621820" y="1610315"/>
            <a:ext cx="2268570" cy="1569660"/>
          </a:xfrm>
          <a:prstGeom prst="rect">
            <a:avLst/>
          </a:prstGeom>
          <a:noFill/>
        </p:spPr>
        <p:txBody>
          <a:bodyPr wrap="none" rtlCol="0">
            <a:spAutoFit/>
          </a:bodyPr>
          <a:lstStyle/>
          <a:p>
            <a:r>
              <a:rPr lang="en-US" sz="9600" b="1" dirty="0" smtClean="0">
                <a:solidFill>
                  <a:schemeClr val="bg1"/>
                </a:solidFill>
                <a:effectLst>
                  <a:outerShdw blurRad="38100" dist="38100" dir="2700000" algn="tl">
                    <a:srgbClr val="000000">
                      <a:alpha val="43137"/>
                    </a:srgbClr>
                  </a:outerShdw>
                </a:effectLst>
                <a:latin typeface="Californian FB" panose="0207040306080B030204" pitchFamily="18" charset="0"/>
              </a:rPr>
              <a:t>You</a:t>
            </a:r>
            <a:endParaRPr lang="en-US" b="1" dirty="0">
              <a:solidFill>
                <a:schemeClr val="bg1"/>
              </a:solidFill>
              <a:effectLst>
                <a:outerShdw blurRad="38100" dist="38100" dir="2700000" algn="tl">
                  <a:srgbClr val="000000">
                    <a:alpha val="43137"/>
                  </a:srgbClr>
                </a:outerShdw>
              </a:effectLst>
              <a:latin typeface="Californian FB" panose="0207040306080B030204" pitchFamily="18" charset="0"/>
            </a:endParaRPr>
          </a:p>
        </p:txBody>
      </p:sp>
      <p:sp>
        <p:nvSpPr>
          <p:cNvPr id="6" name="TextBox 5"/>
          <p:cNvSpPr txBox="1"/>
          <p:nvPr/>
        </p:nvSpPr>
        <p:spPr>
          <a:xfrm>
            <a:off x="3195006" y="2685207"/>
            <a:ext cx="3823683" cy="1446550"/>
          </a:xfrm>
          <a:prstGeom prst="rect">
            <a:avLst/>
          </a:prstGeom>
          <a:noFill/>
        </p:spPr>
        <p:txBody>
          <a:bodyPr wrap="none" rtlCol="0">
            <a:spAutoFit/>
          </a:bodyPr>
          <a:lstStyle/>
          <a:p>
            <a:r>
              <a:rPr lang="en-US" sz="8800" dirty="0" smtClean="0">
                <a:solidFill>
                  <a:schemeClr val="bg1"/>
                </a:solidFill>
                <a:effectLst>
                  <a:outerShdw blurRad="38100" dist="38100" dir="2700000" algn="tl">
                    <a:srgbClr val="000000">
                      <a:alpha val="43137"/>
                    </a:srgbClr>
                  </a:outerShdw>
                </a:effectLst>
                <a:latin typeface="Californian FB" panose="0207040306080B030204" pitchFamily="18" charset="0"/>
              </a:rPr>
              <a:t>also go</a:t>
            </a:r>
            <a:endParaRPr lang="en-US" dirty="0">
              <a:solidFill>
                <a:schemeClr val="bg1"/>
              </a:solidFill>
              <a:effectLst>
                <a:outerShdw blurRad="38100" dist="38100" dir="2700000" algn="tl">
                  <a:srgbClr val="000000">
                    <a:alpha val="43137"/>
                  </a:srgbClr>
                </a:outerShdw>
              </a:effectLst>
              <a:latin typeface="Californian FB" panose="0207040306080B030204" pitchFamily="18" charset="0"/>
            </a:endParaRPr>
          </a:p>
        </p:txBody>
      </p:sp>
      <p:sp>
        <p:nvSpPr>
          <p:cNvPr id="7" name="TextBox 6"/>
          <p:cNvSpPr txBox="1"/>
          <p:nvPr/>
        </p:nvSpPr>
        <p:spPr>
          <a:xfrm>
            <a:off x="4890390" y="3760099"/>
            <a:ext cx="3599062" cy="1446550"/>
          </a:xfrm>
          <a:prstGeom prst="rect">
            <a:avLst/>
          </a:prstGeom>
          <a:noFill/>
        </p:spPr>
        <p:txBody>
          <a:bodyPr wrap="none" rtlCol="0">
            <a:spAutoFit/>
          </a:bodyPr>
          <a:lstStyle/>
          <a:p>
            <a:r>
              <a:rPr lang="en-US" sz="8800" dirty="0" smtClean="0">
                <a:solidFill>
                  <a:schemeClr val="bg1"/>
                </a:solidFill>
                <a:effectLst>
                  <a:outerShdw blurRad="38100" dist="38100" dir="2700000" algn="tl">
                    <a:srgbClr val="000000">
                      <a:alpha val="43137"/>
                    </a:srgbClr>
                  </a:outerShdw>
                </a:effectLst>
                <a:latin typeface="Californian FB" panose="0207040306080B030204" pitchFamily="18" charset="0"/>
              </a:rPr>
              <a:t>Away?</a:t>
            </a:r>
            <a:endParaRPr lang="en-US" dirty="0">
              <a:solidFill>
                <a:schemeClr val="bg1"/>
              </a:solidFill>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6403989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750"/>
                                        <p:tgtEl>
                                          <p:spTgt spid="6"/>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Disappointment</a:t>
            </a:r>
            <a:endParaRPr lang="en-US" dirty="0"/>
          </a:p>
        </p:txBody>
      </p:sp>
      <p:sp>
        <p:nvSpPr>
          <p:cNvPr id="3" name="Content Placeholder 2"/>
          <p:cNvSpPr>
            <a:spLocks noGrp="1"/>
          </p:cNvSpPr>
          <p:nvPr>
            <p:ph idx="1"/>
          </p:nvPr>
        </p:nvSpPr>
        <p:spPr/>
        <p:txBody>
          <a:bodyPr/>
          <a:lstStyle/>
          <a:p>
            <a:r>
              <a:rPr lang="en-US" dirty="0" smtClean="0"/>
              <a:t>They follow Christ for the wrong reasons (John 6:26-27)?</a:t>
            </a:r>
          </a:p>
          <a:p>
            <a:r>
              <a:rPr lang="en-US" dirty="0" smtClean="0"/>
              <a:t>They expect things the Lord never promised (John 6:13-15)?</a:t>
            </a:r>
            <a:endParaRPr lang="en-US" dirty="0"/>
          </a:p>
        </p:txBody>
      </p:sp>
      <p:sp>
        <p:nvSpPr>
          <p:cNvPr id="4" name="TextBox 3"/>
          <p:cNvSpPr txBox="1"/>
          <p:nvPr/>
        </p:nvSpPr>
        <p:spPr>
          <a:xfrm>
            <a:off x="1945675" y="5822798"/>
            <a:ext cx="6944982" cy="861774"/>
          </a:xfrm>
          <a:prstGeom prst="rect">
            <a:avLst/>
          </a:prstGeom>
          <a:noFill/>
        </p:spPr>
        <p:txBody>
          <a:bodyPr wrap="square" rtlCol="0">
            <a:spAutoFit/>
          </a:bodyPr>
          <a:lstStyle/>
          <a:p>
            <a:r>
              <a:rPr lang="en-US" sz="5000" i="1" dirty="0" smtClean="0"/>
              <a:t>Why Do Some Go Away?</a:t>
            </a:r>
            <a:endParaRPr lang="en-US" sz="5000"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491514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ppt_x</p:attrName>
                                        </p:attrNameLst>
                                      </p:cBhvr>
                                      <p:tavLst>
                                        <p:tav tm="0">
                                          <p:val>
                                            <p:strVal val="#ppt_x-.2"/>
                                          </p:val>
                                        </p:tav>
                                        <p:tav tm="100000">
                                          <p:val>
                                            <p:strVal val="#ppt_x"/>
                                          </p:val>
                                        </p:tav>
                                      </p:tavLst>
                                    </p:anim>
                                    <p:anim calcmode="lin" valueType="num">
                                      <p:cBhvr>
                                        <p:cTn id="15"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a:t>
            </a:r>
            <a:endParaRPr lang="en-US" dirty="0"/>
          </a:p>
        </p:txBody>
      </p:sp>
      <p:sp>
        <p:nvSpPr>
          <p:cNvPr id="3" name="Content Placeholder 2"/>
          <p:cNvSpPr>
            <a:spLocks noGrp="1"/>
          </p:cNvSpPr>
          <p:nvPr>
            <p:ph idx="1"/>
          </p:nvPr>
        </p:nvSpPr>
        <p:spPr/>
        <p:txBody>
          <a:bodyPr/>
          <a:lstStyle/>
          <a:p>
            <a:r>
              <a:rPr lang="en-US" dirty="0" smtClean="0"/>
              <a:t>From persecution (2 Tim. 3:12; Heb. 11:24-26).</a:t>
            </a:r>
          </a:p>
          <a:p>
            <a:r>
              <a:rPr lang="en-US" dirty="0" smtClean="0"/>
              <a:t>To fit in with the world (1 Pet. 4:3-4).</a:t>
            </a:r>
          </a:p>
          <a:p>
            <a:r>
              <a:rPr lang="en-US" dirty="0" smtClean="0"/>
              <a:t>Of remaining faithful (Luke 9:23).</a:t>
            </a:r>
            <a:endParaRPr lang="en-US" dirty="0"/>
          </a:p>
        </p:txBody>
      </p:sp>
      <p:sp>
        <p:nvSpPr>
          <p:cNvPr id="4" name="TextBox 3"/>
          <p:cNvSpPr txBox="1"/>
          <p:nvPr/>
        </p:nvSpPr>
        <p:spPr>
          <a:xfrm>
            <a:off x="1945675" y="5822798"/>
            <a:ext cx="6944982" cy="861774"/>
          </a:xfrm>
          <a:prstGeom prst="rect">
            <a:avLst/>
          </a:prstGeom>
          <a:noFill/>
        </p:spPr>
        <p:txBody>
          <a:bodyPr wrap="square" rtlCol="0">
            <a:spAutoFit/>
          </a:bodyPr>
          <a:lstStyle/>
          <a:p>
            <a:r>
              <a:rPr lang="en-US" sz="5000" i="1" dirty="0" smtClean="0"/>
              <a:t>Why Do Some Go Away?</a:t>
            </a:r>
            <a:endParaRPr lang="en-US" sz="5000"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587999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Drifting</a:t>
            </a:r>
            <a:endParaRPr lang="en-US" dirty="0"/>
          </a:p>
        </p:txBody>
      </p:sp>
      <p:sp>
        <p:nvSpPr>
          <p:cNvPr id="3" name="Content Placeholder 2"/>
          <p:cNvSpPr>
            <a:spLocks noGrp="1"/>
          </p:cNvSpPr>
          <p:nvPr>
            <p:ph idx="1"/>
          </p:nvPr>
        </p:nvSpPr>
        <p:spPr/>
        <p:txBody>
          <a:bodyPr/>
          <a:lstStyle/>
          <a:p>
            <a:r>
              <a:rPr lang="en-US" dirty="0" smtClean="0"/>
              <a:t>Away from sound teaching (Heb. 2:1-4).</a:t>
            </a:r>
          </a:p>
          <a:p>
            <a:r>
              <a:rPr lang="en-US" dirty="0" smtClean="0"/>
              <a:t>Toward the things of this life (Col. 3:2; Heb. 12:1-2).</a:t>
            </a:r>
          </a:p>
          <a:p>
            <a:r>
              <a:rPr lang="en-US" dirty="0" smtClean="0"/>
              <a:t>Without an anchor (Heb. 6:19-20; 1 Pet 3:15).</a:t>
            </a:r>
            <a:endParaRPr lang="en-US" dirty="0"/>
          </a:p>
        </p:txBody>
      </p:sp>
      <p:sp>
        <p:nvSpPr>
          <p:cNvPr id="4" name="TextBox 3"/>
          <p:cNvSpPr txBox="1"/>
          <p:nvPr/>
        </p:nvSpPr>
        <p:spPr>
          <a:xfrm>
            <a:off x="1945675" y="5822798"/>
            <a:ext cx="6944982" cy="861774"/>
          </a:xfrm>
          <a:prstGeom prst="rect">
            <a:avLst/>
          </a:prstGeom>
          <a:noFill/>
        </p:spPr>
        <p:txBody>
          <a:bodyPr wrap="square" rtlCol="0">
            <a:spAutoFit/>
          </a:bodyPr>
          <a:lstStyle/>
          <a:p>
            <a:r>
              <a:rPr lang="en-US" sz="5000" i="1" dirty="0" smtClean="0"/>
              <a:t>Why Do Some Go Away?</a:t>
            </a:r>
            <a:endParaRPr lang="en-US" sz="5000"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28068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Deception</a:t>
            </a:r>
            <a:endParaRPr lang="en-US" dirty="0"/>
          </a:p>
        </p:txBody>
      </p:sp>
      <p:sp>
        <p:nvSpPr>
          <p:cNvPr id="3" name="Content Placeholder 2"/>
          <p:cNvSpPr>
            <a:spLocks noGrp="1"/>
          </p:cNvSpPr>
          <p:nvPr>
            <p:ph idx="1"/>
          </p:nvPr>
        </p:nvSpPr>
        <p:spPr/>
        <p:txBody>
          <a:bodyPr/>
          <a:lstStyle/>
          <a:p>
            <a:r>
              <a:rPr lang="en-US" dirty="0" smtClean="0"/>
              <a:t>From others (Eph. 5:6; Matt. 24:11-13).</a:t>
            </a:r>
          </a:p>
          <a:p>
            <a:r>
              <a:rPr lang="en-US" dirty="0" smtClean="0"/>
              <a:t>Of ourselves (James 1:21, 26).</a:t>
            </a:r>
            <a:endParaRPr lang="en-US" dirty="0"/>
          </a:p>
        </p:txBody>
      </p:sp>
      <p:sp>
        <p:nvSpPr>
          <p:cNvPr id="4" name="TextBox 3"/>
          <p:cNvSpPr txBox="1"/>
          <p:nvPr/>
        </p:nvSpPr>
        <p:spPr>
          <a:xfrm>
            <a:off x="1945675" y="5822798"/>
            <a:ext cx="6944982" cy="861774"/>
          </a:xfrm>
          <a:prstGeom prst="rect">
            <a:avLst/>
          </a:prstGeom>
          <a:noFill/>
        </p:spPr>
        <p:txBody>
          <a:bodyPr wrap="square" rtlCol="0">
            <a:spAutoFit/>
          </a:bodyPr>
          <a:lstStyle/>
          <a:p>
            <a:r>
              <a:rPr lang="en-US" sz="5000" i="1" dirty="0" smtClean="0"/>
              <a:t>Why Do Some Go Away?</a:t>
            </a:r>
            <a:endParaRPr lang="en-US" sz="5000"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975081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825388" y="865848"/>
            <a:ext cx="1671551" cy="1200329"/>
          </a:xfrm>
          <a:prstGeom prst="rect">
            <a:avLst/>
          </a:prstGeom>
          <a:noFill/>
        </p:spPr>
        <p:txBody>
          <a:bodyPr wrap="none" rtlCol="0">
            <a:spAutoFit/>
          </a:bodyPr>
          <a:lstStyle/>
          <a:p>
            <a:r>
              <a:rPr lang="en-US" sz="7200" dirty="0" smtClean="0">
                <a:solidFill>
                  <a:schemeClr val="bg1"/>
                </a:solidFill>
                <a:effectLst>
                  <a:outerShdw blurRad="38100" dist="38100" dir="2700000" algn="tl">
                    <a:srgbClr val="000000">
                      <a:alpha val="43137"/>
                    </a:srgbClr>
                  </a:outerShdw>
                </a:effectLst>
                <a:latin typeface="Californian FB" panose="0207040306080B030204" pitchFamily="18" charset="0"/>
              </a:rPr>
              <a:t>Will</a:t>
            </a:r>
            <a:endParaRPr lang="en-US" sz="7200" dirty="0">
              <a:solidFill>
                <a:schemeClr val="bg1"/>
              </a:solidFill>
              <a:effectLst>
                <a:outerShdw blurRad="38100" dist="38100" dir="2700000" algn="tl">
                  <a:srgbClr val="000000">
                    <a:alpha val="43137"/>
                  </a:srgbClr>
                </a:outerShdw>
              </a:effectLst>
              <a:latin typeface="Californian FB" panose="0207040306080B030204" pitchFamily="18" charset="0"/>
            </a:endParaRPr>
          </a:p>
        </p:txBody>
      </p:sp>
      <p:sp>
        <p:nvSpPr>
          <p:cNvPr id="5" name="TextBox 4"/>
          <p:cNvSpPr txBox="1"/>
          <p:nvPr/>
        </p:nvSpPr>
        <p:spPr>
          <a:xfrm>
            <a:off x="2621820" y="1610315"/>
            <a:ext cx="2268570" cy="1569660"/>
          </a:xfrm>
          <a:prstGeom prst="rect">
            <a:avLst/>
          </a:prstGeom>
          <a:noFill/>
        </p:spPr>
        <p:txBody>
          <a:bodyPr wrap="none" rtlCol="0">
            <a:spAutoFit/>
          </a:bodyPr>
          <a:lstStyle/>
          <a:p>
            <a:r>
              <a:rPr lang="en-US" sz="9600" b="1" dirty="0" smtClean="0">
                <a:solidFill>
                  <a:schemeClr val="bg1"/>
                </a:solidFill>
                <a:effectLst>
                  <a:outerShdw blurRad="38100" dist="38100" dir="2700000" algn="tl">
                    <a:srgbClr val="000000">
                      <a:alpha val="43137"/>
                    </a:srgbClr>
                  </a:outerShdw>
                </a:effectLst>
                <a:latin typeface="Californian FB" panose="0207040306080B030204" pitchFamily="18" charset="0"/>
              </a:rPr>
              <a:t>You</a:t>
            </a:r>
            <a:endParaRPr lang="en-US" b="1" dirty="0">
              <a:solidFill>
                <a:schemeClr val="bg1"/>
              </a:solidFill>
              <a:effectLst>
                <a:outerShdw blurRad="38100" dist="38100" dir="2700000" algn="tl">
                  <a:srgbClr val="000000">
                    <a:alpha val="43137"/>
                  </a:srgbClr>
                </a:outerShdw>
              </a:effectLst>
              <a:latin typeface="Californian FB" panose="0207040306080B030204" pitchFamily="18" charset="0"/>
            </a:endParaRPr>
          </a:p>
        </p:txBody>
      </p:sp>
      <p:sp>
        <p:nvSpPr>
          <p:cNvPr id="6" name="TextBox 5"/>
          <p:cNvSpPr txBox="1"/>
          <p:nvPr/>
        </p:nvSpPr>
        <p:spPr>
          <a:xfrm>
            <a:off x="3195006" y="2685207"/>
            <a:ext cx="3823683" cy="1446550"/>
          </a:xfrm>
          <a:prstGeom prst="rect">
            <a:avLst/>
          </a:prstGeom>
          <a:noFill/>
        </p:spPr>
        <p:txBody>
          <a:bodyPr wrap="none" rtlCol="0">
            <a:spAutoFit/>
          </a:bodyPr>
          <a:lstStyle/>
          <a:p>
            <a:r>
              <a:rPr lang="en-US" sz="8800" dirty="0" smtClean="0">
                <a:solidFill>
                  <a:schemeClr val="bg1"/>
                </a:solidFill>
                <a:effectLst>
                  <a:outerShdw blurRad="38100" dist="38100" dir="2700000" algn="tl">
                    <a:srgbClr val="000000">
                      <a:alpha val="43137"/>
                    </a:srgbClr>
                  </a:outerShdw>
                </a:effectLst>
                <a:latin typeface="Californian FB" panose="0207040306080B030204" pitchFamily="18" charset="0"/>
              </a:rPr>
              <a:t>also go</a:t>
            </a:r>
            <a:endParaRPr lang="en-US" dirty="0">
              <a:solidFill>
                <a:schemeClr val="bg1"/>
              </a:solidFill>
              <a:effectLst>
                <a:outerShdw blurRad="38100" dist="38100" dir="2700000" algn="tl">
                  <a:srgbClr val="000000">
                    <a:alpha val="43137"/>
                  </a:srgbClr>
                </a:outerShdw>
              </a:effectLst>
              <a:latin typeface="Californian FB" panose="0207040306080B030204" pitchFamily="18" charset="0"/>
            </a:endParaRPr>
          </a:p>
        </p:txBody>
      </p:sp>
      <p:sp>
        <p:nvSpPr>
          <p:cNvPr id="7" name="TextBox 6"/>
          <p:cNvSpPr txBox="1"/>
          <p:nvPr/>
        </p:nvSpPr>
        <p:spPr>
          <a:xfrm>
            <a:off x="4890390" y="3760099"/>
            <a:ext cx="3599062" cy="1446550"/>
          </a:xfrm>
          <a:prstGeom prst="rect">
            <a:avLst/>
          </a:prstGeom>
          <a:noFill/>
        </p:spPr>
        <p:txBody>
          <a:bodyPr wrap="none" rtlCol="0">
            <a:spAutoFit/>
          </a:bodyPr>
          <a:lstStyle/>
          <a:p>
            <a:r>
              <a:rPr lang="en-US" sz="8800" dirty="0" smtClean="0">
                <a:solidFill>
                  <a:schemeClr val="bg1"/>
                </a:solidFill>
                <a:effectLst>
                  <a:outerShdw blurRad="38100" dist="38100" dir="2700000" algn="tl">
                    <a:srgbClr val="000000">
                      <a:alpha val="43137"/>
                    </a:srgbClr>
                  </a:outerShdw>
                </a:effectLst>
                <a:latin typeface="Californian FB" panose="0207040306080B030204" pitchFamily="18" charset="0"/>
              </a:rPr>
              <a:t>Away?</a:t>
            </a:r>
            <a:endParaRPr lang="en-US" dirty="0">
              <a:solidFill>
                <a:schemeClr val="bg1"/>
              </a:solidFill>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6403989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750"/>
                                        <p:tgtEl>
                                          <p:spTgt spid="6"/>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3">
      <a:majorFont>
        <a:latin typeface="Californian FB"/>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379</Words>
  <Application>Microsoft Macintosh PowerPoint</Application>
  <PresentationFormat>On-screen Show (4:3)</PresentationFormat>
  <Paragraphs>43</Paragraphs>
  <Slides>9</Slides>
  <Notes>7</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Disappointment</vt:lpstr>
      <vt:lpstr>Pressure</vt:lpstr>
      <vt:lpstr>Drifting</vt:lpstr>
      <vt:lpstr>Deception</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Lindsey</dc:creator>
  <cp:lastModifiedBy>Kyle Pope</cp:lastModifiedBy>
  <cp:revision>25</cp:revision>
  <dcterms:created xsi:type="dcterms:W3CDTF">2016-05-09T03:36:06Z</dcterms:created>
  <dcterms:modified xsi:type="dcterms:W3CDTF">2016-05-09T03:36:23Z</dcterms:modified>
</cp:coreProperties>
</file>