
<file path=[Content_Types].xml><?xml version="1.0" encoding="utf-8"?>
<Types xmlns="http://schemas.openxmlformats.org/package/2006/content-types">
  <Override PartName="/ppt/notesSlides/notesSlide5.xml" ContentType="application/vnd.openxmlformats-officedocument.presentationml.notesSlide+xml"/>
  <Override PartName="/ppt/slideLayouts/slideLayout1.xml" ContentType="application/vnd.openxmlformats-officedocument.presentationml.slideLayout+xml"/>
  <Default Extension="rels" ContentType="application/vnd.openxmlformats-package.relationships+xml"/>
  <Default Extension="jpeg" ContentType="image/jpeg"/>
  <Default Extension="xml" ContentType="application/xml"/>
  <Override PartName="/ppt/slides/slide9.xml" ContentType="application/vnd.openxmlformats-officedocument.presentationml.slide+xml"/>
  <Override PartName="/ppt/notesSlides/notesSlide3.xml" ContentType="application/vnd.openxmlformats-officedocument.presentationml.notes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notesSlides/notesSlide6.xml" ContentType="application/vnd.openxmlformats-officedocument.presentationml.notesSlide+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notesSlides/notesSlide4.xml" ContentType="application/vnd.openxmlformats-officedocument.presentationml.notes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notesSlides/notesSlide2.xml" ContentType="application/vnd.openxmlformats-officedocument.presentationml.notesSlide+xml"/>
  <Override PartName="/ppt/slideLayouts/slideLayout7.xml" ContentType="application/vnd.openxmlformats-officedocument.presentationml.slideLayout+xml"/>
  <Override PartName="/ppt/slides/slide6.xml" ContentType="application/vnd.openxmlformats-officedocument.presentationml.slid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notesSlides/notesSlide7.xml" ContentType="application/vnd.openxmlformats-officedocument.presentationml.notesSlide+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60" r:id="rId1"/>
  </p:sldMasterIdLst>
  <p:notesMasterIdLst>
    <p:notesMasterId r:id="rId11"/>
  </p:notesMasterIdLst>
  <p:sldIdLst>
    <p:sldId id="269" r:id="rId2"/>
    <p:sldId id="270" r:id="rId3"/>
    <p:sldId id="271" r:id="rId4"/>
    <p:sldId id="256" r:id="rId5"/>
    <p:sldId id="259" r:id="rId6"/>
    <p:sldId id="262" r:id="rId7"/>
    <p:sldId id="265" r:id="rId8"/>
    <p:sldId id="267" r:id="rId9"/>
    <p:sldId id="27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a="http://schemas.openxmlformats.org/drawingml/2006/main" xmlns:r="http://schemas.openxmlformats.org/officeDocument/2006/relationships" xmlns:p="http://schemas.openxmlformats.org/presentationml/2006/main" xmlns:p15="http://schemas.microsoft.com/office/powerpoint/2012/main" xmlns:mv="urn:schemas-microsoft-com:mac:vml" xmlns:mc="http://schemas.openxmlformats.org/markup-compatibility/2006"/>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extLst>
    <p:ext uri="{E76CE94A-603C-4142-B9EB-6D1370010A27}">
      <p14:discardImageEditData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0"/>
    </p:ext>
    <p:ext uri="{D31A062A-798A-4329-ABDD-BBA856620510}">
      <p14:defaultImageDpi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20"/>
    </p:ext>
    <p:ext uri="{FD5EFAAD-0ECE-453E-9831-46B23BE46B34}">
      <p15:chartTrackingRefBased xmlns="" xmlns:a="http://schemas.openxmlformats.org/drawingml/2006/main" xmlns:r="http://schemas.openxmlformats.org/officeDocument/2006/relationships" xmlns:p="http://schemas.openxmlformats.org/presentationml/2006/main" xmlns:p15="http://schemas.microsoft.com/office/powerpoint/2012/main" xmlns:mv="urn:schemas-microsoft-com:mac:vml" xmlns:mc="http://schemas.openxmlformats.org/markup-compatibility/2006"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987" autoAdjust="0"/>
    <p:restoredTop sz="94660"/>
  </p:normalViewPr>
  <p:slideViewPr>
    <p:cSldViewPr snapToGrid="0">
      <p:cViewPr varScale="1">
        <p:scale>
          <a:sx n="94" d="100"/>
          <a:sy n="94" d="100"/>
        </p:scale>
        <p:origin x="-640" y="-96"/>
      </p:cViewPr>
      <p:guideLst>
        <p:guide orient="horz" pos="2160"/>
        <p:guide pos="2880"/>
      </p:guideLst>
    </p:cSldViewPr>
  </p:slideViewPr>
  <p:notesTextViewPr>
    <p:cViewPr>
      <p:scale>
        <a:sx n="1" d="1"/>
        <a:sy n="1" d="1"/>
      </p:scale>
      <p:origin x="0" y="0"/>
    </p:cViewPr>
  </p:notesTextViewPr>
  <p:notesViewPr>
    <p:cSldViewPr snapToGrid="0" snapToObjects="1">
      <p:cViewPr varScale="1">
        <p:scale>
          <a:sx n="80" d="100"/>
          <a:sy n="80" d="100"/>
        </p:scale>
        <p:origin x="-2328" y="-96"/>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D9D90E-4917-42E5-AF9D-725545A16328}" type="datetimeFigureOut">
              <a:rPr lang="en-US" smtClean="0"/>
              <a:pPr/>
              <a:t>5/8/16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12AD72-754D-452D-9DB2-82CCFCFA6513}" type="slidenum">
              <a:rPr lang="en-US" smtClean="0"/>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126474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312AD72-754D-452D-9DB2-82CCFCFA6513}" type="slidenum">
              <a:rPr lang="en-US" smtClean="0"/>
              <a:pPr/>
              <a:t>3</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536625400"/>
      </p:ext>
    </p:extLst>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312AD72-754D-452D-9DB2-82CCFCFA6513}" type="slidenum">
              <a:rPr lang="en-US" smtClean="0"/>
              <a:pPr/>
              <a:t>4</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425527996"/>
      </p:ext>
    </p:extLst>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312AD72-754D-452D-9DB2-82CCFCFA6513}" type="slidenum">
              <a:rPr lang="en-US" smtClean="0"/>
              <a:pPr/>
              <a:t>5</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245133655"/>
      </p:ext>
    </p:extLst>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312AD72-754D-452D-9DB2-82CCFCFA6513}" type="slidenum">
              <a:rPr lang="en-US" smtClean="0"/>
              <a:pPr/>
              <a:t>6</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827517765"/>
      </p:ext>
    </p:extLst>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312AD72-754D-452D-9DB2-82CCFCFA6513}" type="slidenum">
              <a:rPr lang="en-US" smtClean="0"/>
              <a:pPr/>
              <a:t>7</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764576594"/>
      </p:ext>
    </p:extLst>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312AD72-754D-452D-9DB2-82CCFCFA6513}" type="slidenum">
              <a:rPr lang="en-US" smtClean="0"/>
              <a:pPr/>
              <a:t>8</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458461984"/>
      </p:ext>
    </p:extLst>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312AD72-754D-452D-9DB2-82CCFCFA6513}" type="slidenum">
              <a:rPr lang="en-US" smtClean="0"/>
              <a:pPr/>
              <a:t>9</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4255279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02F2E0A-1CAB-44C1-A9C9-73C443D9029B}" type="datetimeFigureOut">
              <a:rPr lang="en-US" smtClean="0"/>
              <a:pPr/>
              <a:t>5/8/16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E10EA3-F6E3-4560-9EA5-C8107ACBA6D5}" type="slidenum">
              <a:rPr lang="en-US" smtClean="0"/>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780278753"/>
      </p:ext>
    </p:extLst>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02F2E0A-1CAB-44C1-A9C9-73C443D9029B}" type="datetimeFigureOut">
              <a:rPr lang="en-US" smtClean="0"/>
              <a:pPr/>
              <a:t>5/8/16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E10EA3-F6E3-4560-9EA5-C8107ACBA6D5}" type="slidenum">
              <a:rPr lang="en-US" smtClean="0"/>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047733460"/>
      </p:ext>
    </p:extLst>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02F2E0A-1CAB-44C1-A9C9-73C443D9029B}" type="datetimeFigureOut">
              <a:rPr lang="en-US" smtClean="0"/>
              <a:pPr/>
              <a:t>5/8/16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E10EA3-F6E3-4560-9EA5-C8107ACBA6D5}" type="slidenum">
              <a:rPr lang="en-US" smtClean="0"/>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13019459"/>
      </p:ext>
    </p:extLst>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02F2E0A-1CAB-44C1-A9C9-73C443D9029B}" type="datetimeFigureOut">
              <a:rPr lang="en-US" smtClean="0"/>
              <a:pPr/>
              <a:t>5/8/16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E10EA3-F6E3-4560-9EA5-C8107ACBA6D5}" type="slidenum">
              <a:rPr lang="en-US" smtClean="0"/>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479144325"/>
      </p:ext>
    </p:extLst>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02F2E0A-1CAB-44C1-A9C9-73C443D9029B}" type="datetimeFigureOut">
              <a:rPr lang="en-US" smtClean="0"/>
              <a:pPr/>
              <a:t>5/8/16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E10EA3-F6E3-4560-9EA5-C8107ACBA6D5}" type="slidenum">
              <a:rPr lang="en-US" smtClean="0"/>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650299261"/>
      </p:ext>
    </p:extLst>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02F2E0A-1CAB-44C1-A9C9-73C443D9029B}" type="datetimeFigureOut">
              <a:rPr lang="en-US" smtClean="0"/>
              <a:pPr/>
              <a:t>5/8/16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E10EA3-F6E3-4560-9EA5-C8107ACBA6D5}" type="slidenum">
              <a:rPr lang="en-US" smtClean="0"/>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658352593"/>
      </p:ext>
    </p:extLst>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02F2E0A-1CAB-44C1-A9C9-73C443D9029B}" type="datetimeFigureOut">
              <a:rPr lang="en-US" smtClean="0"/>
              <a:pPr/>
              <a:t>5/8/16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E10EA3-F6E3-4560-9EA5-C8107ACBA6D5}" type="slidenum">
              <a:rPr lang="en-US" smtClean="0"/>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782576531"/>
      </p:ext>
    </p:extLst>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02F2E0A-1CAB-44C1-A9C9-73C443D9029B}" type="datetimeFigureOut">
              <a:rPr lang="en-US" smtClean="0"/>
              <a:pPr/>
              <a:t>5/8/16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E10EA3-F6E3-4560-9EA5-C8107ACBA6D5}" type="slidenum">
              <a:rPr lang="en-US" smtClean="0"/>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142363361"/>
      </p:ext>
    </p:extLst>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2F2E0A-1CAB-44C1-A9C9-73C443D9029B}" type="datetimeFigureOut">
              <a:rPr lang="en-US" smtClean="0"/>
              <a:pPr/>
              <a:t>5/8/16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E10EA3-F6E3-4560-9EA5-C8107ACBA6D5}" type="slidenum">
              <a:rPr lang="en-US" smtClean="0"/>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598412985"/>
      </p:ext>
    </p:extLst>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02F2E0A-1CAB-44C1-A9C9-73C443D9029B}" type="datetimeFigureOut">
              <a:rPr lang="en-US" smtClean="0"/>
              <a:pPr/>
              <a:t>5/8/16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E10EA3-F6E3-4560-9EA5-C8107ACBA6D5}" type="slidenum">
              <a:rPr lang="en-US" smtClean="0"/>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247353328"/>
      </p:ext>
    </p:extLst>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02F2E0A-1CAB-44C1-A9C9-73C443D9029B}" type="datetimeFigureOut">
              <a:rPr lang="en-US" smtClean="0"/>
              <a:pPr/>
              <a:t>5/8/16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E10EA3-F6E3-4560-9EA5-C8107ACBA6D5}" type="slidenum">
              <a:rPr lang="en-US" smtClean="0"/>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82776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dpi="0" rotWithShape="1">
          <a:blip r:embed="rId13">
            <a:alphaModFix amt="10000"/>
            <a:lum/>
          </a:blip>
          <a:srcRect/>
          <a:stretch>
            <a:fillRect l="-6000" r="-6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2F2E0A-1CAB-44C1-A9C9-73C443D9029B}" type="datetimeFigureOut">
              <a:rPr lang="en-US" smtClean="0"/>
              <a:pPr/>
              <a:t>5/8/16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E10EA3-F6E3-4560-9EA5-C8107ACBA6D5}" type="slidenum">
              <a:rPr lang="en-US" smtClean="0"/>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0282497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 Id="rId3"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Rectangle 3"/>
          <p:cNvSpPr/>
          <p:nvPr/>
        </p:nvSpPr>
        <p:spPr>
          <a:xfrm>
            <a:off x="529839" y="1493925"/>
            <a:ext cx="7981772" cy="4278094"/>
          </a:xfrm>
          <a:prstGeom prst="rect">
            <a:avLst/>
          </a:prstGeom>
        </p:spPr>
        <p:txBody>
          <a:bodyPr wrap="square">
            <a:spAutoFit/>
          </a:bodyPr>
          <a:lstStyle/>
          <a:p>
            <a:r>
              <a:rPr lang="en-US" sz="2800" dirty="0">
                <a:latin typeface="+mj-lt"/>
              </a:rPr>
              <a:t>Between the years 2010 and 2012, more than half of all churches in America added not one new member</a:t>
            </a:r>
            <a:r>
              <a:rPr lang="en-US" sz="2800" dirty="0" smtClean="0">
                <a:latin typeface="+mj-lt"/>
              </a:rPr>
              <a:t>.</a:t>
            </a:r>
          </a:p>
          <a:p>
            <a:endParaRPr lang="en-US" sz="2800" dirty="0" smtClean="0">
              <a:latin typeface="+mj-lt"/>
            </a:endParaRPr>
          </a:p>
          <a:p>
            <a:r>
              <a:rPr lang="en-US" sz="2800" dirty="0" smtClean="0">
                <a:latin typeface="+mj-lt"/>
              </a:rPr>
              <a:t>Each </a:t>
            </a:r>
            <a:r>
              <a:rPr lang="en-US" sz="2800" dirty="0">
                <a:latin typeface="+mj-lt"/>
              </a:rPr>
              <a:t>year, nearly 3 million more previous churchgoers enter the ranks of the</a:t>
            </a:r>
            <a:r>
              <a:rPr lang="en-US" sz="2800" dirty="0" smtClean="0">
                <a:latin typeface="+mj-lt"/>
              </a:rPr>
              <a:t> “religiously </a:t>
            </a:r>
            <a:r>
              <a:rPr lang="en-US" sz="2800" dirty="0">
                <a:latin typeface="+mj-lt"/>
              </a:rPr>
              <a:t>unaffiliated</a:t>
            </a:r>
            <a:r>
              <a:rPr lang="en-US" sz="2800" dirty="0" smtClean="0">
                <a:latin typeface="+mj-lt"/>
              </a:rPr>
              <a:t>.”</a:t>
            </a:r>
          </a:p>
          <a:p>
            <a:endParaRPr lang="en-US" sz="2800" dirty="0">
              <a:latin typeface="+mj-lt"/>
            </a:endParaRPr>
          </a:p>
          <a:p>
            <a:pPr algn="r"/>
            <a:r>
              <a:rPr lang="en-US" sz="2400" dirty="0" smtClean="0">
                <a:latin typeface="+mj-lt"/>
              </a:rPr>
              <a:t>Steve </a:t>
            </a:r>
            <a:r>
              <a:rPr lang="en-US" sz="2400" dirty="0" err="1" smtClean="0">
                <a:latin typeface="+mj-lt"/>
              </a:rPr>
              <a:t>McSwain</a:t>
            </a:r>
            <a:r>
              <a:rPr lang="en-US" sz="2400" dirty="0" smtClean="0">
                <a:latin typeface="+mj-lt"/>
              </a:rPr>
              <a:t>, “Why Nobody Wants to go to Church Anymore,” Huffington Post website, 1-23-14.</a:t>
            </a:r>
            <a:endParaRPr lang="en-US" sz="2400" dirty="0">
              <a:latin typeface="+mj-lt"/>
            </a:endParaRP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80714931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500"/>
                                        <p:tgtEl>
                                          <p:spTgt spid="4">
                                            <p:txEl>
                                              <p:pRg st="2" end="2"/>
                                            </p:txEl>
                                          </p:spTgt>
                                        </p:tgtEl>
                                      </p:cBhvr>
                                    </p:animEffect>
                                  </p:childTnLst>
                                </p:cTn>
                              </p:par>
                            </p:childTnLst>
                          </p:cTn>
                        </p:par>
                        <p:par>
                          <p:cTn id="13" fill="hold">
                            <p:stCondLst>
                              <p:cond delay="500"/>
                            </p:stCondLst>
                            <p:childTnLst>
                              <p:par>
                                <p:cTn id="14" presetID="29" presetClass="entr" presetSubtype="0" fill="hold" nodeType="afterEffect">
                                  <p:stCondLst>
                                    <p:cond delay="0"/>
                                  </p:stCondLst>
                                  <p:childTnLst>
                                    <p:set>
                                      <p:cBhvr>
                                        <p:cTn id="15" dur="1" fill="hold">
                                          <p:stCondLst>
                                            <p:cond delay="0"/>
                                          </p:stCondLst>
                                        </p:cTn>
                                        <p:tgtEl>
                                          <p:spTgt spid="4">
                                            <p:txEl>
                                              <p:pRg st="4" end="4"/>
                                            </p:txEl>
                                          </p:spTgt>
                                        </p:tgtEl>
                                        <p:attrNameLst>
                                          <p:attrName>style.visibility</p:attrName>
                                        </p:attrNameLst>
                                      </p:cBhvr>
                                      <p:to>
                                        <p:strVal val="visible"/>
                                      </p:to>
                                    </p:set>
                                    <p:anim calcmode="lin" valueType="num">
                                      <p:cBhvr>
                                        <p:cTn id="16" dur="1000" fill="hold"/>
                                        <p:tgtEl>
                                          <p:spTgt spid="4">
                                            <p:txEl>
                                              <p:pRg st="4" end="4"/>
                                            </p:txEl>
                                          </p:spTgt>
                                        </p:tgtEl>
                                        <p:attrNameLst>
                                          <p:attrName>ppt_x</p:attrName>
                                        </p:attrNameLst>
                                      </p:cBhvr>
                                      <p:tavLst>
                                        <p:tav tm="0">
                                          <p:val>
                                            <p:strVal val="#ppt_x-.2"/>
                                          </p:val>
                                        </p:tav>
                                        <p:tav tm="100000">
                                          <p:val>
                                            <p:strVal val="#ppt_x"/>
                                          </p:val>
                                        </p:tav>
                                      </p:tavLst>
                                    </p:anim>
                                    <p:anim calcmode="lin" valueType="num">
                                      <p:cBhvr>
                                        <p:cTn id="17" dur="1000" fill="hold"/>
                                        <p:tgtEl>
                                          <p:spTgt spid="4">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18" dur="10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Rectangle 3"/>
          <p:cNvSpPr/>
          <p:nvPr/>
        </p:nvSpPr>
        <p:spPr>
          <a:xfrm>
            <a:off x="529839" y="2570695"/>
            <a:ext cx="7981772" cy="1754326"/>
          </a:xfrm>
          <a:prstGeom prst="rect">
            <a:avLst/>
          </a:prstGeom>
        </p:spPr>
        <p:txBody>
          <a:bodyPr wrap="square">
            <a:spAutoFit/>
          </a:bodyPr>
          <a:lstStyle/>
          <a:p>
            <a:r>
              <a:rPr lang="en-US" sz="2800" dirty="0" smtClean="0">
                <a:latin typeface="+mj-lt"/>
              </a:rPr>
              <a:t>“…Between </a:t>
            </a:r>
            <a:r>
              <a:rPr lang="en-US" sz="2800" dirty="0">
                <a:latin typeface="+mj-lt"/>
              </a:rPr>
              <a:t>8,000 and 10,000 churches will likely close this year</a:t>
            </a:r>
            <a:r>
              <a:rPr lang="en-US" sz="2800" dirty="0" smtClean="0">
                <a:latin typeface="+mj-lt"/>
              </a:rPr>
              <a:t>.”</a:t>
            </a:r>
          </a:p>
          <a:p>
            <a:endParaRPr lang="en-US" sz="2800" dirty="0">
              <a:latin typeface="+mj-lt"/>
            </a:endParaRPr>
          </a:p>
          <a:p>
            <a:pPr algn="r"/>
            <a:r>
              <a:rPr lang="en-US" sz="2400" dirty="0" smtClean="0">
                <a:latin typeface="+mj-lt"/>
              </a:rPr>
              <a:t>Thom Rainer, Southern Baptist researcher</a:t>
            </a:r>
            <a:endParaRPr lang="en-US" sz="2400" dirty="0">
              <a:latin typeface="+mj-lt"/>
            </a:endParaRP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011679135"/>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par>
                          <p:cTn id="8" fill="hold">
                            <p:stCondLst>
                              <p:cond delay="500"/>
                            </p:stCondLst>
                            <p:childTnLst>
                              <p:par>
                                <p:cTn id="9" presetID="29" presetClass="entr" presetSubtype="0" fill="hold" nodeType="after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anim calcmode="lin" valueType="num">
                                      <p:cBhvr>
                                        <p:cTn id="11" dur="1000" fill="hold"/>
                                        <p:tgtEl>
                                          <p:spTgt spid="4">
                                            <p:txEl>
                                              <p:pRg st="2" end="2"/>
                                            </p:txEl>
                                          </p:spTgt>
                                        </p:tgtEl>
                                        <p:attrNameLst>
                                          <p:attrName>ppt_x</p:attrName>
                                        </p:attrNameLst>
                                      </p:cBhvr>
                                      <p:tavLst>
                                        <p:tav tm="0">
                                          <p:val>
                                            <p:strVal val="#ppt_x-.2"/>
                                          </p:val>
                                        </p:tav>
                                        <p:tav tm="100000">
                                          <p:val>
                                            <p:strVal val="#ppt_x"/>
                                          </p:val>
                                        </p:tav>
                                      </p:tavLst>
                                    </p:anim>
                                    <p:anim calcmode="lin" valueType="num">
                                      <p:cBhvr>
                                        <p:cTn id="12" dur="1000" fill="hold"/>
                                        <p:tgtEl>
                                          <p:spTgt spid="4">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13" dur="1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Rectangle 1"/>
          <p:cNvSpPr/>
          <p:nvPr/>
        </p:nvSpPr>
        <p:spPr>
          <a:xfrm>
            <a:off x="529839" y="409099"/>
            <a:ext cx="7981772" cy="923330"/>
          </a:xfrm>
          <a:prstGeom prst="rect">
            <a:avLst/>
          </a:prstGeom>
        </p:spPr>
        <p:txBody>
          <a:bodyPr wrap="square">
            <a:spAutoFit/>
          </a:bodyPr>
          <a:lstStyle/>
          <a:p>
            <a:pPr algn="ctr"/>
            <a:r>
              <a:rPr lang="en-US" sz="5400" dirty="0" smtClean="0">
                <a:latin typeface="+mj-lt"/>
              </a:rPr>
              <a:t>John 6.66-69</a:t>
            </a:r>
            <a:endParaRPr lang="en-US" sz="4800" dirty="0">
              <a:latin typeface="+mj-lt"/>
            </a:endParaRPr>
          </a:p>
        </p:txBody>
      </p:sp>
      <p:sp>
        <p:nvSpPr>
          <p:cNvPr id="3" name="TextBox 2"/>
          <p:cNvSpPr txBox="1"/>
          <p:nvPr/>
        </p:nvSpPr>
        <p:spPr>
          <a:xfrm>
            <a:off x="499931" y="1891396"/>
            <a:ext cx="8025912" cy="4031873"/>
          </a:xfrm>
          <a:prstGeom prst="rect">
            <a:avLst/>
          </a:prstGeom>
          <a:noFill/>
        </p:spPr>
        <p:txBody>
          <a:bodyPr wrap="square" rtlCol="0">
            <a:spAutoFit/>
          </a:bodyPr>
          <a:lstStyle/>
          <a:p>
            <a:r>
              <a:rPr lang="en-US" sz="3200" dirty="0" smtClean="0"/>
              <a:t>From that time many of His disciples went back and walked with Him no more. Then Jesus said to the twelve, “Do you also want to go away?” But Simon Peter answered Him, “Lord, to whom shall we go? You have the words of eternal life. “Also we have come to believe and know that You are the Christ, the Son of the living God” (NKJV).</a:t>
            </a:r>
            <a:endParaRPr lang="en-US" sz="3200"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090447136"/>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par>
                                <p:cTn id="8" presetID="42" presetClass="entr" presetSubtype="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1000"/>
                                        <p:tgtEl>
                                          <p:spTgt spid="3"/>
                                        </p:tgtEl>
                                      </p:cBhvr>
                                    </p:animEffect>
                                    <p:anim calcmode="lin" valueType="num">
                                      <p:cBhvr>
                                        <p:cTn id="11" dur="1000" fill="hold"/>
                                        <p:tgtEl>
                                          <p:spTgt spid="3"/>
                                        </p:tgtEl>
                                        <p:attrNameLst>
                                          <p:attrName>ppt_x</p:attrName>
                                        </p:attrNameLst>
                                      </p:cBhvr>
                                      <p:tavLst>
                                        <p:tav tm="0">
                                          <p:val>
                                            <p:strVal val="#ppt_x"/>
                                          </p:val>
                                        </p:tav>
                                        <p:tav tm="100000">
                                          <p:val>
                                            <p:strVal val="#ppt_x"/>
                                          </p:val>
                                        </p:tav>
                                      </p:tavLst>
                                    </p:anim>
                                    <p:anim calcmode="lin" valueType="num">
                                      <p:cBhvr>
                                        <p:cTn id="12"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dpi="0" rotWithShape="1">
          <a:blip r:embed="rId3">
            <a:lum/>
          </a:blip>
          <a:srcRect/>
          <a:stretch>
            <a:fillRect l="-6000" r="-6000"/>
          </a:stretch>
        </a:blipFill>
        <a:effectLst/>
      </p:bgPr>
    </p:bg>
    <p:spTree>
      <p:nvGrpSpPr>
        <p:cNvPr id="1" name=""/>
        <p:cNvGrpSpPr/>
        <p:nvPr/>
      </p:nvGrpSpPr>
      <p:grpSpPr>
        <a:xfrm>
          <a:off x="0" y="0"/>
          <a:ext cx="0" cy="0"/>
          <a:chOff x="0" y="0"/>
          <a:chExt cx="0" cy="0"/>
        </a:xfrm>
      </p:grpSpPr>
      <p:sp>
        <p:nvSpPr>
          <p:cNvPr id="4" name="TextBox 3"/>
          <p:cNvSpPr txBox="1"/>
          <p:nvPr/>
        </p:nvSpPr>
        <p:spPr>
          <a:xfrm>
            <a:off x="825388" y="865848"/>
            <a:ext cx="1671551" cy="1200329"/>
          </a:xfrm>
          <a:prstGeom prst="rect">
            <a:avLst/>
          </a:prstGeom>
          <a:noFill/>
        </p:spPr>
        <p:txBody>
          <a:bodyPr wrap="none" rtlCol="0">
            <a:spAutoFit/>
          </a:bodyPr>
          <a:lstStyle/>
          <a:p>
            <a:r>
              <a:rPr lang="en-US" sz="7200" dirty="0" smtClean="0">
                <a:solidFill>
                  <a:schemeClr val="bg1"/>
                </a:solidFill>
                <a:effectLst>
                  <a:outerShdw blurRad="38100" dist="38100" dir="2700000" algn="tl">
                    <a:srgbClr val="000000">
                      <a:alpha val="43137"/>
                    </a:srgbClr>
                  </a:outerShdw>
                </a:effectLst>
                <a:latin typeface="Californian FB" panose="0207040306080B030204" pitchFamily="18" charset="0"/>
              </a:rPr>
              <a:t>Will</a:t>
            </a:r>
            <a:endParaRPr lang="en-US" sz="7200" dirty="0">
              <a:solidFill>
                <a:schemeClr val="bg1"/>
              </a:solidFill>
              <a:effectLst>
                <a:outerShdw blurRad="38100" dist="38100" dir="2700000" algn="tl">
                  <a:srgbClr val="000000">
                    <a:alpha val="43137"/>
                  </a:srgbClr>
                </a:outerShdw>
              </a:effectLst>
              <a:latin typeface="Californian FB" panose="0207040306080B030204" pitchFamily="18" charset="0"/>
            </a:endParaRPr>
          </a:p>
        </p:txBody>
      </p:sp>
      <p:sp>
        <p:nvSpPr>
          <p:cNvPr id="5" name="TextBox 4"/>
          <p:cNvSpPr txBox="1"/>
          <p:nvPr/>
        </p:nvSpPr>
        <p:spPr>
          <a:xfrm>
            <a:off x="2621820" y="1610315"/>
            <a:ext cx="2268570" cy="1569660"/>
          </a:xfrm>
          <a:prstGeom prst="rect">
            <a:avLst/>
          </a:prstGeom>
          <a:noFill/>
        </p:spPr>
        <p:txBody>
          <a:bodyPr wrap="none" rtlCol="0">
            <a:spAutoFit/>
          </a:bodyPr>
          <a:lstStyle/>
          <a:p>
            <a:r>
              <a:rPr lang="en-US" sz="9600" b="1" dirty="0" smtClean="0">
                <a:solidFill>
                  <a:schemeClr val="bg1"/>
                </a:solidFill>
                <a:effectLst>
                  <a:outerShdw blurRad="38100" dist="38100" dir="2700000" algn="tl">
                    <a:srgbClr val="000000">
                      <a:alpha val="43137"/>
                    </a:srgbClr>
                  </a:outerShdw>
                </a:effectLst>
                <a:latin typeface="Californian FB" panose="0207040306080B030204" pitchFamily="18" charset="0"/>
              </a:rPr>
              <a:t>You</a:t>
            </a:r>
            <a:endParaRPr lang="en-US" b="1" dirty="0">
              <a:solidFill>
                <a:schemeClr val="bg1"/>
              </a:solidFill>
              <a:effectLst>
                <a:outerShdw blurRad="38100" dist="38100" dir="2700000" algn="tl">
                  <a:srgbClr val="000000">
                    <a:alpha val="43137"/>
                  </a:srgbClr>
                </a:outerShdw>
              </a:effectLst>
              <a:latin typeface="Californian FB" panose="0207040306080B030204" pitchFamily="18" charset="0"/>
            </a:endParaRPr>
          </a:p>
        </p:txBody>
      </p:sp>
      <p:sp>
        <p:nvSpPr>
          <p:cNvPr id="6" name="TextBox 5"/>
          <p:cNvSpPr txBox="1"/>
          <p:nvPr/>
        </p:nvSpPr>
        <p:spPr>
          <a:xfrm>
            <a:off x="3195006" y="2685207"/>
            <a:ext cx="3823683" cy="1446550"/>
          </a:xfrm>
          <a:prstGeom prst="rect">
            <a:avLst/>
          </a:prstGeom>
          <a:noFill/>
        </p:spPr>
        <p:txBody>
          <a:bodyPr wrap="none" rtlCol="0">
            <a:spAutoFit/>
          </a:bodyPr>
          <a:lstStyle/>
          <a:p>
            <a:r>
              <a:rPr lang="en-US" sz="8800" dirty="0" smtClean="0">
                <a:solidFill>
                  <a:schemeClr val="bg1"/>
                </a:solidFill>
                <a:effectLst>
                  <a:outerShdw blurRad="38100" dist="38100" dir="2700000" algn="tl">
                    <a:srgbClr val="000000">
                      <a:alpha val="43137"/>
                    </a:srgbClr>
                  </a:outerShdw>
                </a:effectLst>
                <a:latin typeface="Californian FB" panose="0207040306080B030204" pitchFamily="18" charset="0"/>
              </a:rPr>
              <a:t>also go</a:t>
            </a:r>
            <a:endParaRPr lang="en-US" dirty="0">
              <a:solidFill>
                <a:schemeClr val="bg1"/>
              </a:solidFill>
              <a:effectLst>
                <a:outerShdw blurRad="38100" dist="38100" dir="2700000" algn="tl">
                  <a:srgbClr val="000000">
                    <a:alpha val="43137"/>
                  </a:srgbClr>
                </a:outerShdw>
              </a:effectLst>
              <a:latin typeface="Californian FB" panose="0207040306080B030204" pitchFamily="18" charset="0"/>
            </a:endParaRPr>
          </a:p>
        </p:txBody>
      </p:sp>
      <p:sp>
        <p:nvSpPr>
          <p:cNvPr id="7" name="TextBox 6"/>
          <p:cNvSpPr txBox="1"/>
          <p:nvPr/>
        </p:nvSpPr>
        <p:spPr>
          <a:xfrm>
            <a:off x="4890390" y="3760099"/>
            <a:ext cx="3599062" cy="1446550"/>
          </a:xfrm>
          <a:prstGeom prst="rect">
            <a:avLst/>
          </a:prstGeom>
          <a:noFill/>
        </p:spPr>
        <p:txBody>
          <a:bodyPr wrap="none" rtlCol="0">
            <a:spAutoFit/>
          </a:bodyPr>
          <a:lstStyle/>
          <a:p>
            <a:r>
              <a:rPr lang="en-US" sz="8800" dirty="0" smtClean="0">
                <a:solidFill>
                  <a:schemeClr val="bg1"/>
                </a:solidFill>
                <a:effectLst>
                  <a:outerShdw blurRad="38100" dist="38100" dir="2700000" algn="tl">
                    <a:srgbClr val="000000">
                      <a:alpha val="43137"/>
                    </a:srgbClr>
                  </a:outerShdw>
                </a:effectLst>
                <a:latin typeface="Californian FB" panose="0207040306080B030204" pitchFamily="18" charset="0"/>
              </a:rPr>
              <a:t>Away?</a:t>
            </a:r>
            <a:endParaRPr lang="en-US" dirty="0">
              <a:solidFill>
                <a:schemeClr val="bg1"/>
              </a:solidFill>
              <a:effectLst>
                <a:outerShdw blurRad="38100" dist="38100" dir="2700000" algn="tl">
                  <a:srgbClr val="000000">
                    <a:alpha val="43137"/>
                  </a:srgbClr>
                </a:outerShdw>
              </a:effectLst>
              <a:latin typeface="Californian FB" panose="0207040306080B030204" pitchFamily="18" charset="0"/>
            </a:endParaRP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864039897"/>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750"/>
                                        <p:tgtEl>
                                          <p:spTgt spid="4"/>
                                        </p:tgtEl>
                                      </p:cBhvr>
                                    </p:animEffect>
                                  </p:childTnLst>
                                </p:cTn>
                              </p:par>
                            </p:childTnLst>
                          </p:cTn>
                        </p:par>
                        <p:par>
                          <p:cTn id="8" fill="hold">
                            <p:stCondLst>
                              <p:cond delay="750"/>
                            </p:stCondLst>
                            <p:childTnLst>
                              <p:par>
                                <p:cTn id="9" presetID="10" presetClass="entr" presetSubtype="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750"/>
                                        <p:tgtEl>
                                          <p:spTgt spid="5"/>
                                        </p:tgtEl>
                                      </p:cBhvr>
                                    </p:animEffect>
                                  </p:childTnLst>
                                </p:cTn>
                              </p:par>
                            </p:childTnLst>
                          </p:cTn>
                        </p:par>
                        <p:par>
                          <p:cTn id="12" fill="hold">
                            <p:stCondLst>
                              <p:cond delay="1500"/>
                            </p:stCondLst>
                            <p:childTnLst>
                              <p:par>
                                <p:cTn id="13" presetID="10" presetClass="entr" presetSubtype="0" fill="hold" grpId="0"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750"/>
                                        <p:tgtEl>
                                          <p:spTgt spid="6"/>
                                        </p:tgtEl>
                                      </p:cBhvr>
                                    </p:animEffect>
                                  </p:childTnLst>
                                </p:cTn>
                              </p:par>
                            </p:childTnLst>
                          </p:cTn>
                        </p:par>
                        <p:par>
                          <p:cTn id="16" fill="hold">
                            <p:stCondLst>
                              <p:cond delay="2250"/>
                            </p:stCondLst>
                            <p:childTnLst>
                              <p:par>
                                <p:cTn id="17" presetID="10" presetClass="entr" presetSubtype="0" fill="hold" grpId="0" nodeType="after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75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Disappointment</a:t>
            </a:r>
            <a:endParaRPr lang="en-US" dirty="0"/>
          </a:p>
        </p:txBody>
      </p:sp>
      <p:sp>
        <p:nvSpPr>
          <p:cNvPr id="3" name="Content Placeholder 2"/>
          <p:cNvSpPr>
            <a:spLocks noGrp="1"/>
          </p:cNvSpPr>
          <p:nvPr>
            <p:ph idx="1"/>
          </p:nvPr>
        </p:nvSpPr>
        <p:spPr/>
        <p:txBody>
          <a:bodyPr/>
          <a:lstStyle/>
          <a:p>
            <a:r>
              <a:rPr lang="en-US" dirty="0" smtClean="0"/>
              <a:t>They follow Christ for the wrong reasons (John 6:26-27)?</a:t>
            </a:r>
          </a:p>
          <a:p>
            <a:r>
              <a:rPr lang="en-US" dirty="0" smtClean="0"/>
              <a:t>They expect things the Lord never promised (John 6:13-15)?</a:t>
            </a:r>
            <a:endParaRPr lang="en-US" dirty="0"/>
          </a:p>
        </p:txBody>
      </p:sp>
      <p:sp>
        <p:nvSpPr>
          <p:cNvPr id="4" name="TextBox 3"/>
          <p:cNvSpPr txBox="1"/>
          <p:nvPr/>
        </p:nvSpPr>
        <p:spPr>
          <a:xfrm>
            <a:off x="1945675" y="5822798"/>
            <a:ext cx="6944982" cy="861774"/>
          </a:xfrm>
          <a:prstGeom prst="rect">
            <a:avLst/>
          </a:prstGeom>
          <a:noFill/>
        </p:spPr>
        <p:txBody>
          <a:bodyPr wrap="square" rtlCol="0">
            <a:spAutoFit/>
          </a:bodyPr>
          <a:lstStyle/>
          <a:p>
            <a:r>
              <a:rPr lang="en-US" sz="5000" i="1" dirty="0" smtClean="0"/>
              <a:t>Why Do Some Go Away?</a:t>
            </a:r>
            <a:endParaRPr lang="en-US" sz="5000" i="1"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94915140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 calcmode="lin" valueType="num">
                                      <p:cBhvr>
                                        <p:cTn id="14" dur="1000" fill="hold"/>
                                        <p:tgtEl>
                                          <p:spTgt spid="2"/>
                                        </p:tgtEl>
                                        <p:attrNameLst>
                                          <p:attrName>ppt_x</p:attrName>
                                        </p:attrNameLst>
                                      </p:cBhvr>
                                      <p:tavLst>
                                        <p:tav tm="0">
                                          <p:val>
                                            <p:strVal val="#ppt_x-.2"/>
                                          </p:val>
                                        </p:tav>
                                        <p:tav tm="100000">
                                          <p:val>
                                            <p:strVal val="#ppt_x"/>
                                          </p:val>
                                        </p:tav>
                                      </p:tavLst>
                                    </p:anim>
                                    <p:anim calcmode="lin" valueType="num">
                                      <p:cBhvr>
                                        <p:cTn id="15"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16" dur="1000"/>
                                        <p:tgtEl>
                                          <p:spTgt spid="2"/>
                                        </p:tgtEl>
                                      </p:cBhvr>
                                    </p:animEffect>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Effect transition="in" filter="fade">
                                      <p:cBhvr>
                                        <p:cTn id="21" dur="1000"/>
                                        <p:tgtEl>
                                          <p:spTgt spid="3">
                                            <p:txEl>
                                              <p:pRg st="0" end="0"/>
                                            </p:txEl>
                                          </p:spTgt>
                                        </p:tgtEl>
                                      </p:cBhvr>
                                    </p:animEffect>
                                    <p:anim calcmode="lin" valueType="num">
                                      <p:cBhvr>
                                        <p:cTn id="22"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1" end="1"/>
                                            </p:txEl>
                                          </p:spTgt>
                                        </p:tgtEl>
                                        <p:attrNameLst>
                                          <p:attrName>style.visibility</p:attrName>
                                        </p:attrNameLst>
                                      </p:cBhvr>
                                      <p:to>
                                        <p:strVal val="visible"/>
                                      </p:to>
                                    </p:set>
                                    <p:animEffect transition="in" filter="fade">
                                      <p:cBhvr>
                                        <p:cTn id="28" dur="1000"/>
                                        <p:tgtEl>
                                          <p:spTgt spid="3">
                                            <p:txEl>
                                              <p:pRg st="1" end="1"/>
                                            </p:txEl>
                                          </p:spTgt>
                                        </p:tgtEl>
                                      </p:cBhvr>
                                    </p:animEffect>
                                    <p:anim calcmode="lin" valueType="num">
                                      <p:cBhvr>
                                        <p:cTn id="29"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Pressure</a:t>
            </a:r>
            <a:endParaRPr lang="en-US" dirty="0"/>
          </a:p>
        </p:txBody>
      </p:sp>
      <p:sp>
        <p:nvSpPr>
          <p:cNvPr id="3" name="Content Placeholder 2"/>
          <p:cNvSpPr>
            <a:spLocks noGrp="1"/>
          </p:cNvSpPr>
          <p:nvPr>
            <p:ph idx="1"/>
          </p:nvPr>
        </p:nvSpPr>
        <p:spPr/>
        <p:txBody>
          <a:bodyPr/>
          <a:lstStyle/>
          <a:p>
            <a:r>
              <a:rPr lang="en-US" dirty="0" smtClean="0"/>
              <a:t>From persecution (2 Tim. 3:12; Heb. 11:24-26).</a:t>
            </a:r>
          </a:p>
          <a:p>
            <a:r>
              <a:rPr lang="en-US" dirty="0" smtClean="0"/>
              <a:t>To fit in with the world (1 Pet. 4:3-4).</a:t>
            </a:r>
          </a:p>
          <a:p>
            <a:r>
              <a:rPr lang="en-US" dirty="0" smtClean="0"/>
              <a:t>Of remaining faithful (Luke 9:23).</a:t>
            </a:r>
            <a:endParaRPr lang="en-US" dirty="0"/>
          </a:p>
        </p:txBody>
      </p:sp>
      <p:sp>
        <p:nvSpPr>
          <p:cNvPr id="4" name="TextBox 3"/>
          <p:cNvSpPr txBox="1"/>
          <p:nvPr/>
        </p:nvSpPr>
        <p:spPr>
          <a:xfrm>
            <a:off x="1945675" y="5822798"/>
            <a:ext cx="6944982" cy="861774"/>
          </a:xfrm>
          <a:prstGeom prst="rect">
            <a:avLst/>
          </a:prstGeom>
          <a:noFill/>
        </p:spPr>
        <p:txBody>
          <a:bodyPr wrap="square" rtlCol="0">
            <a:spAutoFit/>
          </a:bodyPr>
          <a:lstStyle/>
          <a:p>
            <a:r>
              <a:rPr lang="en-US" sz="5000" i="1" dirty="0" smtClean="0"/>
              <a:t>Why Do Some Go Away?</a:t>
            </a:r>
            <a:endParaRPr lang="en-US" sz="5000" i="1"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85879991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Drifting</a:t>
            </a:r>
            <a:endParaRPr lang="en-US" dirty="0"/>
          </a:p>
        </p:txBody>
      </p:sp>
      <p:sp>
        <p:nvSpPr>
          <p:cNvPr id="3" name="Content Placeholder 2"/>
          <p:cNvSpPr>
            <a:spLocks noGrp="1"/>
          </p:cNvSpPr>
          <p:nvPr>
            <p:ph idx="1"/>
          </p:nvPr>
        </p:nvSpPr>
        <p:spPr/>
        <p:txBody>
          <a:bodyPr/>
          <a:lstStyle/>
          <a:p>
            <a:r>
              <a:rPr lang="en-US" dirty="0" smtClean="0"/>
              <a:t>Away from sound teaching (Heb. 2:1-4).</a:t>
            </a:r>
          </a:p>
          <a:p>
            <a:r>
              <a:rPr lang="en-US" dirty="0" smtClean="0"/>
              <a:t>Toward the things of this life (Col. 3:2; Heb. 12:1-2).</a:t>
            </a:r>
          </a:p>
          <a:p>
            <a:r>
              <a:rPr lang="en-US" dirty="0" smtClean="0"/>
              <a:t>Without an anchor (Heb. 6:19-20; 1 Pet 3:15).</a:t>
            </a:r>
            <a:endParaRPr lang="en-US" dirty="0"/>
          </a:p>
        </p:txBody>
      </p:sp>
      <p:sp>
        <p:nvSpPr>
          <p:cNvPr id="4" name="TextBox 3"/>
          <p:cNvSpPr txBox="1"/>
          <p:nvPr/>
        </p:nvSpPr>
        <p:spPr>
          <a:xfrm>
            <a:off x="1945675" y="5822798"/>
            <a:ext cx="6944982" cy="861774"/>
          </a:xfrm>
          <a:prstGeom prst="rect">
            <a:avLst/>
          </a:prstGeom>
          <a:noFill/>
        </p:spPr>
        <p:txBody>
          <a:bodyPr wrap="square" rtlCol="0">
            <a:spAutoFit/>
          </a:bodyPr>
          <a:lstStyle/>
          <a:p>
            <a:r>
              <a:rPr lang="en-US" sz="5000" i="1" dirty="0" smtClean="0"/>
              <a:t>Why Do Some Go Away?</a:t>
            </a:r>
            <a:endParaRPr lang="en-US" sz="5000" i="1"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65280684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Deception</a:t>
            </a:r>
            <a:endParaRPr lang="en-US" dirty="0"/>
          </a:p>
        </p:txBody>
      </p:sp>
      <p:sp>
        <p:nvSpPr>
          <p:cNvPr id="3" name="Content Placeholder 2"/>
          <p:cNvSpPr>
            <a:spLocks noGrp="1"/>
          </p:cNvSpPr>
          <p:nvPr>
            <p:ph idx="1"/>
          </p:nvPr>
        </p:nvSpPr>
        <p:spPr/>
        <p:txBody>
          <a:bodyPr/>
          <a:lstStyle/>
          <a:p>
            <a:r>
              <a:rPr lang="en-US" dirty="0" smtClean="0"/>
              <a:t>From others (Eph. 5:6; Matt. 24:11-13).</a:t>
            </a:r>
          </a:p>
          <a:p>
            <a:r>
              <a:rPr lang="en-US" dirty="0" smtClean="0"/>
              <a:t>Of ourselves (James 1:21, 26).</a:t>
            </a:r>
            <a:endParaRPr lang="en-US" dirty="0"/>
          </a:p>
        </p:txBody>
      </p:sp>
      <p:sp>
        <p:nvSpPr>
          <p:cNvPr id="4" name="TextBox 3"/>
          <p:cNvSpPr txBox="1"/>
          <p:nvPr/>
        </p:nvSpPr>
        <p:spPr>
          <a:xfrm>
            <a:off x="1945675" y="5822798"/>
            <a:ext cx="6944982" cy="861774"/>
          </a:xfrm>
          <a:prstGeom prst="rect">
            <a:avLst/>
          </a:prstGeom>
          <a:noFill/>
        </p:spPr>
        <p:txBody>
          <a:bodyPr wrap="square" rtlCol="0">
            <a:spAutoFit/>
          </a:bodyPr>
          <a:lstStyle/>
          <a:p>
            <a:r>
              <a:rPr lang="en-US" sz="5000" i="1" dirty="0" smtClean="0"/>
              <a:t>Why Do Some Go Away?</a:t>
            </a:r>
            <a:endParaRPr lang="en-US" sz="5000" i="1"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49750810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dpi="0" rotWithShape="1">
          <a:blip r:embed="rId3">
            <a:lum/>
          </a:blip>
          <a:srcRect/>
          <a:stretch>
            <a:fillRect l="-6000" r="-6000"/>
          </a:stretch>
        </a:blipFill>
        <a:effectLst/>
      </p:bgPr>
    </p:bg>
    <p:spTree>
      <p:nvGrpSpPr>
        <p:cNvPr id="1" name=""/>
        <p:cNvGrpSpPr/>
        <p:nvPr/>
      </p:nvGrpSpPr>
      <p:grpSpPr>
        <a:xfrm>
          <a:off x="0" y="0"/>
          <a:ext cx="0" cy="0"/>
          <a:chOff x="0" y="0"/>
          <a:chExt cx="0" cy="0"/>
        </a:xfrm>
      </p:grpSpPr>
      <p:sp>
        <p:nvSpPr>
          <p:cNvPr id="4" name="TextBox 3"/>
          <p:cNvSpPr txBox="1"/>
          <p:nvPr/>
        </p:nvSpPr>
        <p:spPr>
          <a:xfrm>
            <a:off x="825388" y="865848"/>
            <a:ext cx="1671551" cy="1200329"/>
          </a:xfrm>
          <a:prstGeom prst="rect">
            <a:avLst/>
          </a:prstGeom>
          <a:noFill/>
        </p:spPr>
        <p:txBody>
          <a:bodyPr wrap="none" rtlCol="0">
            <a:spAutoFit/>
          </a:bodyPr>
          <a:lstStyle/>
          <a:p>
            <a:r>
              <a:rPr lang="en-US" sz="7200" dirty="0" smtClean="0">
                <a:solidFill>
                  <a:schemeClr val="bg1"/>
                </a:solidFill>
                <a:effectLst>
                  <a:outerShdw blurRad="38100" dist="38100" dir="2700000" algn="tl">
                    <a:srgbClr val="000000">
                      <a:alpha val="43137"/>
                    </a:srgbClr>
                  </a:outerShdw>
                </a:effectLst>
                <a:latin typeface="Californian FB" panose="0207040306080B030204" pitchFamily="18" charset="0"/>
              </a:rPr>
              <a:t>Will</a:t>
            </a:r>
            <a:endParaRPr lang="en-US" sz="7200" dirty="0">
              <a:solidFill>
                <a:schemeClr val="bg1"/>
              </a:solidFill>
              <a:effectLst>
                <a:outerShdw blurRad="38100" dist="38100" dir="2700000" algn="tl">
                  <a:srgbClr val="000000">
                    <a:alpha val="43137"/>
                  </a:srgbClr>
                </a:outerShdw>
              </a:effectLst>
              <a:latin typeface="Californian FB" panose="0207040306080B030204" pitchFamily="18" charset="0"/>
            </a:endParaRPr>
          </a:p>
        </p:txBody>
      </p:sp>
      <p:sp>
        <p:nvSpPr>
          <p:cNvPr id="5" name="TextBox 4"/>
          <p:cNvSpPr txBox="1"/>
          <p:nvPr/>
        </p:nvSpPr>
        <p:spPr>
          <a:xfrm>
            <a:off x="2621820" y="1610315"/>
            <a:ext cx="2268570" cy="1569660"/>
          </a:xfrm>
          <a:prstGeom prst="rect">
            <a:avLst/>
          </a:prstGeom>
          <a:noFill/>
        </p:spPr>
        <p:txBody>
          <a:bodyPr wrap="none" rtlCol="0">
            <a:spAutoFit/>
          </a:bodyPr>
          <a:lstStyle/>
          <a:p>
            <a:r>
              <a:rPr lang="en-US" sz="9600" b="1" dirty="0" smtClean="0">
                <a:solidFill>
                  <a:schemeClr val="bg1"/>
                </a:solidFill>
                <a:effectLst>
                  <a:outerShdw blurRad="38100" dist="38100" dir="2700000" algn="tl">
                    <a:srgbClr val="000000">
                      <a:alpha val="43137"/>
                    </a:srgbClr>
                  </a:outerShdw>
                </a:effectLst>
                <a:latin typeface="Californian FB" panose="0207040306080B030204" pitchFamily="18" charset="0"/>
              </a:rPr>
              <a:t>You</a:t>
            </a:r>
            <a:endParaRPr lang="en-US" b="1" dirty="0">
              <a:solidFill>
                <a:schemeClr val="bg1"/>
              </a:solidFill>
              <a:effectLst>
                <a:outerShdw blurRad="38100" dist="38100" dir="2700000" algn="tl">
                  <a:srgbClr val="000000">
                    <a:alpha val="43137"/>
                  </a:srgbClr>
                </a:outerShdw>
              </a:effectLst>
              <a:latin typeface="Californian FB" panose="0207040306080B030204" pitchFamily="18" charset="0"/>
            </a:endParaRPr>
          </a:p>
        </p:txBody>
      </p:sp>
      <p:sp>
        <p:nvSpPr>
          <p:cNvPr id="6" name="TextBox 5"/>
          <p:cNvSpPr txBox="1"/>
          <p:nvPr/>
        </p:nvSpPr>
        <p:spPr>
          <a:xfrm>
            <a:off x="3195006" y="2685207"/>
            <a:ext cx="3823683" cy="1446550"/>
          </a:xfrm>
          <a:prstGeom prst="rect">
            <a:avLst/>
          </a:prstGeom>
          <a:noFill/>
        </p:spPr>
        <p:txBody>
          <a:bodyPr wrap="none" rtlCol="0">
            <a:spAutoFit/>
          </a:bodyPr>
          <a:lstStyle/>
          <a:p>
            <a:r>
              <a:rPr lang="en-US" sz="8800" dirty="0" smtClean="0">
                <a:solidFill>
                  <a:schemeClr val="bg1"/>
                </a:solidFill>
                <a:effectLst>
                  <a:outerShdw blurRad="38100" dist="38100" dir="2700000" algn="tl">
                    <a:srgbClr val="000000">
                      <a:alpha val="43137"/>
                    </a:srgbClr>
                  </a:outerShdw>
                </a:effectLst>
                <a:latin typeface="Californian FB" panose="0207040306080B030204" pitchFamily="18" charset="0"/>
              </a:rPr>
              <a:t>also go</a:t>
            </a:r>
            <a:endParaRPr lang="en-US" dirty="0">
              <a:solidFill>
                <a:schemeClr val="bg1"/>
              </a:solidFill>
              <a:effectLst>
                <a:outerShdw blurRad="38100" dist="38100" dir="2700000" algn="tl">
                  <a:srgbClr val="000000">
                    <a:alpha val="43137"/>
                  </a:srgbClr>
                </a:outerShdw>
              </a:effectLst>
              <a:latin typeface="Californian FB" panose="0207040306080B030204" pitchFamily="18" charset="0"/>
            </a:endParaRPr>
          </a:p>
        </p:txBody>
      </p:sp>
      <p:sp>
        <p:nvSpPr>
          <p:cNvPr id="7" name="TextBox 6"/>
          <p:cNvSpPr txBox="1"/>
          <p:nvPr/>
        </p:nvSpPr>
        <p:spPr>
          <a:xfrm>
            <a:off x="4890390" y="3760099"/>
            <a:ext cx="3599062" cy="1446550"/>
          </a:xfrm>
          <a:prstGeom prst="rect">
            <a:avLst/>
          </a:prstGeom>
          <a:noFill/>
        </p:spPr>
        <p:txBody>
          <a:bodyPr wrap="none" rtlCol="0">
            <a:spAutoFit/>
          </a:bodyPr>
          <a:lstStyle/>
          <a:p>
            <a:r>
              <a:rPr lang="en-US" sz="8800" dirty="0" smtClean="0">
                <a:solidFill>
                  <a:schemeClr val="bg1"/>
                </a:solidFill>
                <a:effectLst>
                  <a:outerShdw blurRad="38100" dist="38100" dir="2700000" algn="tl">
                    <a:srgbClr val="000000">
                      <a:alpha val="43137"/>
                    </a:srgbClr>
                  </a:outerShdw>
                </a:effectLst>
                <a:latin typeface="Californian FB" panose="0207040306080B030204" pitchFamily="18" charset="0"/>
              </a:rPr>
              <a:t>Away?</a:t>
            </a:r>
            <a:endParaRPr lang="en-US" dirty="0">
              <a:solidFill>
                <a:schemeClr val="bg1"/>
              </a:solidFill>
              <a:effectLst>
                <a:outerShdw blurRad="38100" dist="38100" dir="2700000" algn="tl">
                  <a:srgbClr val="000000">
                    <a:alpha val="43137"/>
                  </a:srgbClr>
                </a:outerShdw>
              </a:effectLst>
              <a:latin typeface="Californian FB" panose="0207040306080B030204" pitchFamily="18" charset="0"/>
            </a:endParaRP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864039897"/>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750"/>
                                        <p:tgtEl>
                                          <p:spTgt spid="4"/>
                                        </p:tgtEl>
                                      </p:cBhvr>
                                    </p:animEffect>
                                  </p:childTnLst>
                                </p:cTn>
                              </p:par>
                            </p:childTnLst>
                          </p:cTn>
                        </p:par>
                        <p:par>
                          <p:cTn id="8" fill="hold">
                            <p:stCondLst>
                              <p:cond delay="750"/>
                            </p:stCondLst>
                            <p:childTnLst>
                              <p:par>
                                <p:cTn id="9" presetID="10" presetClass="entr" presetSubtype="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750"/>
                                        <p:tgtEl>
                                          <p:spTgt spid="5"/>
                                        </p:tgtEl>
                                      </p:cBhvr>
                                    </p:animEffect>
                                  </p:childTnLst>
                                </p:cTn>
                              </p:par>
                            </p:childTnLst>
                          </p:cTn>
                        </p:par>
                        <p:par>
                          <p:cTn id="12" fill="hold">
                            <p:stCondLst>
                              <p:cond delay="1500"/>
                            </p:stCondLst>
                            <p:childTnLst>
                              <p:par>
                                <p:cTn id="13" presetID="10" presetClass="entr" presetSubtype="0" fill="hold" grpId="0"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750"/>
                                        <p:tgtEl>
                                          <p:spTgt spid="6"/>
                                        </p:tgtEl>
                                      </p:cBhvr>
                                    </p:animEffect>
                                  </p:childTnLst>
                                </p:cTn>
                              </p:par>
                            </p:childTnLst>
                          </p:cTn>
                        </p:par>
                        <p:par>
                          <p:cTn id="16" fill="hold">
                            <p:stCondLst>
                              <p:cond delay="2250"/>
                            </p:stCondLst>
                            <p:childTnLst>
                              <p:par>
                                <p:cTn id="17" presetID="10" presetClass="entr" presetSubtype="0" fill="hold" grpId="0" nodeType="after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75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ustom 13">
      <a:majorFont>
        <a:latin typeface="Californian FB"/>
        <a:ea typeface=""/>
        <a:cs typeface=""/>
      </a:majorFont>
      <a:minorFont>
        <a:latin typeface="Calibri"/>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a="http://schemas.openxmlformats.org/drawingml/2006/main"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a="http://schemas.openxmlformats.org/drawingml/2006/main"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159</TotalTime>
  <Words>379</Words>
  <Application>Microsoft Macintosh PowerPoint</Application>
  <PresentationFormat>On-screen Show (4:3)</PresentationFormat>
  <Paragraphs>43</Paragraphs>
  <Slides>9</Slides>
  <Notes>7</Notes>
  <HiddenSlides>0</HiddenSlides>
  <MMClips>0</MMClips>
  <ScaleCrop>false</ScaleCrop>
  <HeadingPairs>
    <vt:vector size="4" baseType="variant">
      <vt:variant>
        <vt:lpstr>Design Template</vt:lpstr>
      </vt:variant>
      <vt:variant>
        <vt:i4>1</vt:i4>
      </vt:variant>
      <vt:variant>
        <vt:lpstr>Slide Titles</vt:lpstr>
      </vt:variant>
      <vt:variant>
        <vt:i4>9</vt:i4>
      </vt:variant>
    </vt:vector>
  </HeadingPairs>
  <TitlesOfParts>
    <vt:vector size="10" baseType="lpstr">
      <vt:lpstr>Office Theme</vt:lpstr>
      <vt:lpstr>Slide 1</vt:lpstr>
      <vt:lpstr>Slide 2</vt:lpstr>
      <vt:lpstr>Slide 3</vt:lpstr>
      <vt:lpstr>Slide 4</vt:lpstr>
      <vt:lpstr>Disappointment</vt:lpstr>
      <vt:lpstr>Pressure</vt:lpstr>
      <vt:lpstr>Drifting</vt:lpstr>
      <vt:lpstr>Deception</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Roger Lindsey</dc:creator>
  <cp:lastModifiedBy>Kyle Pope</cp:lastModifiedBy>
  <cp:revision>25</cp:revision>
  <dcterms:created xsi:type="dcterms:W3CDTF">2016-05-09T03:36:06Z</dcterms:created>
  <dcterms:modified xsi:type="dcterms:W3CDTF">2016-05-09T03:36:23Z</dcterms:modified>
</cp:coreProperties>
</file>