
<file path=[Content_Types].xml><?xml version="1.0" encoding="utf-8"?>
<Types xmlns="http://schemas.openxmlformats.org/package/2006/content-types"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ldMasterIdLst>
    <p:sldMasterId id="2147484157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559675" cy="10691813"/>
  <p:defaultTextStyle>
    <a:defPPr>
      <a:defRPr lang="en-US"/>
    </a:defPPr>
    <a:lvl1pPr marL="0" algn="l" defTabSz="4147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726" algn="l" defTabSz="4147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452" algn="l" defTabSz="4147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178" algn="l" defTabSz="4147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904" algn="l" defTabSz="4147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631" algn="l" defTabSz="4147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357" algn="l" defTabSz="4147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3083" algn="l" defTabSz="4147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809" algn="l" defTabSz="4147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80004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6353A-BF9F-824B-B816-9F852DB0FC7A}" type="datetimeFigureOut">
              <a:rPr lang="en-US" smtClean="0"/>
              <a:pPr/>
              <a:t>2/28/16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01688"/>
            <a:ext cx="53467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3B67F-D411-2B45-9DBB-82A7C5FDA1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1472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726" algn="l" defTabSz="41472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452" algn="l" defTabSz="41472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178" algn="l" defTabSz="41472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904" algn="l" defTabSz="41472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631" algn="l" defTabSz="41472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357" algn="l" defTabSz="41472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3083" algn="l" defTabSz="41472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809" algn="l" defTabSz="41472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r>
              <a:rPr lang="en-US" sz="1300" smtClean="0"/>
              <a:t>&lt;date/time&gt;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pPr algn="ctr"/>
            <a:r>
              <a:rPr lang="en-US" sz="1300" smtClean="0"/>
              <a:t>&lt;footer&gt;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pPr algn="r"/>
            <a:fld id="{91414181-D121-41F1-91A1-113191E15141}" type="slidenum">
              <a:rPr lang="en-US" sz="1300" smtClean="0"/>
              <a:pPr algn="r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8" r:id="rId1"/>
    <p:sldLayoutId id="2147484159" r:id="rId2"/>
    <p:sldLayoutId id="2147484160" r:id="rId3"/>
    <p:sldLayoutId id="2147484161" r:id="rId4"/>
    <p:sldLayoutId id="2147484162" r:id="rId5"/>
    <p:sldLayoutId id="2147484163" r:id="rId6"/>
    <p:sldLayoutId id="2147484164" r:id="rId7"/>
    <p:sldLayoutId id="2147484165" r:id="rId8"/>
    <p:sldLayoutId id="2147484166" r:id="rId9"/>
    <p:sldLayoutId id="2147484167" r:id="rId10"/>
    <p:sldLayoutId id="2147484168" r:id="rId11"/>
    <p:sldLayoutId id="2147484169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66757" y="327436"/>
            <a:ext cx="8439216" cy="119711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5000" b="1" dirty="0">
                <a:solidFill>
                  <a:schemeClr val="bg2">
                    <a:lumMod val="25000"/>
                  </a:schemeClr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Will the Dead Get a  Second Chance?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8173" y="2047163"/>
            <a:ext cx="7833815" cy="4254128"/>
          </a:xfrm>
          <a:prstGeom prst="rect">
            <a:avLst/>
          </a:prstGeom>
          <a:noFill/>
          <a:effectLst/>
        </p:spPr>
        <p:txBody>
          <a:bodyPr wrap="square" lIns="82945" tIns="41473" rIns="82945" bIns="41473" rtlCol="0">
            <a:spAutoFit/>
          </a:bodyPr>
          <a:lstStyle/>
          <a:p>
            <a:pPr marL="364326" indent="-364326"/>
            <a:r>
              <a:rPr lang="en-US" sz="3400" b="1" dirty="0">
                <a:effectLst>
                  <a:outerShdw blurRad="50800" dist="38100" dir="2700000">
                    <a:schemeClr val="bg1">
                      <a:lumMod val="95000"/>
                      <a:alpha val="43000"/>
                    </a:schemeClr>
                  </a:outerShdw>
                </a:effectLst>
              </a:rPr>
              <a:t>I. Biblical Teaching Regarding Man’s Condition After Death.</a:t>
            </a:r>
          </a:p>
          <a:p>
            <a:pPr marL="885614" lvl="2" indent="-468007">
              <a:buAutoNum type="alphaUcPeriod"/>
            </a:pPr>
            <a:r>
              <a:rPr lang="en-US" sz="2900" b="1" dirty="0">
                <a:effectLst>
                  <a:outerShdw blurRad="50800" dist="38100" dir="2700000">
                    <a:schemeClr val="bg1">
                      <a:lumMod val="95000"/>
                      <a:alpha val="43000"/>
                    </a:schemeClr>
                  </a:outerShdw>
                </a:effectLst>
              </a:rPr>
              <a:t>We will answer for things done “in the body” (2 Cor. 5:9-10; Jas. 2:26).</a:t>
            </a:r>
          </a:p>
          <a:p>
            <a:pPr marL="885614" lvl="2" indent="-468007">
              <a:buAutoNum type="alphaUcPeriod"/>
            </a:pPr>
            <a:r>
              <a:rPr lang="en-US" sz="2900" b="1" dirty="0">
                <a:effectLst>
                  <a:outerShdw blurRad="50800" dist="38100" dir="2700000">
                    <a:schemeClr val="bg1">
                      <a:lumMod val="95000"/>
                      <a:alpha val="43000"/>
                    </a:schemeClr>
                  </a:outerShdw>
                </a:effectLst>
              </a:rPr>
              <a:t>Judgment follows death (Heb. 9:27-28).</a:t>
            </a:r>
          </a:p>
          <a:p>
            <a:pPr marL="885614" lvl="2" indent="-468007">
              <a:buAutoNum type="alphaUcPeriod"/>
            </a:pPr>
            <a:r>
              <a:rPr lang="en-US" sz="2900" b="1" dirty="0">
                <a:effectLst>
                  <a:outerShdw blurRad="50800" dist="38100" dir="2700000">
                    <a:schemeClr val="bg1">
                      <a:lumMod val="95000"/>
                      <a:alpha val="43000"/>
                    </a:schemeClr>
                  </a:outerShdw>
                </a:effectLst>
              </a:rPr>
              <a:t>One’s spiritual condition is set in the place of the dead (Luke 16:19-31; 23:39-43).</a:t>
            </a:r>
          </a:p>
          <a:p>
            <a:pPr marL="885614" lvl="2" indent="-468007">
              <a:buAutoNum type="alphaUcPeriod"/>
            </a:pPr>
            <a:endParaRPr lang="en-US" sz="29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66757" y="327436"/>
            <a:ext cx="8439216" cy="119711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5000" b="1" dirty="0">
                <a:solidFill>
                  <a:schemeClr val="bg2">
                    <a:lumMod val="25000"/>
                  </a:schemeClr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Will the Dead Get a  Second Chance?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69241" y="1910687"/>
            <a:ext cx="7436731" cy="4685016"/>
          </a:xfrm>
          <a:prstGeom prst="rect">
            <a:avLst/>
          </a:prstGeom>
          <a:noFill/>
          <a:effectLst/>
        </p:spPr>
        <p:txBody>
          <a:bodyPr wrap="square" lIns="82945" tIns="41473" rIns="82945" bIns="41473" rtlCol="0">
            <a:spAutoFit/>
          </a:bodyPr>
          <a:lstStyle/>
          <a:p>
            <a:pPr marL="521288" indent="-521288"/>
            <a:r>
              <a:rPr lang="en-US" sz="3200" b="1" dirty="0">
                <a:effectLst>
                  <a:outerShdw blurRad="50800" dist="38100" dir="2700000">
                    <a:schemeClr val="bg1">
                      <a:lumMod val="95000"/>
                      <a:alpha val="43000"/>
                    </a:schemeClr>
                  </a:outerShdw>
                </a:effectLst>
              </a:rPr>
              <a:t>II. Peter’s Teaching on Jesus’ Teaching “To the Spirits in Prison” (1 Pet. 3:18-20).</a:t>
            </a:r>
          </a:p>
          <a:p>
            <a:pPr marL="885614" lvl="2" indent="-468007">
              <a:buAutoNum type="alphaUcPeriod"/>
            </a:pPr>
            <a:r>
              <a:rPr lang="en-US" sz="2900" b="1" dirty="0">
                <a:effectLst>
                  <a:outerShdw blurRad="50800" dist="38100" dir="2700000">
                    <a:schemeClr val="bg1">
                      <a:lumMod val="95000"/>
                      <a:alpha val="43000"/>
                    </a:schemeClr>
                  </a:outerShdw>
                </a:effectLst>
              </a:rPr>
              <a:t>The Argument for a Second Chance: Jesus taught souls while in Hades (Luke 23:43; Acts 2:27-31). </a:t>
            </a:r>
          </a:p>
          <a:p>
            <a:pPr marL="885614" lvl="2" indent="-468007">
              <a:buAutoNum type="alphaUcPeriod"/>
            </a:pPr>
            <a:r>
              <a:rPr lang="en-US" sz="2900" b="1" dirty="0">
                <a:effectLst>
                  <a:outerShdw blurRad="50800" dist="38100" dir="2700000">
                    <a:schemeClr val="bg1">
                      <a:lumMod val="95000"/>
                      <a:alpha val="43000"/>
                    </a:schemeClr>
                  </a:outerShdw>
                </a:effectLst>
              </a:rPr>
              <a:t>Scriptural Answer: Jesus’ spirit taught through Noah (Luke 23:43; 1 Pet. 1:10-12; 2 Pet. 2:4-6).  </a:t>
            </a:r>
          </a:p>
          <a:p>
            <a:pPr marL="885614" lvl="2" indent="-468007">
              <a:buAutoNum type="alphaUcPeriod"/>
            </a:pPr>
            <a:endParaRPr lang="en-US" sz="29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</TotalTime>
  <Words>180</Words>
  <Application>Microsoft Macintosh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Solstice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Kyle Pope</cp:lastModifiedBy>
  <cp:revision>4</cp:revision>
  <dcterms:created xsi:type="dcterms:W3CDTF">2016-02-28T20:09:44Z</dcterms:created>
  <dcterms:modified xsi:type="dcterms:W3CDTF">2016-02-28T20:10:27Z</dcterms:modified>
</cp:coreProperties>
</file>