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65" r:id="rId4"/>
    <p:sldId id="283" r:id="rId5"/>
    <p:sldId id="284" r:id="rId6"/>
    <p:sldId id="285" r:id="rId7"/>
    <p:sldId id="261" r:id="rId8"/>
    <p:sldId id="286" r:id="rId9"/>
    <p:sldId id="287" r:id="rId10"/>
    <p:sldId id="288" r:id="rId11"/>
    <p:sldId id="289" r:id="rId12"/>
    <p:sldId id="290" r:id="rId13"/>
    <p:sldId id="29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11715"/>
    <a:srgbClr val="908756"/>
    <a:srgbClr val="6E4E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9" name="Picture 8" descr="a05.jpg"/>
          <p:cNvPicPr>
            <a:picLocks noChangeAspect="1"/>
          </p:cNvPicPr>
          <p:nvPr userDrawn="1"/>
        </p:nvPicPr>
        <p:blipFill>
          <a:blip r:embed="rId13"/>
          <a:srcRect t="48334"/>
          <a:stretch>
            <a:fillRect/>
          </a:stretch>
        </p:blipFill>
        <p:spPr>
          <a:xfrm flipV="1">
            <a:off x="0" y="0"/>
            <a:ext cx="9144000" cy="6858000"/>
          </a:xfrm>
          <a:prstGeom prst="rect">
            <a:avLst/>
          </a:prstGeom>
        </p:spPr>
      </p:pic>
      <p:sp>
        <p:nvSpPr>
          <p:cNvPr id="2" name="Title Placeholder 1"/>
          <p:cNvSpPr>
            <a:spLocks noGrp="1"/>
          </p:cNvSpPr>
          <p:nvPr>
            <p:ph type="title"/>
          </p:nvPr>
        </p:nvSpPr>
        <p:spPr>
          <a:xfrm>
            <a:off x="0" y="0"/>
            <a:ext cx="9144002" cy="12319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311400" y="2438401"/>
            <a:ext cx="6375400" cy="3733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ffordable-vintage-style-wallpaper-GE9452.jpg"/>
          <p:cNvPicPr>
            <a:picLocks noChangeAspect="1"/>
          </p:cNvPicPr>
          <p:nvPr userDrawn="1"/>
        </p:nvPicPr>
        <p:blipFill>
          <a:blip r:embed="rId14"/>
          <a:srcRect r="67719"/>
          <a:stretch>
            <a:fillRect/>
          </a:stretch>
        </p:blipFill>
        <p:spPr>
          <a:xfrm>
            <a:off x="0" y="1930736"/>
            <a:ext cx="2108200" cy="4749128"/>
          </a:xfrm>
          <a:prstGeom prst="rect">
            <a:avLst/>
          </a:prstGeom>
          <a:ln w="28575" cap="rnd" cmpd="sng">
            <a:solidFill>
              <a:srgbClr val="6E4E31"/>
            </a:solidFill>
            <a:prstDash val="solid"/>
          </a:ln>
          <a:effectLst>
            <a:outerShdw blurRad="50800" dist="38100" dir="2700000">
              <a:srgbClr val="000000">
                <a:alpha val="43000"/>
              </a:srgbClr>
            </a:outerShdw>
          </a:effectLst>
        </p:spPr>
      </p:pic>
      <p:pic>
        <p:nvPicPr>
          <p:cNvPr id="8" name="Picture 7" descr="141134-8102300.jpg"/>
          <p:cNvPicPr>
            <a:picLocks noChangeAspect="1"/>
          </p:cNvPicPr>
          <p:nvPr userDrawn="1"/>
        </p:nvPicPr>
        <p:blipFill>
          <a:blip r:embed="rId15">
            <a:clrChange>
              <a:clrFrom>
                <a:srgbClr val="FFFFFF"/>
              </a:clrFrom>
              <a:clrTo>
                <a:srgbClr val="FFFFFF">
                  <a:alpha val="0"/>
                </a:srgbClr>
              </a:clrTo>
            </a:clrChange>
          </a:blip>
          <a:srcRect l="60974" r="28889"/>
          <a:stretch>
            <a:fillRect/>
          </a:stretch>
        </p:blipFill>
        <p:spPr>
          <a:xfrm rot="16200000" flipH="1">
            <a:off x="2462535" y="3826035"/>
            <a:ext cx="569430" cy="5494499"/>
          </a:xfrm>
          <a:prstGeom prst="rect">
            <a:avLst/>
          </a:prstGeom>
          <a:effectLst>
            <a:outerShdw blurRad="50800" dist="38100" dir="180000">
              <a:srgbClr val="000000">
                <a:alpha val="43000"/>
              </a:srgbClr>
            </a:outerShdw>
          </a:effectLst>
        </p:spPr>
      </p:pic>
      <p:pic>
        <p:nvPicPr>
          <p:cNvPr id="10" name="Picture 9" descr="141134-8102300.jpg"/>
          <p:cNvPicPr>
            <a:picLocks noChangeAspect="1"/>
          </p:cNvPicPr>
          <p:nvPr userDrawn="1"/>
        </p:nvPicPr>
        <p:blipFill>
          <a:blip r:embed="rId15">
            <a:clrChange>
              <a:clrFrom>
                <a:srgbClr val="FFFFFF"/>
              </a:clrFrom>
              <a:clrTo>
                <a:srgbClr val="FFFFFF">
                  <a:alpha val="0"/>
                </a:srgbClr>
              </a:clrTo>
            </a:clrChange>
          </a:blip>
          <a:srcRect l="60974" r="28889" b="33579"/>
          <a:stretch>
            <a:fillRect/>
          </a:stretch>
        </p:blipFill>
        <p:spPr>
          <a:xfrm rot="16200000" flipH="1">
            <a:off x="7034535" y="4748536"/>
            <a:ext cx="569430" cy="3649499"/>
          </a:xfrm>
          <a:prstGeom prst="rect">
            <a:avLst/>
          </a:prstGeom>
          <a:effectLst>
            <a:outerShdw blurRad="50800" dist="38100" dir="180000">
              <a:srgbClr val="000000">
                <a:alpha val="43000"/>
              </a:srgbClr>
            </a:outerShdw>
          </a:effectLst>
        </p:spPr>
      </p:pic>
      <p:pic>
        <p:nvPicPr>
          <p:cNvPr id="11" name="Picture 10" descr="141134-8102300.jpg"/>
          <p:cNvPicPr>
            <a:picLocks noChangeAspect="1"/>
          </p:cNvPicPr>
          <p:nvPr userDrawn="1"/>
        </p:nvPicPr>
        <p:blipFill>
          <a:blip r:embed="rId15">
            <a:clrChange>
              <a:clrFrom>
                <a:srgbClr val="FFFFFF"/>
              </a:clrFrom>
              <a:clrTo>
                <a:srgbClr val="FFFFFF">
                  <a:alpha val="0"/>
                </a:srgbClr>
              </a:clrTo>
            </a:clrChange>
          </a:blip>
          <a:srcRect l="29140" r="61364"/>
          <a:stretch>
            <a:fillRect/>
          </a:stretch>
        </p:blipFill>
        <p:spPr>
          <a:xfrm rot="16200000" flipH="1">
            <a:off x="2480547" y="-727949"/>
            <a:ext cx="533402" cy="5494499"/>
          </a:xfrm>
          <a:prstGeom prst="rect">
            <a:avLst/>
          </a:prstGeom>
          <a:effectLst>
            <a:outerShdw blurRad="50800" dist="38100" dir="180000">
              <a:srgbClr val="000000">
                <a:alpha val="43000"/>
              </a:srgbClr>
            </a:outerShdw>
          </a:effectLst>
        </p:spPr>
      </p:pic>
      <p:pic>
        <p:nvPicPr>
          <p:cNvPr id="14" name="Picture 13" descr="141134-8102300.jpg"/>
          <p:cNvPicPr>
            <a:picLocks noChangeAspect="1"/>
          </p:cNvPicPr>
          <p:nvPr userDrawn="1"/>
        </p:nvPicPr>
        <p:blipFill>
          <a:blip r:embed="rId15">
            <a:clrChange>
              <a:clrFrom>
                <a:srgbClr val="FFFFFF"/>
              </a:clrFrom>
              <a:clrTo>
                <a:srgbClr val="FFFFFF">
                  <a:alpha val="0"/>
                </a:srgbClr>
              </a:clrTo>
            </a:clrChange>
          </a:blip>
          <a:srcRect l="29140" r="61364" b="33579"/>
          <a:stretch>
            <a:fillRect/>
          </a:stretch>
        </p:blipFill>
        <p:spPr>
          <a:xfrm rot="16200000" flipH="1">
            <a:off x="7052549" y="194549"/>
            <a:ext cx="533402" cy="3649504"/>
          </a:xfrm>
          <a:prstGeom prst="rect">
            <a:avLst/>
          </a:prstGeom>
          <a:effectLst>
            <a:outerShdw blurRad="50800" dist="38100" dir="180000">
              <a:srgbClr val="000000">
                <a:alpha val="43000"/>
              </a:srgbClr>
            </a:outerShdw>
          </a:effectLst>
        </p:spPr>
      </p:pic>
      <p:pic>
        <p:nvPicPr>
          <p:cNvPr id="12" name="Picture 11"/>
          <p:cNvPicPr>
            <a:picLocks noChangeAspect="1"/>
          </p:cNvPicPr>
          <p:nvPr userDrawn="1"/>
        </p:nvPicPr>
        <p:blipFill>
          <a:blip r:embed="rId16">
            <a:duotone>
              <a:srgbClr val="511715"/>
              <a:srgbClr val="FFF1C1"/>
            </a:duotone>
            <a:alphaModFix amt="27000"/>
          </a:blip>
          <a:stretch>
            <a:fillRect/>
          </a:stretch>
        </p:blipFill>
        <p:spPr>
          <a:xfrm>
            <a:off x="637722" y="234821"/>
            <a:ext cx="620183" cy="997079"/>
          </a:xfrm>
          <a:prstGeom prst="rect">
            <a:avLst/>
          </a:prstGeom>
          <a:effectLst>
            <a:outerShdw blurRad="50800" dist="38100" dir="2700000">
              <a:srgbClr val="000000">
                <a:alpha val="43000"/>
              </a:srgbClr>
            </a:outerShdw>
          </a:effectLst>
        </p:spPr>
      </p:pic>
      <p:pic>
        <p:nvPicPr>
          <p:cNvPr id="13" name="Picture 12"/>
          <p:cNvPicPr>
            <a:picLocks noChangeAspect="1"/>
          </p:cNvPicPr>
          <p:nvPr userDrawn="1"/>
        </p:nvPicPr>
        <p:blipFill>
          <a:blip r:embed="rId16">
            <a:duotone>
              <a:srgbClr val="511715"/>
              <a:srgbClr val="FFF1C1"/>
            </a:duotone>
            <a:alphaModFix amt="27000"/>
          </a:blip>
          <a:stretch>
            <a:fillRect/>
          </a:stretch>
        </p:blipFill>
        <p:spPr>
          <a:xfrm flipH="1">
            <a:off x="7956247" y="234821"/>
            <a:ext cx="657981" cy="997079"/>
          </a:xfrm>
          <a:prstGeom prst="rect">
            <a:avLst/>
          </a:prstGeom>
          <a:effectLst>
            <a:outerShdw blurRad="50800" dist="38100" dir="2700000">
              <a:srgbClr val="000000">
                <a:alpha val="43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4BD97"/>
                </a:solidFill>
                <a:effectLst>
                  <a:outerShdw blurRad="50800" dist="38100" dir="2700000" algn="br">
                    <a:srgbClr val="000000">
                      <a:alpha val="43000"/>
                    </a:srgbClr>
                  </a:outerShdw>
                </a:effectLst>
                <a:latin typeface="Cambria"/>
                <a:cs typeface="Cambria"/>
              </a:rPr>
              <a:t>P</a:t>
            </a:r>
            <a:r>
              <a:rPr lang="en-US" sz="4800" b="1" dirty="0" smtClean="0">
                <a:solidFill>
                  <a:srgbClr val="C4BD97"/>
                </a:solidFill>
                <a:effectLst>
                  <a:outerShdw blurRad="50800" dist="38100" dir="2700000" algn="br">
                    <a:srgbClr val="000000">
                      <a:alpha val="43000"/>
                    </a:srgbClr>
                  </a:outerShdw>
                </a:effectLst>
                <a:latin typeface="Cambria"/>
                <a:cs typeface="Cambria"/>
              </a:rPr>
              <a:t>HILIPPIANS </a:t>
            </a:r>
            <a:r>
              <a:rPr lang="en-US" sz="6000" b="1" dirty="0" smtClean="0">
                <a:solidFill>
                  <a:srgbClr val="C4BD97"/>
                </a:solidFill>
                <a:effectLst>
                  <a:outerShdw blurRad="50800" dist="38100" dir="2700000" algn="br">
                    <a:srgbClr val="000000">
                      <a:alpha val="43000"/>
                    </a:srgbClr>
                  </a:outerShdw>
                </a:effectLst>
                <a:latin typeface="Cambria"/>
                <a:cs typeface="Cambria"/>
              </a:rPr>
              <a:t>4:9</a:t>
            </a:r>
            <a:endParaRPr lang="en-US" sz="6000" b="1" dirty="0">
              <a:solidFill>
                <a:srgbClr val="C4BD97"/>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a:xfrm>
            <a:off x="2311400" y="2438401"/>
            <a:ext cx="6375400" cy="3372539"/>
          </a:xfrm>
        </p:spPr>
        <p:txBody>
          <a:bodyPr anchor="ctr"/>
          <a:lstStyle/>
          <a:p>
            <a:pPr marL="0" indent="0" algn="ctr">
              <a:buNone/>
            </a:pPr>
            <a:r>
              <a:rPr lang="en-US" b="1" dirty="0" smtClean="0">
                <a:effectLst>
                  <a:outerShdw blurRad="50800" dist="38100" dir="2700000">
                    <a:srgbClr val="000000">
                      <a:alpha val="43000"/>
                    </a:srgbClr>
                  </a:outerShdw>
                </a:effectLst>
              </a:rPr>
              <a:t>“The things which you learned and received and heard and saw in me, these do, and the God of peace will be with you” (NKJV).</a:t>
            </a:r>
            <a:endParaRPr lang="en-US" b="1"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The Organization of the NT Church</a:t>
            </a:r>
          </a:p>
          <a:p>
            <a:pPr marL="514350" indent="-514350">
              <a:spcBef>
                <a:spcPts val="1824"/>
              </a:spcBef>
              <a:buFont typeface="+mj-lt"/>
              <a:buAutoNum type="arabicPeriod" startAt="3"/>
            </a:pPr>
            <a:r>
              <a:rPr lang="en-US" sz="2800" b="1" dirty="0" smtClean="0">
                <a:effectLst>
                  <a:outerShdw blurRad="50800" dist="38100" dir="2700000">
                    <a:srgbClr val="000000">
                      <a:alpha val="43000"/>
                    </a:srgbClr>
                  </a:outerShdw>
                </a:effectLst>
              </a:rPr>
              <a:t>The Local Church Assembled</a:t>
            </a:r>
          </a:p>
          <a:p>
            <a:pPr marL="0" indent="0" algn="ctr">
              <a:spcBef>
                <a:spcPts val="1224"/>
              </a:spcBef>
              <a:buNone/>
            </a:pPr>
            <a:r>
              <a:rPr lang="en-US" sz="2200" b="1" dirty="0" smtClean="0">
                <a:effectLst>
                  <a:outerShdw blurRad="50800" dist="38100" dir="2700000">
                    <a:srgbClr val="000000">
                      <a:alpha val="43000"/>
                    </a:srgbClr>
                  </a:outerShdw>
                </a:effectLst>
              </a:rPr>
              <a:t>Lord’s Supper “as a church,” literally “in [</a:t>
            </a:r>
            <a:r>
              <a:rPr lang="en-US" sz="2200" b="1" i="1" dirty="0" smtClean="0">
                <a:effectLst>
                  <a:outerShdw blurRad="50800" dist="38100" dir="2700000">
                    <a:srgbClr val="000000">
                      <a:alpha val="43000"/>
                    </a:srgbClr>
                  </a:outerShdw>
                </a:effectLst>
              </a:rPr>
              <a:t>en</a:t>
            </a:r>
            <a:r>
              <a:rPr lang="en-US" sz="2200" b="1" dirty="0" smtClean="0">
                <a:effectLst>
                  <a:outerShdw blurRad="50800" dist="38100" dir="2700000">
                    <a:srgbClr val="000000">
                      <a:alpha val="43000"/>
                    </a:srgbClr>
                  </a:outerShdw>
                </a:effectLst>
              </a:rPr>
              <a:t>] the church” (1 Cor. 11:18, ASV)</a:t>
            </a:r>
          </a:p>
          <a:p>
            <a:pPr marL="0" indent="0" algn="ctr">
              <a:spcBef>
                <a:spcPts val="1224"/>
              </a:spcBef>
              <a:buNone/>
            </a:pPr>
            <a:r>
              <a:rPr lang="en-US" sz="2200" b="1" dirty="0" smtClean="0">
                <a:effectLst>
                  <a:outerShdw blurRad="50800" dist="38100" dir="2700000">
                    <a:srgbClr val="000000">
                      <a:alpha val="43000"/>
                    </a:srgbClr>
                  </a:outerShdw>
                </a:effectLst>
              </a:rPr>
              <a:t>“In [</a:t>
            </a:r>
            <a:r>
              <a:rPr lang="en-US" sz="2200" b="1" i="1" dirty="0" smtClean="0">
                <a:effectLst>
                  <a:outerShdw blurRad="50800" dist="38100" dir="2700000">
                    <a:srgbClr val="000000">
                      <a:alpha val="43000"/>
                    </a:srgbClr>
                  </a:outerShdw>
                </a:effectLst>
              </a:rPr>
              <a:t>en</a:t>
            </a:r>
            <a:r>
              <a:rPr lang="en-US" sz="2200" b="1" dirty="0" smtClean="0">
                <a:effectLst>
                  <a:outerShdw blurRad="50800" dist="38100" dir="2700000">
                    <a:srgbClr val="000000">
                      <a:alpha val="43000"/>
                    </a:srgbClr>
                  </a:outerShdw>
                </a:effectLst>
              </a:rPr>
              <a:t>] the church” Paul says, “I would rather speak five words with my understanding, that I may teach others also, than ten thousand words in a tongue” (1 Cor. 14:19)</a:t>
            </a: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FFFFFF"/>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The Organization of the NT Church</a:t>
            </a:r>
          </a:p>
          <a:p>
            <a:pPr marL="514350" indent="-514350">
              <a:spcBef>
                <a:spcPts val="1824"/>
              </a:spcBef>
              <a:buFont typeface="+mj-lt"/>
              <a:buAutoNum type="arabicPeriod" startAt="3"/>
            </a:pPr>
            <a:r>
              <a:rPr lang="en-US" sz="2800" b="1" dirty="0" smtClean="0">
                <a:effectLst>
                  <a:outerShdw blurRad="50800" dist="38100" dir="2700000">
                    <a:srgbClr val="000000">
                      <a:alpha val="43000"/>
                    </a:srgbClr>
                  </a:outerShdw>
                </a:effectLst>
              </a:rPr>
              <a:t>The Local Church Assembled</a:t>
            </a:r>
          </a:p>
          <a:p>
            <a:pPr marL="0" indent="0" algn="ctr">
              <a:spcBef>
                <a:spcPts val="1224"/>
              </a:spcBef>
              <a:buNone/>
            </a:pPr>
            <a:r>
              <a:rPr lang="en-US" sz="2200" b="1" dirty="0" smtClean="0">
                <a:effectLst>
                  <a:outerShdw blurRad="50800" dist="38100" dir="2700000">
                    <a:srgbClr val="000000">
                      <a:alpha val="43000"/>
                    </a:srgbClr>
                  </a:outerShdw>
                </a:effectLst>
              </a:rPr>
              <a:t>“Let your women keep silent in [</a:t>
            </a:r>
            <a:r>
              <a:rPr lang="en-US" sz="2200" b="1" i="1" dirty="0" smtClean="0">
                <a:effectLst>
                  <a:outerShdw blurRad="50800" dist="38100" dir="2700000">
                    <a:srgbClr val="000000">
                      <a:alpha val="43000"/>
                    </a:srgbClr>
                  </a:outerShdw>
                </a:effectLst>
              </a:rPr>
              <a:t>en</a:t>
            </a:r>
            <a:r>
              <a:rPr lang="en-US" sz="2200" b="1" dirty="0" smtClean="0">
                <a:effectLst>
                  <a:outerShdw blurRad="50800" dist="38100" dir="2700000">
                    <a:srgbClr val="000000">
                      <a:alpha val="43000"/>
                    </a:srgbClr>
                  </a:outerShdw>
                </a:effectLst>
              </a:rPr>
              <a:t>] the churches, for they are not permitted to speak…” </a:t>
            </a:r>
          </a:p>
          <a:p>
            <a:pPr marL="0" indent="0" algn="ctr">
              <a:spcBef>
                <a:spcPts val="1224"/>
              </a:spcBef>
              <a:buNone/>
            </a:pPr>
            <a:r>
              <a:rPr lang="en-US" sz="2200" b="1" dirty="0" smtClean="0">
                <a:effectLst>
                  <a:outerShdw blurRad="50800" dist="38100" dir="2700000">
                    <a:srgbClr val="000000">
                      <a:alpha val="43000"/>
                    </a:srgbClr>
                  </a:outerShdw>
                </a:effectLst>
              </a:rPr>
              <a:t>“…It is shameful for women to speak in [</a:t>
            </a:r>
            <a:r>
              <a:rPr lang="en-US" sz="2200" b="1" i="1" dirty="0" smtClean="0">
                <a:effectLst>
                  <a:outerShdw blurRad="50800" dist="38100" dir="2700000">
                    <a:srgbClr val="000000">
                      <a:alpha val="43000"/>
                    </a:srgbClr>
                  </a:outerShdw>
                </a:effectLst>
              </a:rPr>
              <a:t>en</a:t>
            </a:r>
            <a:r>
              <a:rPr lang="en-US" sz="2200" b="1" dirty="0" smtClean="0">
                <a:effectLst>
                  <a:outerShdw blurRad="50800" dist="38100" dir="2700000">
                    <a:srgbClr val="000000">
                      <a:alpha val="43000"/>
                    </a:srgbClr>
                  </a:outerShdw>
                </a:effectLst>
              </a:rPr>
              <a:t>] church” (1 Cor. 14:34-35)</a:t>
            </a:r>
          </a:p>
          <a:p>
            <a:pPr marL="0" indent="0" algn="ctr">
              <a:spcBef>
                <a:spcPts val="1224"/>
              </a:spcBef>
              <a:buNone/>
            </a:pPr>
            <a:r>
              <a:rPr lang="en-US" sz="2200" b="1" dirty="0" smtClean="0">
                <a:effectLst>
                  <a:outerShdw blurRad="50800" dist="38100" dir="2700000">
                    <a:srgbClr val="000000">
                      <a:alpha val="43000"/>
                    </a:srgbClr>
                  </a:outerShdw>
                </a:effectLst>
              </a:rPr>
              <a:t>Like </a:t>
            </a:r>
            <a:r>
              <a:rPr lang="en-US" sz="2200" b="1" i="1" dirty="0" smtClean="0">
                <a:effectLst>
                  <a:outerShdw blurRad="50800" dist="38100" dir="2700000">
                    <a:srgbClr val="000000">
                      <a:alpha val="43000"/>
                    </a:srgbClr>
                  </a:outerShdw>
                </a:effectLst>
              </a:rPr>
              <a:t>congress </a:t>
            </a:r>
            <a:r>
              <a:rPr lang="en-US" sz="2200" b="1" dirty="0" smtClean="0">
                <a:effectLst>
                  <a:outerShdw blurRad="50800" dist="38100" dir="2700000">
                    <a:srgbClr val="000000">
                      <a:alpha val="43000"/>
                    </a:srgbClr>
                  </a:outerShdw>
                </a:effectLst>
              </a:rPr>
              <a:t>and </a:t>
            </a:r>
            <a:r>
              <a:rPr lang="en-US" sz="2200" b="1" i="1" dirty="0" smtClean="0">
                <a:effectLst>
                  <a:outerShdw blurRad="50800" dist="38100" dir="2700000">
                    <a:srgbClr val="000000">
                      <a:alpha val="43000"/>
                    </a:srgbClr>
                  </a:outerShdw>
                </a:effectLst>
              </a:rPr>
              <a:t>in congress</a:t>
            </a:r>
            <a:endParaRPr lang="en-US" sz="2200" b="1" dirty="0" smtClean="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FFFFFF"/>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The Organization of the NT Church</a:t>
            </a:r>
          </a:p>
          <a:p>
            <a:pPr marL="0" indent="0" algn="ctr">
              <a:spcBef>
                <a:spcPts val="3024"/>
              </a:spcBef>
              <a:buNone/>
            </a:pPr>
            <a:r>
              <a:rPr lang="en-US" sz="2600" b="1" dirty="0" smtClean="0">
                <a:effectLst>
                  <a:outerShdw blurRad="50800" dist="38100" dir="2700000">
                    <a:srgbClr val="000000">
                      <a:alpha val="43000"/>
                    </a:srgbClr>
                  </a:outerShdw>
                </a:effectLst>
              </a:rPr>
              <a:t>Christ is the “Head of the church” (Eph. 5:23) </a:t>
            </a:r>
          </a:p>
          <a:p>
            <a:pPr marL="0" indent="0" algn="ctr">
              <a:spcBef>
                <a:spcPts val="1824"/>
              </a:spcBef>
              <a:buNone/>
            </a:pPr>
            <a:r>
              <a:rPr lang="en-US" sz="2600" b="1" dirty="0" smtClean="0">
                <a:effectLst>
                  <a:outerShdw blurRad="50800" dist="38100" dir="2700000">
                    <a:srgbClr val="000000">
                      <a:alpha val="43000"/>
                    </a:srgbClr>
                  </a:outerShdw>
                </a:effectLst>
              </a:rPr>
              <a:t>Local or universal?</a:t>
            </a:r>
          </a:p>
          <a:p>
            <a:pPr marL="0" indent="0" algn="ctr">
              <a:spcBef>
                <a:spcPts val="1824"/>
              </a:spcBef>
              <a:buNone/>
            </a:pPr>
            <a:r>
              <a:rPr lang="en-US" sz="2600" b="1" dirty="0" smtClean="0">
                <a:effectLst>
                  <a:outerShdw blurRad="50800" dist="38100" dir="2700000">
                    <a:srgbClr val="000000">
                      <a:alpha val="43000"/>
                    </a:srgbClr>
                  </a:outerShdw>
                </a:effectLst>
              </a:rPr>
              <a:t>He is the Head universally</a:t>
            </a:r>
            <a:r>
              <a:rPr lang="en-US" sz="2600" b="1" i="1" dirty="0" smtClean="0">
                <a:effectLst>
                  <a:outerShdw blurRad="50800" dist="38100" dir="2700000">
                    <a:srgbClr val="000000">
                      <a:alpha val="43000"/>
                    </a:srgbClr>
                  </a:outerShdw>
                </a:effectLst>
              </a:rPr>
              <a:t>.</a:t>
            </a:r>
            <a:endParaRPr lang="en-US" sz="2600" b="1" dirty="0" smtClean="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FFFFFF"/>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The Organization of the NT Church</a:t>
            </a:r>
          </a:p>
          <a:p>
            <a:pPr marL="0" indent="0" algn="ctr">
              <a:spcBef>
                <a:spcPts val="1824"/>
              </a:spcBef>
              <a:buNone/>
            </a:pPr>
            <a:r>
              <a:rPr lang="en-US" sz="2400" b="1" dirty="0" smtClean="0">
                <a:effectLst>
                  <a:outerShdw blurRad="50800" dist="38100" dir="2700000">
                    <a:srgbClr val="000000">
                      <a:alpha val="43000"/>
                    </a:srgbClr>
                  </a:outerShdw>
                </a:effectLst>
              </a:rPr>
              <a:t>Local church organization?</a:t>
            </a:r>
          </a:p>
          <a:p>
            <a:pPr marL="0" indent="0" algn="ctr">
              <a:spcBef>
                <a:spcPts val="624"/>
              </a:spcBef>
              <a:buNone/>
            </a:pPr>
            <a:r>
              <a:rPr lang="en-US" sz="2400" b="1" dirty="0" smtClean="0">
                <a:effectLst>
                  <a:outerShdw blurRad="50800" dist="38100" dir="2700000">
                    <a:srgbClr val="000000">
                      <a:alpha val="43000"/>
                    </a:srgbClr>
                  </a:outerShdw>
                </a:effectLst>
              </a:rPr>
              <a:t>“Appointed elders in every church” (Acts 14:23)</a:t>
            </a:r>
          </a:p>
          <a:p>
            <a:pPr marL="0" indent="0" algn="ctr">
              <a:spcBef>
                <a:spcPts val="624"/>
              </a:spcBef>
              <a:buNone/>
            </a:pPr>
            <a:r>
              <a:rPr lang="en-US" sz="2400" b="1" dirty="0" smtClean="0">
                <a:effectLst>
                  <a:outerShdw blurRad="50800" dist="38100" dir="2700000">
                    <a:srgbClr val="000000">
                      <a:alpha val="43000"/>
                    </a:srgbClr>
                  </a:outerShdw>
                </a:effectLst>
              </a:rPr>
              <a:t> “Shepherd the flock of God which is among you” (1 Pet. 5:2; cf. Acts 20:28)</a:t>
            </a:r>
          </a:p>
          <a:p>
            <a:pPr marL="0" indent="0" algn="ctr">
              <a:spcBef>
                <a:spcPts val="624"/>
              </a:spcBef>
              <a:buNone/>
            </a:pPr>
            <a:r>
              <a:rPr lang="en-US" sz="2400" b="1" dirty="0" smtClean="0">
                <a:effectLst>
                  <a:outerShdw blurRad="50800" dist="38100" dir="2700000">
                    <a:srgbClr val="000000">
                      <a:alpha val="43000"/>
                    </a:srgbClr>
                  </a:outerShdw>
                </a:effectLst>
              </a:rPr>
              <a:t>An elder is never given authority over multiple congregations, nor is a single elder given authority over a whole congregation.</a:t>
            </a: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FFFFFF"/>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lstStyle/>
          <a:p>
            <a:pPr marL="0" indent="0" algn="ctr">
              <a:buNone/>
            </a:pPr>
            <a:r>
              <a:rPr lang="en-US" b="1" dirty="0" smtClean="0">
                <a:effectLst>
                  <a:outerShdw blurRad="50800" dist="38100" dir="2700000">
                    <a:srgbClr val="000000">
                      <a:alpha val="43000"/>
                    </a:srgbClr>
                  </a:outerShdw>
                </a:effectLst>
              </a:rPr>
              <a:t>This Is Personal</a:t>
            </a:r>
          </a:p>
          <a:p>
            <a:pPr marL="0" indent="0" algn="ctr">
              <a:spcBef>
                <a:spcPts val="1824"/>
              </a:spcBef>
              <a:buNone/>
            </a:pPr>
            <a:r>
              <a:rPr lang="en-US" sz="2800" b="1" dirty="0" smtClean="0">
                <a:effectLst>
                  <a:outerShdw blurRad="50800" dist="38100" dir="2700000">
                    <a:srgbClr val="000000">
                      <a:alpha val="43000"/>
                    </a:srgbClr>
                  </a:outerShdw>
                </a:effectLst>
              </a:rPr>
              <a:t>I have family on both sides</a:t>
            </a:r>
          </a:p>
          <a:p>
            <a:pPr marL="0" indent="0" algn="ctr">
              <a:spcBef>
                <a:spcPts val="1824"/>
              </a:spcBef>
              <a:buNone/>
            </a:pPr>
            <a:r>
              <a:rPr lang="en-US" sz="2800" b="1" dirty="0" smtClean="0">
                <a:effectLst>
                  <a:outerShdw blurRad="50800" dist="38100" dir="2700000">
                    <a:srgbClr val="000000">
                      <a:alpha val="43000"/>
                    </a:srgbClr>
                  </a:outerShdw>
                </a:effectLst>
              </a:rPr>
              <a:t>I have been on both sides</a:t>
            </a:r>
          </a:p>
          <a:p>
            <a:pPr marL="0" indent="0" algn="ctr">
              <a:spcBef>
                <a:spcPts val="1824"/>
              </a:spcBef>
              <a:buNone/>
            </a:pPr>
            <a:r>
              <a:rPr lang="en-US" sz="2800" b="1" dirty="0" smtClean="0">
                <a:effectLst>
                  <a:outerShdw blurRad="50800" dist="38100" dir="2700000">
                    <a:srgbClr val="000000">
                      <a:alpha val="43000"/>
                    </a:srgbClr>
                  </a:outerShdw>
                </a:effectLst>
              </a:rPr>
              <a:t>Why I changed</a:t>
            </a:r>
          </a:p>
          <a:p>
            <a:pPr marL="0" indent="0" algn="ctr">
              <a:spcBef>
                <a:spcPts val="1824"/>
              </a:spcBef>
              <a:buNone/>
            </a:pPr>
            <a:r>
              <a:rPr lang="en-US" sz="2800" b="1" dirty="0" smtClean="0">
                <a:effectLst>
                  <a:outerShdw blurRad="50800" dist="38100" dir="2700000">
                    <a:srgbClr val="000000">
                      <a:alpha val="43000"/>
                    </a:srgbClr>
                  </a:outerShdw>
                </a:effectLst>
              </a:rPr>
              <a:t>Can I find it in Scripture?</a:t>
            </a:r>
            <a:endParaRPr lang="en-US" sz="28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FFFFFF"/>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The Church  in the New Testament</a:t>
            </a:r>
          </a:p>
          <a:p>
            <a:pPr marL="0" indent="0" algn="ctr">
              <a:spcBef>
                <a:spcPts val="1824"/>
              </a:spcBef>
              <a:buNone/>
            </a:pPr>
            <a:r>
              <a:rPr lang="en-US" sz="2200" b="1" dirty="0" smtClean="0">
                <a:effectLst>
                  <a:outerShdw blurRad="50800" dist="38100" dir="2700000">
                    <a:srgbClr val="000000">
                      <a:alpha val="43000"/>
                    </a:srgbClr>
                  </a:outerShdw>
                </a:effectLst>
              </a:rPr>
              <a:t>The church=the saved (Acts 2:47, KJV, NKJV, Col. 1:13)</a:t>
            </a:r>
          </a:p>
          <a:p>
            <a:pPr marL="0" indent="0" algn="ctr">
              <a:spcBef>
                <a:spcPts val="1824"/>
              </a:spcBef>
              <a:buNone/>
            </a:pPr>
            <a:r>
              <a:rPr lang="en-US" sz="2000" b="1" dirty="0" smtClean="0">
                <a:effectLst>
                  <a:outerShdw blurRad="50800" dist="38100" dir="2700000">
                    <a:srgbClr val="000000">
                      <a:alpha val="43000"/>
                    </a:srgbClr>
                  </a:outerShdw>
                </a:effectLst>
              </a:rPr>
              <a:t>“</a:t>
            </a:r>
            <a:r>
              <a:rPr lang="en-US" sz="2400" b="1" dirty="0" smtClean="0">
                <a:effectLst>
                  <a:outerShdw blurRad="50800" dist="38100" dir="2700000">
                    <a:srgbClr val="000000">
                      <a:alpha val="43000"/>
                    </a:srgbClr>
                  </a:outerShdw>
                </a:effectLst>
              </a:rPr>
              <a:t>Church” (</a:t>
            </a:r>
            <a:r>
              <a:rPr lang="en-US" sz="2400" b="1" i="1" dirty="0" err="1" smtClean="0">
                <a:effectLst>
                  <a:outerShdw blurRad="50800" dist="38100" dir="2700000">
                    <a:srgbClr val="000000">
                      <a:alpha val="43000"/>
                    </a:srgbClr>
                  </a:outerShdw>
                </a:effectLst>
              </a:rPr>
              <a:t>ekklesia</a:t>
            </a:r>
            <a:r>
              <a:rPr lang="en-US" sz="2400" b="1" dirty="0" smtClean="0">
                <a:effectLst>
                  <a:outerShdw blurRad="50800" dist="38100" dir="2700000">
                    <a:srgbClr val="000000">
                      <a:alpha val="43000"/>
                    </a:srgbClr>
                  </a:outerShdw>
                </a:effectLst>
              </a:rPr>
              <a:t>)</a:t>
            </a:r>
            <a:r>
              <a:rPr lang="en-US" sz="2400" b="1" i="1" dirty="0" smtClean="0">
                <a:effectLst>
                  <a:outerShdw blurRad="50800" dist="38100" dir="2700000">
                    <a:srgbClr val="000000">
                      <a:alpha val="43000"/>
                    </a:srgbClr>
                  </a:outerShdw>
                </a:effectLst>
              </a:rPr>
              <a:t> </a:t>
            </a:r>
            <a:r>
              <a:rPr lang="en-US" sz="2400" b="1" dirty="0" smtClean="0">
                <a:effectLst>
                  <a:outerShdw blurRad="50800" dist="38100" dir="2700000">
                    <a:srgbClr val="000000">
                      <a:alpha val="43000"/>
                    </a:srgbClr>
                  </a:outerShdw>
                </a:effectLst>
              </a:rPr>
              <a:t>is a political term.</a:t>
            </a:r>
          </a:p>
          <a:p>
            <a:pPr marL="0" indent="0" algn="ctr">
              <a:spcBef>
                <a:spcPts val="1824"/>
              </a:spcBef>
              <a:buNone/>
            </a:pPr>
            <a:r>
              <a:rPr lang="en-US" sz="2200" b="1" dirty="0" smtClean="0">
                <a:effectLst>
                  <a:outerShdw blurRad="50800" dist="38100" dir="2700000">
                    <a:srgbClr val="000000">
                      <a:alpha val="43000"/>
                    </a:srgbClr>
                  </a:outerShdw>
                </a:effectLst>
              </a:rPr>
              <a:t>God’s “family” (Eph. 3:15), His “kingdom” (Dan. 2:44, Col. 1:13, Rev. 1:6), His “flock” (John 10:16; Acts 20:28, 1 Pet. 5:2), His “temple” (1 Cor. 3:16, Eph. 2:21), a “spiritual house” (1 Pet. 2:5), His “body” (1 Cor. 12:27; Eph. 1:22-23), His “vine” (John 15:4-5)</a:t>
            </a:r>
            <a:endParaRPr lang="en-US" sz="22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chemeClr val="bg1"/>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The Church  in the New Testament</a:t>
            </a:r>
          </a:p>
          <a:p>
            <a:pPr marL="0" indent="0" algn="ctr">
              <a:spcBef>
                <a:spcPts val="3624"/>
              </a:spcBef>
              <a:buNone/>
            </a:pPr>
            <a:r>
              <a:rPr lang="en-US" sz="2500" b="1" dirty="0" smtClean="0">
                <a:effectLst>
                  <a:outerShdw blurRad="50800" dist="38100" dir="2700000">
                    <a:srgbClr val="000000">
                      <a:alpha val="43000"/>
                    </a:srgbClr>
                  </a:outerShdw>
                </a:effectLst>
              </a:rPr>
              <a:t>Purpose of Christ’s coming (Matt. 16:18)</a:t>
            </a:r>
          </a:p>
          <a:p>
            <a:pPr marL="0" indent="0" algn="ctr">
              <a:spcBef>
                <a:spcPts val="1824"/>
              </a:spcBef>
              <a:buNone/>
            </a:pPr>
            <a:r>
              <a:rPr lang="en-US" sz="2500" b="1" dirty="0" smtClean="0">
                <a:effectLst>
                  <a:outerShdw blurRad="50800" dist="38100" dir="2700000">
                    <a:srgbClr val="000000">
                      <a:alpha val="43000"/>
                    </a:srgbClr>
                  </a:outerShdw>
                </a:effectLst>
              </a:rPr>
              <a:t>Purchased with the blood of Christ (Acts 20:28)</a:t>
            </a:r>
          </a:p>
          <a:p>
            <a:pPr marL="0" indent="0" algn="ctr">
              <a:spcBef>
                <a:spcPts val="1824"/>
              </a:spcBef>
              <a:buNone/>
            </a:pPr>
            <a:r>
              <a:rPr lang="en-US" sz="2500" b="1" dirty="0" smtClean="0">
                <a:effectLst>
                  <a:outerShdw blurRad="50800" dist="38100" dir="2700000">
                    <a:srgbClr val="000000">
                      <a:alpha val="43000"/>
                    </a:srgbClr>
                  </a:outerShdw>
                </a:effectLst>
              </a:rPr>
              <a:t> To be saved, but not a part of the body of those defined as the saved doesn’t add up.</a:t>
            </a:r>
            <a:endParaRPr lang="en-US" sz="25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chemeClr val="bg1"/>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The Church  in the New Testament</a:t>
            </a:r>
          </a:p>
          <a:p>
            <a:pPr marL="0" indent="0" algn="ctr">
              <a:spcBef>
                <a:spcPts val="1824"/>
              </a:spcBef>
              <a:buNone/>
            </a:pPr>
            <a:r>
              <a:rPr lang="en-US" sz="2500" b="1" dirty="0" smtClean="0">
                <a:effectLst>
                  <a:outerShdw blurRad="50800" dist="38100" dir="2700000">
                    <a:srgbClr val="000000">
                      <a:alpha val="43000"/>
                    </a:srgbClr>
                  </a:outerShdw>
                </a:effectLst>
              </a:rPr>
              <a:t>Christ’s assembly began at Pentecost</a:t>
            </a:r>
          </a:p>
          <a:p>
            <a:pPr marL="0" indent="0" algn="ctr">
              <a:spcBef>
                <a:spcPts val="624"/>
              </a:spcBef>
              <a:buNone/>
            </a:pPr>
            <a:r>
              <a:rPr lang="en-US" sz="2500" b="1" dirty="0" smtClean="0">
                <a:effectLst>
                  <a:outerShdw blurRad="50800" dist="38100" dir="2700000">
                    <a:srgbClr val="000000">
                      <a:alpha val="43000"/>
                    </a:srgbClr>
                  </a:outerShdw>
                </a:effectLst>
              </a:rPr>
              <a:t>Looking forward to it (Matt. 3:2; 4:17; 6:10; 10:7; 16:18; Mark 9:1; Luke 12:31; 23:51; Acts 1:6-8) before Pentecost.</a:t>
            </a:r>
          </a:p>
          <a:p>
            <a:pPr marL="0" indent="0" algn="ctr">
              <a:spcBef>
                <a:spcPts val="624"/>
              </a:spcBef>
              <a:buNone/>
            </a:pPr>
            <a:r>
              <a:rPr lang="en-US" sz="2500" b="1" dirty="0" smtClean="0">
                <a:effectLst>
                  <a:outerShdw blurRad="50800" dist="38100" dir="2700000">
                    <a:srgbClr val="000000">
                      <a:alpha val="43000"/>
                    </a:srgbClr>
                  </a:outerShdw>
                </a:effectLst>
              </a:rPr>
              <a:t>Backward to it (Acts 14:22; 28:23; Rom. 14:17; 1 Cor. 4:20; 15:25; Col. 1:13; 1 Tim. 6:15; Heb. 12:28; Rev. 1:9) after Pentecost.</a:t>
            </a: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chemeClr val="bg1"/>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The Church  in the New Testament</a:t>
            </a:r>
          </a:p>
          <a:p>
            <a:pPr marL="0" indent="0" algn="ctr">
              <a:spcBef>
                <a:spcPts val="1824"/>
              </a:spcBef>
              <a:buNone/>
            </a:pPr>
            <a:r>
              <a:rPr lang="en-US" sz="2200" b="1" dirty="0" smtClean="0">
                <a:effectLst>
                  <a:outerShdw blurRad="50800" dist="38100" dir="2700000">
                    <a:srgbClr val="000000">
                      <a:alpha val="43000"/>
                    </a:srgbClr>
                  </a:outerShdw>
                </a:effectLst>
              </a:rPr>
              <a:t>Assembly of citizens of a city-state (Herodotus, </a:t>
            </a:r>
            <a:r>
              <a:rPr lang="en-US" sz="2200" b="1" i="1" dirty="0" smtClean="0">
                <a:effectLst>
                  <a:outerShdw blurRad="50800" dist="38100" dir="2700000">
                    <a:srgbClr val="000000">
                      <a:alpha val="43000"/>
                    </a:srgbClr>
                  </a:outerShdw>
                </a:effectLst>
              </a:rPr>
              <a:t>Histories</a:t>
            </a:r>
            <a:r>
              <a:rPr lang="en-US" sz="2200" b="1" dirty="0" smtClean="0">
                <a:effectLst>
                  <a:outerShdw blurRad="50800" dist="38100" dir="2700000">
                    <a:srgbClr val="000000">
                      <a:alpha val="43000"/>
                    </a:srgbClr>
                  </a:outerShdw>
                </a:effectLst>
              </a:rPr>
              <a:t> 3.142; Polybius, </a:t>
            </a:r>
            <a:r>
              <a:rPr lang="en-US" sz="2200" b="1" i="1" dirty="0" smtClean="0">
                <a:effectLst>
                  <a:outerShdw blurRad="50800" dist="38100" dir="2700000">
                    <a:srgbClr val="000000">
                      <a:alpha val="43000"/>
                    </a:srgbClr>
                  </a:outerShdw>
                </a:effectLst>
              </a:rPr>
              <a:t>Histories</a:t>
            </a:r>
            <a:r>
              <a:rPr lang="en-US" sz="2200" b="1" dirty="0" smtClean="0">
                <a:effectLst>
                  <a:outerShdw blurRad="50800" dist="38100" dir="2700000">
                    <a:srgbClr val="000000">
                      <a:alpha val="43000"/>
                    </a:srgbClr>
                  </a:outerShdw>
                </a:effectLst>
              </a:rPr>
              <a:t> 16.26; </a:t>
            </a:r>
            <a:r>
              <a:rPr lang="en-US" sz="2200" b="1" i="1" dirty="0" smtClean="0">
                <a:effectLst>
                  <a:outerShdw blurRad="50800" dist="38100" dir="2700000">
                    <a:srgbClr val="000000">
                      <a:alpha val="43000"/>
                    </a:srgbClr>
                  </a:outerShdw>
                </a:effectLst>
              </a:rPr>
              <a:t>Laws</a:t>
            </a:r>
            <a:r>
              <a:rPr lang="en-US" sz="2200" b="1" dirty="0" smtClean="0">
                <a:effectLst>
                  <a:outerShdw blurRad="50800" dist="38100" dir="2700000">
                    <a:srgbClr val="000000">
                      <a:alpha val="43000"/>
                    </a:srgbClr>
                  </a:outerShdw>
                </a:effectLst>
              </a:rPr>
              <a:t> 764a; Thucydides, </a:t>
            </a:r>
            <a:r>
              <a:rPr lang="en-US" sz="2200" b="1" i="1" dirty="0" smtClean="0">
                <a:effectLst>
                  <a:outerShdw blurRad="50800" dist="38100" dir="2700000">
                    <a:srgbClr val="000000">
                      <a:alpha val="43000"/>
                    </a:srgbClr>
                  </a:outerShdw>
                </a:effectLst>
              </a:rPr>
              <a:t>The Peloponnesian War</a:t>
            </a:r>
            <a:r>
              <a:rPr lang="en-US" sz="2200" b="1" dirty="0" smtClean="0">
                <a:effectLst>
                  <a:outerShdw blurRad="50800" dist="38100" dir="2700000">
                    <a:srgbClr val="000000">
                      <a:alpha val="43000"/>
                    </a:srgbClr>
                  </a:outerShdw>
                </a:effectLst>
              </a:rPr>
              <a:t> 1.87.6).</a:t>
            </a:r>
          </a:p>
          <a:p>
            <a:pPr marL="0" indent="0" algn="ctr">
              <a:spcBef>
                <a:spcPts val="1224"/>
              </a:spcBef>
              <a:buNone/>
            </a:pPr>
            <a:r>
              <a:rPr lang="en-US" sz="2000" b="1" dirty="0" smtClean="0">
                <a:effectLst>
                  <a:outerShdw blurRad="50800" dist="38100" dir="2700000">
                    <a:srgbClr val="000000">
                      <a:alpha val="43000"/>
                    </a:srgbClr>
                  </a:outerShdw>
                </a:effectLst>
              </a:rPr>
              <a:t>“A lawful assembly” (Acts 20:39) or mob (Acts 20:28, 41)</a:t>
            </a:r>
          </a:p>
          <a:p>
            <a:pPr marL="0" indent="0" algn="ctr">
              <a:spcBef>
                <a:spcPts val="1224"/>
              </a:spcBef>
              <a:buNone/>
            </a:pPr>
            <a:r>
              <a:rPr lang="en-US" sz="2000" b="1" dirty="0" smtClean="0">
                <a:effectLst>
                  <a:outerShdw blurRad="50800" dist="38100" dir="2700000">
                    <a:srgbClr val="000000">
                      <a:alpha val="43000"/>
                    </a:srgbClr>
                  </a:outerShdw>
                </a:effectLst>
              </a:rPr>
              <a:t>Greek OT (LXX) congregation in wilderness (Deut. 31:30)</a:t>
            </a:r>
          </a:p>
          <a:p>
            <a:pPr marL="0" indent="0" algn="ctr">
              <a:spcBef>
                <a:spcPts val="1224"/>
              </a:spcBef>
              <a:buNone/>
            </a:pPr>
            <a:r>
              <a:rPr lang="en-US" sz="2200" b="1" i="1" dirty="0" smtClean="0">
                <a:effectLst>
                  <a:outerShdw blurRad="50800" dist="38100" dir="2700000">
                    <a:srgbClr val="000000">
                      <a:alpha val="43000"/>
                    </a:srgbClr>
                  </a:outerShdw>
                </a:effectLst>
              </a:rPr>
              <a:t>Synagogue</a:t>
            </a:r>
            <a:r>
              <a:rPr lang="en-US" sz="2200" b="1" dirty="0" smtClean="0">
                <a:effectLst>
                  <a:outerShdw blurRad="50800" dist="38100" dir="2700000">
                    <a:srgbClr val="000000">
                      <a:alpha val="43000"/>
                    </a:srgbClr>
                  </a:outerShdw>
                </a:effectLst>
              </a:rPr>
              <a:t> of Christian assemblies (Jas. 2:2; cf. verb form Heb. 10:25)</a:t>
            </a: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chemeClr val="bg1"/>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The Organization of the NT Church</a:t>
            </a:r>
          </a:p>
          <a:p>
            <a:pPr marL="514350" indent="-514350">
              <a:spcBef>
                <a:spcPts val="1824"/>
              </a:spcBef>
              <a:buAutoNum type="arabicPeriod"/>
            </a:pPr>
            <a:r>
              <a:rPr lang="en-US" sz="2800" b="1" dirty="0" smtClean="0">
                <a:effectLst>
                  <a:outerShdw blurRad="50800" dist="38100" dir="2700000">
                    <a:srgbClr val="000000">
                      <a:alpha val="43000"/>
                    </a:srgbClr>
                  </a:outerShdw>
                </a:effectLst>
              </a:rPr>
              <a:t>Universal Sense</a:t>
            </a:r>
          </a:p>
          <a:p>
            <a:pPr marL="0" indent="0" algn="ctr">
              <a:spcBef>
                <a:spcPts val="624"/>
              </a:spcBef>
              <a:buNone/>
            </a:pPr>
            <a:r>
              <a:rPr lang="en-US" sz="2000" b="1" dirty="0" smtClean="0">
                <a:effectLst>
                  <a:outerShdw blurRad="50800" dist="38100" dir="2700000">
                    <a:srgbClr val="000000">
                      <a:alpha val="43000"/>
                    </a:srgbClr>
                  </a:outerShdw>
                </a:effectLst>
              </a:rPr>
              <a:t>“My church” (Matt. 16:18)</a:t>
            </a:r>
          </a:p>
          <a:p>
            <a:pPr marL="0" indent="0" algn="ctr">
              <a:spcBef>
                <a:spcPts val="624"/>
              </a:spcBef>
              <a:buNone/>
            </a:pPr>
            <a:r>
              <a:rPr lang="en-US" sz="1800" b="1" dirty="0" smtClean="0">
                <a:effectLst>
                  <a:outerShdw blurRad="50800" dist="38100" dir="2700000">
                    <a:srgbClr val="000000">
                      <a:alpha val="43000"/>
                    </a:srgbClr>
                  </a:outerShdw>
                </a:effectLst>
              </a:rPr>
              <a:t>“But you have come to Mount Zion and to the city of the living God, the heavenly Jerusalem, to an innumerable company of angels, to the general assembly and church of the firstborn who are registered in heaven, to God the Judge of all, to the spirits of just men made perfect, to Jesus the Mediator of the new covenant, and to the blood of sprinkling that speaks better things than that of Abel. (Heb. 12:22-24)</a:t>
            </a: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FFFFFF"/>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The Organization of the NT Church</a:t>
            </a:r>
          </a:p>
          <a:p>
            <a:pPr marL="514350" indent="-514350">
              <a:spcBef>
                <a:spcPts val="1824"/>
              </a:spcBef>
              <a:buFont typeface="+mj-lt"/>
              <a:buAutoNum type="arabicPeriod" startAt="2"/>
            </a:pPr>
            <a:r>
              <a:rPr lang="en-US" sz="2800" b="1" dirty="0" smtClean="0">
                <a:effectLst>
                  <a:outerShdw blurRad="50800" dist="38100" dir="2700000">
                    <a:srgbClr val="000000">
                      <a:alpha val="43000"/>
                    </a:srgbClr>
                  </a:outerShdw>
                </a:effectLst>
              </a:rPr>
              <a:t>Local Sense</a:t>
            </a:r>
          </a:p>
          <a:p>
            <a:pPr marL="0" indent="0" algn="ctr">
              <a:spcBef>
                <a:spcPts val="1224"/>
              </a:spcBef>
              <a:buNone/>
            </a:pPr>
            <a:r>
              <a:rPr lang="en-US" sz="2000" b="1" dirty="0" smtClean="0">
                <a:effectLst>
                  <a:outerShdw blurRad="50800" dist="38100" dir="2700000">
                    <a:srgbClr val="000000">
                      <a:alpha val="43000"/>
                    </a:srgbClr>
                  </a:outerShdw>
                </a:effectLst>
              </a:rPr>
              <a:t>“Church in Jerusalem” (Acts 11:22); “church in </a:t>
            </a:r>
            <a:r>
              <a:rPr lang="en-US" sz="2000" b="1" dirty="0" err="1" smtClean="0">
                <a:effectLst>
                  <a:outerShdw blurRad="50800" dist="38100" dir="2700000">
                    <a:srgbClr val="000000">
                      <a:alpha val="43000"/>
                    </a:srgbClr>
                  </a:outerShdw>
                </a:effectLst>
              </a:rPr>
              <a:t>Cenchrea</a:t>
            </a:r>
            <a:r>
              <a:rPr lang="en-US" sz="2000" b="1" dirty="0" smtClean="0">
                <a:effectLst>
                  <a:outerShdw blurRad="50800" dist="38100" dir="2700000">
                    <a:srgbClr val="000000">
                      <a:alpha val="43000"/>
                    </a:srgbClr>
                  </a:outerShdw>
                </a:effectLst>
              </a:rPr>
              <a:t>” (Rom. 16:1); “church in Smyrna” (Rev. 2:8)</a:t>
            </a:r>
          </a:p>
          <a:p>
            <a:pPr marL="0" indent="0" algn="ctr">
              <a:spcBef>
                <a:spcPts val="1224"/>
              </a:spcBef>
              <a:buNone/>
            </a:pPr>
            <a:r>
              <a:rPr lang="en-US" sz="1700" b="1" dirty="0" smtClean="0">
                <a:effectLst>
                  <a:outerShdw blurRad="50800" dist="38100" dir="2700000">
                    <a:srgbClr val="000000">
                      <a:alpha val="43000"/>
                    </a:srgbClr>
                  </a:outerShdw>
                </a:effectLst>
              </a:rPr>
              <a:t>“One body” (Eph. 4:4; Col. 3:15) “His body” (Eph. 1:22-23; Col. 1:24)</a:t>
            </a:r>
          </a:p>
          <a:p>
            <a:pPr marL="0" indent="0" algn="ctr">
              <a:spcBef>
                <a:spcPts val="1224"/>
              </a:spcBef>
              <a:buNone/>
            </a:pPr>
            <a:r>
              <a:rPr lang="en-US" sz="2000" b="1" dirty="0" smtClean="0">
                <a:effectLst>
                  <a:outerShdw blurRad="50800" dist="38100" dir="2700000">
                    <a:srgbClr val="000000">
                      <a:alpha val="43000"/>
                    </a:srgbClr>
                  </a:outerShdw>
                </a:effectLst>
              </a:rPr>
              <a:t>“Churches of Christ” (Rom. 16:16); the “churches of Galatia” (Gal. 1:2); the “churches of Judea” (Gal. 1:22) and the “churches of God” (1 Thess. 2:14)</a:t>
            </a: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FFFFFF"/>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The Organization of the NT Church</a:t>
            </a:r>
          </a:p>
          <a:p>
            <a:pPr marL="514350" indent="-514350">
              <a:spcBef>
                <a:spcPts val="1824"/>
              </a:spcBef>
              <a:buFont typeface="+mj-lt"/>
              <a:buAutoNum type="arabicPeriod" startAt="3"/>
            </a:pPr>
            <a:r>
              <a:rPr lang="en-US" sz="2800" b="1" dirty="0" smtClean="0">
                <a:effectLst>
                  <a:outerShdw blurRad="50800" dist="38100" dir="2700000">
                    <a:srgbClr val="000000">
                      <a:alpha val="43000"/>
                    </a:srgbClr>
                  </a:outerShdw>
                </a:effectLst>
              </a:rPr>
              <a:t>The Local Church Assembled</a:t>
            </a:r>
          </a:p>
          <a:p>
            <a:pPr marL="0" indent="0" algn="ctr">
              <a:spcBef>
                <a:spcPts val="1224"/>
              </a:spcBef>
              <a:buNone/>
            </a:pPr>
            <a:r>
              <a:rPr lang="en-US" sz="2000" b="1" dirty="0" smtClean="0">
                <a:effectLst>
                  <a:outerShdw blurRad="50800" dist="38100" dir="2700000">
                    <a:srgbClr val="000000">
                      <a:alpha val="43000"/>
                    </a:srgbClr>
                  </a:outerShdw>
                </a:effectLst>
              </a:rPr>
              <a:t>While one is added to the church upon obedience to the gospel (Acts 2:47, KJV, NKJV),</a:t>
            </a:r>
          </a:p>
          <a:p>
            <a:pPr marL="0" indent="0" algn="ctr">
              <a:spcBef>
                <a:spcPts val="1224"/>
              </a:spcBef>
              <a:buNone/>
            </a:pPr>
            <a:r>
              <a:rPr lang="en-US" sz="2000" b="1" dirty="0" smtClean="0">
                <a:effectLst>
                  <a:outerShdw blurRad="50800" dist="38100" dir="2700000">
                    <a:srgbClr val="000000">
                      <a:alpha val="43000"/>
                    </a:srgbClr>
                  </a:outerShdw>
                </a:effectLst>
              </a:rPr>
              <a:t>…And identified with a local church upon expressing a willingness to do so (cf. Acts 9:26; 11:26),</a:t>
            </a:r>
          </a:p>
          <a:p>
            <a:pPr marL="0" indent="0" algn="ctr">
              <a:spcBef>
                <a:spcPts val="1224"/>
              </a:spcBef>
              <a:buNone/>
            </a:pPr>
            <a:r>
              <a:rPr lang="en-US" sz="2000" b="1" dirty="0" smtClean="0">
                <a:effectLst>
                  <a:outerShdw blurRad="50800" dist="38100" dir="2700000">
                    <a:srgbClr val="000000">
                      <a:alpha val="43000"/>
                    </a:srgbClr>
                  </a:outerShdw>
                </a:effectLst>
              </a:rPr>
              <a:t>…That is not the same as being in an assembly of a local church.</a:t>
            </a: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FFFFFF"/>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559</TotalTime>
  <Words>1227</Words>
  <Application>Microsoft Macintosh PowerPoint</Application>
  <PresentationFormat>On-screen Show (4:3)</PresentationFormat>
  <Paragraphs>164</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PHILIPPIANS 4:9</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27</cp:revision>
  <dcterms:created xsi:type="dcterms:W3CDTF">2017-10-18T21:38:52Z</dcterms:created>
  <dcterms:modified xsi:type="dcterms:W3CDTF">2017-10-18T21:40:07Z</dcterms:modified>
</cp:coreProperties>
</file>