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CC307C-0CA6-5C42-8103-2A2893AC31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232C0-23DA-7949-A462-9B5806102A71}" type="slidenum">
              <a:rPr lang="en-US"/>
              <a:pPr/>
              <a:t>1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638283-8841-C844-B118-A1080391DE8C}" type="slidenum">
              <a:rPr lang="en-US"/>
              <a:pPr/>
              <a:t>2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2822FC-CC38-DA42-A620-F05A6FF94699}" type="slidenum">
              <a:rPr lang="en-US"/>
              <a:pPr/>
              <a:t>3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52F7D-D9D5-A34C-990B-47E147C030C2}" type="slidenum">
              <a:rPr lang="en-US"/>
              <a:pPr/>
              <a:t>4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1129A1-0892-5140-8FFD-584E754F9D58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54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54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146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/>
          <a:srcRect t="444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5146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 sz="5800" dirty="0">
                <a:solidFill>
                  <a:schemeClr val="tx1"/>
                </a:solidFill>
              </a:rPr>
              <a:t>Consistency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1 </a:t>
            </a:r>
            <a:r>
              <a:rPr lang="en-US" sz="3200" dirty="0">
                <a:solidFill>
                  <a:schemeClr val="tx1"/>
                </a:solidFill>
              </a:rPr>
              <a:t>Corinthians 4:</a:t>
            </a:r>
            <a:r>
              <a:rPr lang="en-US" sz="3200" dirty="0" smtClean="0">
                <a:solidFill>
                  <a:schemeClr val="tx1"/>
                </a:solidFill>
              </a:rPr>
              <a:t>16-17</a:t>
            </a:r>
            <a:r>
              <a:rPr lang="en-US" sz="4800" b="0" dirty="0" smtClean="0">
                <a:solidFill>
                  <a:schemeClr val="tx1"/>
                </a:solidFill>
              </a:rPr>
              <a:t> </a:t>
            </a:r>
            <a:endParaRPr lang="en-US" sz="4800" b="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8100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4400" dirty="0"/>
              <a:t>The inconsistent are...</a:t>
            </a:r>
            <a:endParaRPr lang="en-US" sz="4000" dirty="0"/>
          </a:p>
          <a:p>
            <a:pPr>
              <a:buFontTx/>
              <a:buNone/>
            </a:pPr>
            <a:r>
              <a:rPr lang="en-US" dirty="0"/>
              <a:t>	•  </a:t>
            </a:r>
            <a:r>
              <a:rPr lang="en-US" sz="3600" i="1" dirty="0"/>
              <a:t>Hypocrites</a:t>
            </a:r>
            <a:r>
              <a:rPr lang="en-US" sz="3600" dirty="0"/>
              <a:t> - (Matthew 7:3-5) </a:t>
            </a:r>
          </a:p>
          <a:p>
            <a:pPr>
              <a:buFontTx/>
              <a:buNone/>
            </a:pPr>
            <a:r>
              <a:rPr lang="en-US" sz="3600" dirty="0"/>
              <a:t>	•  </a:t>
            </a:r>
            <a:r>
              <a:rPr lang="en-US" sz="3600" i="1" dirty="0"/>
              <a:t>Liars</a:t>
            </a:r>
            <a:r>
              <a:rPr lang="en-US" sz="3600" dirty="0" smtClean="0"/>
              <a:t> – (1 </a:t>
            </a:r>
            <a:r>
              <a:rPr lang="en-US" sz="3600" dirty="0"/>
              <a:t>John 2:</a:t>
            </a:r>
            <a:r>
              <a:rPr lang="en-US" sz="3600" dirty="0" smtClean="0"/>
              <a:t>4-5</a:t>
            </a:r>
            <a:r>
              <a:rPr lang="en-US" sz="3600" dirty="0"/>
              <a:t>) </a:t>
            </a:r>
          </a:p>
          <a:p>
            <a:pPr>
              <a:buFontTx/>
              <a:buNone/>
            </a:pPr>
            <a:r>
              <a:rPr lang="en-US" sz="3600" dirty="0"/>
              <a:t>	•  </a:t>
            </a:r>
            <a:r>
              <a:rPr lang="en-US" sz="3600" i="1" dirty="0"/>
              <a:t>Unprofitable Servants </a:t>
            </a:r>
            <a:r>
              <a:rPr lang="en-US" sz="3600" dirty="0"/>
              <a:t>-                	</a:t>
            </a:r>
            <a:r>
              <a:rPr lang="en-US" sz="3300" dirty="0"/>
              <a:t>(James 2:14-17)</a:t>
            </a:r>
          </a:p>
          <a:p>
            <a:pPr>
              <a:buFontTx/>
              <a:buNone/>
            </a:pPr>
            <a:endParaRPr lang="en-US" sz="33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305800" cy="41148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700" dirty="0"/>
              <a:t>I. Consistency Is</a:t>
            </a:r>
            <a:r>
              <a:rPr lang="en-US" sz="3700" dirty="0" smtClean="0"/>
              <a:t> a </a:t>
            </a:r>
            <a:r>
              <a:rPr lang="en-US" sz="3700" dirty="0"/>
              <a:t>Quality</a:t>
            </a:r>
            <a:r>
              <a:rPr lang="en-US" sz="3700" dirty="0" smtClean="0"/>
              <a:t> towards </a:t>
            </a:r>
            <a:r>
              <a:rPr lang="en-US" sz="3700" dirty="0"/>
              <a:t>Which We Should Aspire.</a:t>
            </a:r>
            <a:r>
              <a:rPr lang="en-US" sz="3600" b="0" dirty="0"/>
              <a:t> 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A.	Jesus was Consistent (Luke 4:16; 	</a:t>
            </a:r>
            <a:r>
              <a:rPr lang="en-US" dirty="0" smtClean="0"/>
              <a:t>Heb. </a:t>
            </a:r>
            <a:r>
              <a:rPr lang="en-US" dirty="0"/>
              <a:t>13:8).</a:t>
            </a:r>
          </a:p>
          <a:p>
            <a:pPr>
              <a:buFontTx/>
              <a:buNone/>
            </a:pPr>
            <a:r>
              <a:rPr lang="en-US" dirty="0"/>
              <a:t>	B.	God the Father is Consistent                   	</a:t>
            </a:r>
            <a:r>
              <a:rPr lang="en-US" dirty="0" smtClean="0"/>
              <a:t>(1 Cor. </a:t>
            </a:r>
            <a:r>
              <a:rPr lang="en-US" dirty="0"/>
              <a:t>10:13).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 sz="5800" dirty="0">
                <a:solidFill>
                  <a:schemeClr val="tx1"/>
                </a:solidFill>
              </a:rPr>
              <a:t>Consistency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1 </a:t>
            </a:r>
            <a:r>
              <a:rPr lang="en-US" sz="3200" dirty="0">
                <a:solidFill>
                  <a:schemeClr val="tx1"/>
                </a:solidFill>
              </a:rPr>
              <a:t>Corinthians 4:</a:t>
            </a:r>
            <a:r>
              <a:rPr lang="en-US" sz="3200" dirty="0" smtClean="0">
                <a:solidFill>
                  <a:schemeClr val="tx1"/>
                </a:solidFill>
              </a:rPr>
              <a:t>16-17</a:t>
            </a:r>
            <a:r>
              <a:rPr lang="en-US" sz="4800" b="0" dirty="0" smtClean="0">
                <a:solidFill>
                  <a:schemeClr val="tx1"/>
                </a:solidFill>
              </a:rPr>
              <a:t> </a:t>
            </a:r>
            <a:endParaRPr lang="en-US" sz="4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3700" dirty="0"/>
              <a:t>I. Consistency Is</a:t>
            </a:r>
            <a:r>
              <a:rPr lang="en-US" sz="3700" dirty="0" smtClean="0"/>
              <a:t> a </a:t>
            </a:r>
            <a:r>
              <a:rPr lang="en-US" sz="3700" dirty="0"/>
              <a:t>Quality</a:t>
            </a:r>
            <a:r>
              <a:rPr lang="en-US" sz="3700" dirty="0" smtClean="0"/>
              <a:t> towards </a:t>
            </a:r>
            <a:r>
              <a:rPr lang="en-US" sz="3700" dirty="0"/>
              <a:t>Which We Should Aspire.</a:t>
            </a:r>
            <a:r>
              <a:rPr lang="en-US" sz="3600" b="0" dirty="0"/>
              <a:t> 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C.	Faithful Saints</a:t>
            </a:r>
            <a:r>
              <a:rPr lang="en-US" dirty="0" smtClean="0"/>
              <a:t> were </a:t>
            </a:r>
            <a:r>
              <a:rPr lang="en-US" dirty="0"/>
              <a:t>Consistent.</a:t>
            </a:r>
          </a:p>
          <a:p>
            <a:pPr>
              <a:buFontTx/>
              <a:buNone/>
            </a:pPr>
            <a:r>
              <a:rPr lang="en-US" dirty="0"/>
              <a:t>		1. John </a:t>
            </a:r>
            <a:r>
              <a:rPr lang="en-US" dirty="0" smtClean="0"/>
              <a:t>(John </a:t>
            </a:r>
            <a:r>
              <a:rPr lang="en-US" dirty="0"/>
              <a:t>19:25-27).</a:t>
            </a:r>
          </a:p>
          <a:p>
            <a:pPr>
              <a:buFontTx/>
              <a:buNone/>
            </a:pPr>
            <a:r>
              <a:rPr lang="en-US" dirty="0"/>
              <a:t>		2. Paul (Acts 17:</a:t>
            </a:r>
            <a:r>
              <a:rPr lang="en-US" dirty="0" smtClean="0"/>
              <a:t>2)</a:t>
            </a:r>
            <a:r>
              <a:rPr lang="en-US" dirty="0"/>
              <a:t>.</a:t>
            </a:r>
          </a:p>
          <a:p>
            <a:pPr>
              <a:buFontTx/>
              <a:buNone/>
            </a:pPr>
            <a:r>
              <a:rPr lang="en-US" dirty="0"/>
              <a:t>		3. Timothy </a:t>
            </a:r>
            <a:r>
              <a:rPr lang="en-US" dirty="0" smtClean="0"/>
              <a:t>(1 Cor. </a:t>
            </a:r>
            <a:r>
              <a:rPr lang="en-US" dirty="0"/>
              <a:t>4:17).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 sz="5800" dirty="0">
                <a:solidFill>
                  <a:schemeClr val="tx1"/>
                </a:solidFill>
              </a:rPr>
              <a:t>Consistency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1 </a:t>
            </a:r>
            <a:r>
              <a:rPr lang="en-US" sz="3200" dirty="0">
                <a:solidFill>
                  <a:schemeClr val="tx1"/>
                </a:solidFill>
              </a:rPr>
              <a:t>Corinthians 4:</a:t>
            </a:r>
            <a:r>
              <a:rPr lang="en-US" sz="3200" dirty="0" smtClean="0">
                <a:solidFill>
                  <a:schemeClr val="tx1"/>
                </a:solidFill>
              </a:rPr>
              <a:t>16-17</a:t>
            </a:r>
            <a:r>
              <a:rPr lang="en-US" sz="4800" b="0" dirty="0" smtClean="0">
                <a:solidFill>
                  <a:schemeClr val="tx1"/>
                </a:solidFill>
              </a:rPr>
              <a:t> </a:t>
            </a:r>
            <a:endParaRPr lang="en-US" sz="4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4000" dirty="0"/>
              <a:t>II. We May Be Inconsistent</a:t>
            </a:r>
            <a:r>
              <a:rPr lang="en-US" sz="4000" dirty="0" smtClean="0"/>
              <a:t> by</a:t>
            </a:r>
            <a:r>
              <a:rPr lang="en-US" sz="4000" dirty="0"/>
              <a:t>...</a:t>
            </a:r>
            <a:r>
              <a:rPr lang="en-US" sz="3600" b="0" dirty="0"/>
              <a:t> 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A.	Hearing the Truth, but not Doing It 	 (James 1:21-</a:t>
            </a:r>
            <a:r>
              <a:rPr lang="en-US" dirty="0" smtClean="0"/>
              <a:t>25)</a:t>
            </a:r>
            <a:r>
              <a:rPr lang="en-US" dirty="0"/>
              <a:t>.</a:t>
            </a:r>
          </a:p>
          <a:p>
            <a:pPr>
              <a:buFontTx/>
              <a:buNone/>
            </a:pPr>
            <a:r>
              <a:rPr lang="en-US" dirty="0"/>
              <a:t>	B.	Speaking the Truth, but not Doing 	It (</a:t>
            </a:r>
            <a:r>
              <a:rPr lang="en-US" dirty="0" smtClean="0"/>
              <a:t>Matt </a:t>
            </a:r>
            <a:r>
              <a:rPr lang="en-US" dirty="0"/>
              <a:t>23:1</a:t>
            </a:r>
            <a:r>
              <a:rPr lang="en-US" dirty="0" smtClean="0"/>
              <a:t>-</a:t>
            </a:r>
            <a:r>
              <a:rPr lang="en-US" dirty="0"/>
              <a:t>3</a:t>
            </a:r>
            <a:r>
              <a:rPr lang="en-US" dirty="0" smtClean="0"/>
              <a:t>)</a:t>
            </a:r>
            <a:r>
              <a:rPr lang="en-US" dirty="0"/>
              <a:t>.</a:t>
            </a:r>
          </a:p>
          <a:p>
            <a:pPr>
              <a:buFontTx/>
              <a:buNone/>
            </a:pPr>
            <a:r>
              <a:rPr lang="en-US" dirty="0"/>
              <a:t>	C.	Acting Religious but Failing to Bridle 	Our Tongue (James 1:26).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 sz="5800" dirty="0">
                <a:solidFill>
                  <a:schemeClr val="tx1"/>
                </a:solidFill>
              </a:rPr>
              <a:t>Consistency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1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Corinthians 4:</a:t>
            </a:r>
            <a:r>
              <a:rPr lang="en-US" sz="3200" dirty="0" smtClean="0">
                <a:solidFill>
                  <a:schemeClr val="tx1"/>
                </a:solidFill>
              </a:rPr>
              <a:t>16-17</a:t>
            </a:r>
            <a:r>
              <a:rPr lang="en-US" sz="4800" b="0" dirty="0" smtClean="0">
                <a:solidFill>
                  <a:schemeClr val="tx1"/>
                </a:solidFill>
              </a:rPr>
              <a:t> </a:t>
            </a:r>
            <a:endParaRPr lang="en-US" sz="4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4000" dirty="0"/>
              <a:t>II. We May Be Inconsistent By...</a:t>
            </a:r>
            <a:r>
              <a:rPr lang="en-US" sz="3600" b="0" dirty="0"/>
              <a:t> 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D.	Claiming to Love God but Hating our 	Brethren </a:t>
            </a:r>
            <a:r>
              <a:rPr lang="en-US" dirty="0" smtClean="0"/>
              <a:t>(1 </a:t>
            </a:r>
            <a:r>
              <a:rPr lang="en-US" dirty="0"/>
              <a:t>John 4:20).</a:t>
            </a:r>
          </a:p>
          <a:p>
            <a:pPr>
              <a:buFontTx/>
              <a:buNone/>
            </a:pPr>
            <a:r>
              <a:rPr lang="en-US" dirty="0"/>
              <a:t>	E.</a:t>
            </a:r>
            <a:r>
              <a:rPr lang="en-US" dirty="0" smtClean="0"/>
              <a:t>	Claiming the Bible as Our Standard, 	but Living Based on Our Feelings            	(John 12:47-48).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 sz="5800" dirty="0" smtClean="0">
                <a:solidFill>
                  <a:schemeClr val="tx1"/>
                </a:solidFill>
              </a:rPr>
              <a:t>Consistency</a:t>
            </a:r>
            <a:r>
              <a:rPr lang="en-US" sz="2400" b="0" dirty="0" smtClean="0">
                <a:solidFill>
                  <a:schemeClr val="tx1"/>
                </a:solidFill>
              </a:rPr>
              <a:t/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1 Corinthians 4:16-17</a:t>
            </a:r>
            <a:r>
              <a:rPr lang="en-US" sz="4800" b="0" dirty="0" smtClean="0">
                <a:solidFill>
                  <a:schemeClr val="tx1"/>
                </a:solidFill>
              </a:rPr>
              <a:t> </a:t>
            </a:r>
            <a:endParaRPr lang="en-US" sz="4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353</Words>
  <Application>Microsoft Macintosh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Consistency  1 Corinthians 4:16-17 </vt:lpstr>
      <vt:lpstr>Consistency  1 Corinthians 4:16-17 </vt:lpstr>
      <vt:lpstr>Consistency  1 Corinthians 4:16-17 </vt:lpstr>
      <vt:lpstr>Consistency  1 Corinthians 4:16-17 </vt:lpstr>
      <vt:lpstr>Consistency  1 Corinthians 4:16-17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 Park church</dc:creator>
  <cp:lastModifiedBy>Kyle Pope</cp:lastModifiedBy>
  <cp:revision>7</cp:revision>
  <dcterms:created xsi:type="dcterms:W3CDTF">2017-12-01T15:32:17Z</dcterms:created>
  <dcterms:modified xsi:type="dcterms:W3CDTF">2017-12-01T15:32:34Z</dcterms:modified>
</cp:coreProperties>
</file>