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64" r:id="rId2"/>
    <p:sldId id="256" r:id="rId3"/>
    <p:sldId id="263" r:id="rId4"/>
    <p:sldId id="262" r:id="rId5"/>
    <p:sldId id="261" r:id="rId6"/>
    <p:sldId id="260" r:id="rId7"/>
    <p:sldId id="275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1" r:id="rId18"/>
    <p:sldId id="276" r:id="rId19"/>
    <p:sldId id="259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67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31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1665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4390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160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812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989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045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321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8759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5298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8485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421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23FC2-0C40-4696-8785-88E74C1099C7}" type="datetimeFigureOut">
              <a:rPr lang="en-US" smtClean="0"/>
              <a:pPr/>
              <a:t>6/25/17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73BA-0852-4D15-9318-6C51CDCB82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1889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043" y="1311965"/>
            <a:ext cx="7772400" cy="3589476"/>
          </a:xfrm>
        </p:spPr>
        <p:txBody>
          <a:bodyPr>
            <a:no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Forgiveness </a:t>
            </a:r>
            <a:b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 the </a:t>
            </a:r>
            <a:b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Bible Teaches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31619388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>
        <p14:reveal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4400" b="1" dirty="0"/>
              <a:t>With Compassion and Empathy</a:t>
            </a:r>
          </a:p>
          <a:p>
            <a:endParaRPr lang="en-US" sz="800" b="1" dirty="0"/>
          </a:p>
          <a:p>
            <a:r>
              <a:rPr lang="en-US" sz="2400" dirty="0"/>
              <a:t>	Matthew 18:27,33	</a:t>
            </a:r>
          </a:p>
          <a:p>
            <a:endParaRPr lang="en-US" sz="2400" dirty="0"/>
          </a:p>
          <a:p>
            <a:r>
              <a:rPr lang="en-US" sz="2400" b="1" dirty="0"/>
              <a:t>	Luke 10:36-37			</a:t>
            </a:r>
            <a:r>
              <a:rPr lang="en-US" dirty="0"/>
              <a:t>36</a:t>
            </a:r>
            <a:r>
              <a:rPr lang="en-US" sz="2400" dirty="0"/>
              <a:t> “So which of these three do you think was 							neighbor to him who fell among the thieves?” 							</a:t>
            </a:r>
            <a:r>
              <a:rPr lang="en-US" dirty="0"/>
              <a:t>37</a:t>
            </a:r>
            <a:r>
              <a:rPr lang="en-US" sz="2400" dirty="0"/>
              <a:t> And he said, </a:t>
            </a:r>
            <a:r>
              <a:rPr lang="en-US" sz="2400" b="1" i="1" dirty="0">
                <a:solidFill>
                  <a:srgbClr val="00B0F0"/>
                </a:solidFill>
              </a:rPr>
              <a:t>“He who showed mercy on 								him.” </a:t>
            </a:r>
            <a:r>
              <a:rPr lang="en-US" sz="2400" dirty="0">
                <a:solidFill>
                  <a:schemeClr val="bg1"/>
                </a:solidFill>
              </a:rPr>
              <a:t>Then Jesus said to him, </a:t>
            </a:r>
            <a:r>
              <a:rPr lang="en-US" sz="2400" b="1" i="1" dirty="0">
                <a:solidFill>
                  <a:srgbClr val="00B0F0"/>
                </a:solidFill>
              </a:rPr>
              <a:t>“Go and do 								likewise.”   </a:t>
            </a:r>
            <a:r>
              <a:rPr lang="en-US" sz="2400" dirty="0">
                <a:solidFill>
                  <a:schemeClr val="bg1"/>
                </a:solidFill>
              </a:rPr>
              <a:t>(NKJV)</a:t>
            </a:r>
            <a:endParaRPr lang="en-US" sz="2400" b="1" i="1" dirty="0">
              <a:solidFill>
                <a:srgbClr val="00B0F0"/>
              </a:solidFill>
            </a:endParaRPr>
          </a:p>
          <a:p>
            <a:endParaRPr lang="en-US" sz="3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19366251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4400" b="1" dirty="0"/>
              <a:t>With Compassion and Empathy</a:t>
            </a:r>
          </a:p>
          <a:p>
            <a:endParaRPr lang="en-US" sz="800" b="1" dirty="0"/>
          </a:p>
          <a:p>
            <a:r>
              <a:rPr lang="en-US" sz="2400" dirty="0"/>
              <a:t>	Matthew 18:27,33	; Luke 10:36-37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b="1" dirty="0"/>
              <a:t>I Peter 3:8</a:t>
            </a:r>
            <a:r>
              <a:rPr lang="en-US" sz="2400" dirty="0"/>
              <a:t>			</a:t>
            </a:r>
            <a:r>
              <a:rPr lang="en-US" dirty="0"/>
              <a:t>8</a:t>
            </a:r>
            <a:r>
              <a:rPr lang="en-US" sz="2400" dirty="0"/>
              <a:t> Finally, all of you be of one mind, </a:t>
            </a:r>
            <a:r>
              <a:rPr lang="en-US" sz="2400" b="1" i="1" dirty="0">
                <a:solidFill>
                  <a:srgbClr val="00B0F0"/>
                </a:solidFill>
              </a:rPr>
              <a:t>having 								compassion for one another</a:t>
            </a:r>
            <a:r>
              <a:rPr lang="en-US" sz="2400" dirty="0"/>
              <a:t>; love as brothers, be 						tenderhearted, be courteous.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354154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4400" b="1" dirty="0"/>
              <a:t>With Compassion and Empathy</a:t>
            </a:r>
          </a:p>
          <a:p>
            <a:endParaRPr lang="en-US" sz="800" b="1" dirty="0"/>
          </a:p>
          <a:p>
            <a:r>
              <a:rPr lang="en-US" sz="2400" dirty="0"/>
              <a:t>	Matthew 18:27,33	; Luke 10:36-37; I Peter 3:8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b="1" dirty="0"/>
              <a:t>Hebrews 5:2		</a:t>
            </a:r>
            <a:r>
              <a:rPr lang="en-US" dirty="0"/>
              <a:t>2</a:t>
            </a:r>
            <a:r>
              <a:rPr lang="en-US" sz="2400" dirty="0"/>
              <a:t> He can </a:t>
            </a:r>
            <a:r>
              <a:rPr lang="en-US" sz="2400" b="1" i="1" dirty="0">
                <a:solidFill>
                  <a:srgbClr val="00B0F0"/>
                </a:solidFill>
              </a:rPr>
              <a:t>have compassion </a:t>
            </a:r>
            <a:r>
              <a:rPr lang="en-US" sz="2400" dirty="0"/>
              <a:t>on those who are 							ignorant and going astray, </a:t>
            </a:r>
            <a:r>
              <a:rPr lang="en-US" sz="2400" b="1" i="1" dirty="0">
                <a:solidFill>
                  <a:srgbClr val="00B0F0"/>
                </a:solidFill>
              </a:rPr>
              <a:t>since he himself is also 						subject to weakness</a:t>
            </a:r>
            <a:r>
              <a:rPr lang="en-US" sz="2400" dirty="0"/>
              <a:t>.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75456359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Compassionately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18:27,33; Luke 10:36-37; I Peter 3:8; Hebrews 5:2)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Completely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	</a:t>
            </a:r>
            <a:r>
              <a:rPr lang="en-US" sz="2400" b="1" dirty="0">
                <a:solidFill>
                  <a:schemeClr val="bg1"/>
                </a:solidFill>
              </a:rPr>
              <a:t>Micah 7:19		</a:t>
            </a:r>
            <a:r>
              <a:rPr lang="en-US" dirty="0">
                <a:solidFill>
                  <a:schemeClr val="bg1"/>
                </a:solidFill>
              </a:rPr>
              <a:t>19</a:t>
            </a:r>
            <a:r>
              <a:rPr lang="en-US" sz="2400" dirty="0">
                <a:solidFill>
                  <a:schemeClr val="bg1"/>
                </a:solidFill>
              </a:rPr>
              <a:t> He will again have compassion on us, And will 						subdue our iniquities. You will </a:t>
            </a:r>
            <a:r>
              <a:rPr lang="en-US" sz="2400" b="1" i="1" dirty="0">
                <a:solidFill>
                  <a:srgbClr val="00B0F0"/>
                </a:solidFill>
              </a:rPr>
              <a:t>cast all our sins 							Into the depths of the sea. </a:t>
            </a:r>
            <a:r>
              <a:rPr lang="en-US" sz="2400" dirty="0">
                <a:solidFill>
                  <a:schemeClr val="bg1"/>
                </a:solidFill>
              </a:rPr>
              <a:t>(NKJV)</a:t>
            </a:r>
            <a:endParaRPr lang="en-US" sz="2400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489421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Compassionately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18:27,33; Luke 10:36-37; I Peter 3:8; Hebrews 5:2)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Completely</a:t>
            </a:r>
          </a:p>
          <a:p>
            <a:r>
              <a:rPr lang="en-US" sz="2400" dirty="0">
                <a:solidFill>
                  <a:schemeClr val="bg1"/>
                </a:solidFill>
              </a:rPr>
              <a:t>	Micah 7:19</a:t>
            </a:r>
          </a:p>
          <a:p>
            <a:endParaRPr lang="en-US" sz="1050" i="1" dirty="0">
              <a:solidFill>
                <a:schemeClr val="bg1"/>
              </a:solidFill>
            </a:endParaRPr>
          </a:p>
          <a:p>
            <a:r>
              <a:rPr lang="en-US" sz="2400" i="1" dirty="0">
                <a:solidFill>
                  <a:schemeClr val="bg1"/>
                </a:solidFill>
              </a:rPr>
              <a:t>	</a:t>
            </a:r>
            <a:r>
              <a:rPr lang="en-US" sz="2400" b="1" dirty="0">
                <a:solidFill>
                  <a:schemeClr val="bg1"/>
                </a:solidFill>
              </a:rPr>
              <a:t>Psalm 103:12	</a:t>
            </a:r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12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i="1" dirty="0">
                <a:solidFill>
                  <a:srgbClr val="00B0F0"/>
                </a:solidFill>
              </a:rPr>
              <a:t>As far as the east is from the west, So far has 						He removed our transgressions from us</a:t>
            </a:r>
            <a:r>
              <a:rPr lang="en-US" sz="2400" dirty="0">
                <a:solidFill>
                  <a:schemeClr val="bg1"/>
                </a:solidFill>
              </a:rPr>
              <a:t>. (NKJV)</a:t>
            </a:r>
            <a:endParaRPr lang="en-US" sz="2400" i="1" dirty="0">
              <a:solidFill>
                <a:schemeClr val="bg1"/>
              </a:solidFill>
            </a:endParaRPr>
          </a:p>
          <a:p>
            <a:r>
              <a:rPr lang="en-US" sz="2400" i="1" dirty="0">
                <a:solidFill>
                  <a:schemeClr val="bg1"/>
                </a:solidFill>
              </a:rPr>
              <a:t>	</a:t>
            </a:r>
            <a:endParaRPr lang="en-US" sz="24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70233519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Compassionately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18:27,33; Luke 10:36-37; I Peter 3:8; Hebrews 5:2)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Completely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(Micah 7:19; Psalm 103:12)</a:t>
            </a:r>
            <a:endParaRPr lang="en-US" sz="3200" i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4400" b="1" dirty="0">
                <a:solidFill>
                  <a:schemeClr val="bg1"/>
                </a:solidFill>
              </a:rPr>
              <a:t>With Reaffirming Love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	II Corinthians 2:7-8		</a:t>
            </a:r>
            <a:r>
              <a:rPr lang="en-US" dirty="0">
                <a:solidFill>
                  <a:schemeClr val="bg1"/>
                </a:solidFill>
              </a:rPr>
              <a:t>7 </a:t>
            </a:r>
            <a:r>
              <a:rPr lang="en-US" sz="2400" dirty="0">
                <a:solidFill>
                  <a:schemeClr val="bg1"/>
                </a:solidFill>
              </a:rPr>
              <a:t>…you ought rather to </a:t>
            </a:r>
            <a:r>
              <a:rPr lang="en-US" sz="2400" b="1" i="1" dirty="0">
                <a:solidFill>
                  <a:srgbClr val="00B0F0"/>
                </a:solidFill>
              </a:rPr>
              <a:t>forgive and 										comfort him</a:t>
            </a:r>
            <a:r>
              <a:rPr lang="en-US" sz="2400" dirty="0">
                <a:solidFill>
                  <a:schemeClr val="bg1"/>
                </a:solidFill>
              </a:rPr>
              <a:t>, lest perhaps such a one be 								swallowed up with too much sorrow. </a:t>
            </a:r>
            <a:r>
              <a:rPr lang="en-US" dirty="0">
                <a:solidFill>
                  <a:schemeClr val="bg1"/>
                </a:solidFill>
              </a:rPr>
              <a:t>8 </a:t>
            </a:r>
            <a:r>
              <a:rPr lang="en-US" sz="2400" dirty="0">
                <a:solidFill>
                  <a:schemeClr val="bg1"/>
                </a:solidFill>
              </a:rPr>
              <a:t>									Therefore I urge you to </a:t>
            </a:r>
            <a:r>
              <a:rPr lang="en-US" sz="2400" b="1" i="1" dirty="0">
                <a:solidFill>
                  <a:srgbClr val="00B0F0"/>
                </a:solidFill>
              </a:rPr>
              <a:t>reaffirm your love 								to him</a:t>
            </a:r>
            <a:r>
              <a:rPr lang="en-US" sz="2400" dirty="0">
                <a:solidFill>
                  <a:schemeClr val="bg1"/>
                </a:solidFill>
              </a:rPr>
              <a:t>.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78540077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Compassionately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18:27,33; Luke 10:36-37; I Peter 3:8; Hebrews 5:2)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Completely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(Micah 7:19; Psalm 103:12)</a:t>
            </a:r>
            <a:endParaRPr lang="en-US" sz="3200" i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With Reaffirming Love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(II Corinthians 2:7-8)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4400" b="1" dirty="0">
                <a:solidFill>
                  <a:schemeClr val="bg1"/>
                </a:solidFill>
              </a:rPr>
              <a:t>From the Heart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2400" b="1" dirty="0">
                <a:solidFill>
                  <a:schemeClr val="bg1"/>
                </a:solidFill>
              </a:rPr>
              <a:t>Matthew 18:34-35</a:t>
            </a:r>
            <a:r>
              <a:rPr lang="en-US" sz="2400" dirty="0">
                <a:solidFill>
                  <a:schemeClr val="bg1"/>
                </a:solidFill>
              </a:rPr>
              <a:t>		</a:t>
            </a:r>
            <a:r>
              <a:rPr lang="en-US" dirty="0">
                <a:solidFill>
                  <a:schemeClr val="bg1"/>
                </a:solidFill>
              </a:rPr>
              <a:t>34</a:t>
            </a:r>
            <a:r>
              <a:rPr lang="en-US" sz="2400" dirty="0">
                <a:solidFill>
                  <a:schemeClr val="bg1"/>
                </a:solidFill>
              </a:rPr>
              <a:t> And his master was angry, and delivered 								him to the torturers until he should pay all 								that was due him. </a:t>
            </a:r>
            <a:r>
              <a:rPr lang="en-US" dirty="0">
                <a:solidFill>
                  <a:schemeClr val="bg1"/>
                </a:solidFill>
              </a:rPr>
              <a:t>35</a:t>
            </a:r>
            <a:r>
              <a:rPr lang="en-US" sz="2400" dirty="0">
                <a:solidFill>
                  <a:schemeClr val="bg1"/>
                </a:solidFill>
              </a:rPr>
              <a:t> So my heavenly 										Father also will do to you if each of you, 									</a:t>
            </a:r>
            <a:r>
              <a:rPr lang="en-US" sz="2400" b="1" i="1" dirty="0">
                <a:solidFill>
                  <a:srgbClr val="00B0F0"/>
                </a:solidFill>
              </a:rPr>
              <a:t>from his heart, does not forgive his 										brother his trespasses</a:t>
            </a:r>
            <a:r>
              <a:rPr lang="en-US" sz="2400" dirty="0">
                <a:solidFill>
                  <a:schemeClr val="bg1"/>
                </a:solidFill>
              </a:rPr>
              <a:t>.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1690332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/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Compassionately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18:27,33; Luke 10:36-37; I Peter 3:8; Hebrews 5:2)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Completely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(Micah 7:19; Psalm 103:12)</a:t>
            </a:r>
            <a:endParaRPr lang="en-US" sz="3200" i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With Reaffirming Love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(II Corinthians 2:7-8)</a:t>
            </a:r>
          </a:p>
          <a:p>
            <a:r>
              <a:rPr lang="en-US" sz="3200" dirty="0">
                <a:solidFill>
                  <a:schemeClr val="bg1"/>
                </a:solidFill>
              </a:rPr>
              <a:t>From the Heart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(Matthew 18:34-35)</a:t>
            </a:r>
            <a:endParaRPr lang="en-US" sz="3200" i="1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6639" y="3974654"/>
            <a:ext cx="8490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The only way we can forgive properly is </a:t>
            </a:r>
          </a:p>
          <a:p>
            <a:pPr algn="ctr"/>
            <a:r>
              <a:rPr lang="en-US" sz="3600" i="1" dirty="0">
                <a:solidFill>
                  <a:schemeClr val="bg1"/>
                </a:solidFill>
              </a:rPr>
              <a:t>by following these examples set forth for us. 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9647577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How do we Forgive?</a:t>
            </a:r>
            <a:endParaRPr lang="en-US" sz="1600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Why do we have</a:t>
            </a:r>
          </a:p>
          <a:p>
            <a:pPr algn="ctr"/>
            <a:r>
              <a:rPr lang="en-US" sz="4800" b="1" i="1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to Forgive???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7004052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400" b="1" dirty="0"/>
              <a:t>We are Commanded to Forgive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</a:t>
            </a:r>
            <a:r>
              <a:rPr lang="en-US" sz="2400" b="1" dirty="0"/>
              <a:t>Colossians 3:12-13</a:t>
            </a:r>
            <a:r>
              <a:rPr lang="en-US" sz="2400" dirty="0"/>
              <a:t>	</a:t>
            </a:r>
            <a:r>
              <a:rPr lang="en-US" dirty="0"/>
              <a:t>12</a:t>
            </a:r>
            <a:r>
              <a:rPr lang="en-US" sz="2400" dirty="0"/>
              <a:t> Therefore, as the elect of God, holy and 								beloved, put on tender mercies, kindness, 								humility, meekness, longsuffering; </a:t>
            </a:r>
            <a:r>
              <a:rPr lang="en-US" dirty="0"/>
              <a:t>13</a:t>
            </a:r>
            <a:r>
              <a:rPr lang="en-US" sz="2400" dirty="0"/>
              <a:t> bearing 							with one another, and </a:t>
            </a:r>
            <a:r>
              <a:rPr lang="en-US" sz="2400" b="1" i="1" dirty="0">
                <a:solidFill>
                  <a:srgbClr val="00B0F0"/>
                </a:solidFill>
              </a:rPr>
              <a:t>forgiving one another, 							if anyone has a complaint against another; 								even as Christ forgave you, so you also must 							do</a:t>
            </a:r>
            <a:r>
              <a:rPr lang="en-US" sz="2400" dirty="0"/>
              <a:t>.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38337875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3200" b="1" dirty="0"/>
          </a:p>
          <a:p>
            <a:r>
              <a:rPr lang="en-US" sz="3200" b="1" dirty="0"/>
              <a:t>The Importance of Forgiveness and Compassion</a:t>
            </a:r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The Parable of the Unforgiving Servant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Matthew 18:21-35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8086357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We are Commanded to Forgive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(Colossians 3:12-13)</a:t>
            </a:r>
          </a:p>
          <a:p>
            <a:endParaRPr lang="en-US" dirty="0"/>
          </a:p>
          <a:p>
            <a:r>
              <a:rPr lang="en-US" sz="4400" b="1" dirty="0"/>
              <a:t>In Order to be Forgiven</a:t>
            </a:r>
            <a:endParaRPr lang="en-US" sz="2400" b="1" dirty="0"/>
          </a:p>
          <a:p>
            <a:r>
              <a:rPr lang="en-US" sz="2400" dirty="0"/>
              <a:t>	</a:t>
            </a:r>
            <a:r>
              <a:rPr lang="en-US" sz="2400" b="1" dirty="0"/>
              <a:t>Luke 6:37</a:t>
            </a:r>
            <a:r>
              <a:rPr lang="en-US" sz="2400" dirty="0"/>
              <a:t>		37 “Judge not, and you shall not be judged. Condemn 					not, and you shall not be condemned. </a:t>
            </a:r>
            <a:r>
              <a:rPr lang="en-US" sz="2400" b="1" i="1" dirty="0">
                <a:solidFill>
                  <a:srgbClr val="00B0F0"/>
                </a:solidFill>
              </a:rPr>
              <a:t>Forgive, and 						you will be forgiven</a:t>
            </a:r>
            <a:r>
              <a:rPr lang="en-US" sz="2400" dirty="0"/>
              <a:t>.   (NKJV)</a:t>
            </a:r>
            <a:endParaRPr lang="en-US" sz="4400" dirty="0"/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4649239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We are Commanded to Forgive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(Colossians 3:12-13)</a:t>
            </a:r>
          </a:p>
          <a:p>
            <a:endParaRPr lang="en-US" dirty="0"/>
          </a:p>
          <a:p>
            <a:r>
              <a:rPr lang="en-US" sz="4400" b="1" dirty="0"/>
              <a:t>In Order to be Forgiven</a:t>
            </a:r>
            <a:endParaRPr lang="en-US" sz="2400" b="1" dirty="0"/>
          </a:p>
          <a:p>
            <a:r>
              <a:rPr lang="en-US" sz="2400" dirty="0"/>
              <a:t>	Luke 6:37	</a:t>
            </a:r>
          </a:p>
          <a:p>
            <a:endParaRPr lang="en-US" sz="1050" dirty="0"/>
          </a:p>
          <a:p>
            <a:r>
              <a:rPr lang="en-US" sz="2400" dirty="0"/>
              <a:t>	</a:t>
            </a:r>
            <a:r>
              <a:rPr lang="en-US" sz="2400" b="1" dirty="0"/>
              <a:t>Matthew 6:14-15		</a:t>
            </a:r>
            <a:r>
              <a:rPr lang="en-US" dirty="0"/>
              <a:t>14</a:t>
            </a:r>
            <a:r>
              <a:rPr lang="en-US" sz="2400" dirty="0"/>
              <a:t> “For if you forgive men their trespasses, 								your heavenly Father will also forgive you. </a:t>
            </a:r>
            <a:r>
              <a:rPr lang="en-US" dirty="0"/>
              <a:t>15</a:t>
            </a:r>
            <a:r>
              <a:rPr lang="en-US" sz="2400" dirty="0"/>
              <a:t> 							But </a:t>
            </a:r>
            <a:r>
              <a:rPr lang="en-US" sz="2400" b="1" i="1" dirty="0">
                <a:solidFill>
                  <a:srgbClr val="00B0F0"/>
                </a:solidFill>
              </a:rPr>
              <a:t>if you do not forgive men their 										trespasses, neither will your Father forgive 								your trespasses</a:t>
            </a:r>
            <a:r>
              <a:rPr lang="en-US" sz="2400" dirty="0"/>
              <a:t>.”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1675108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We are Commanded to Forgive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(Colossians 3:12-13)</a:t>
            </a:r>
          </a:p>
          <a:p>
            <a:endParaRPr lang="en-US" dirty="0"/>
          </a:p>
          <a:p>
            <a:r>
              <a:rPr lang="en-US" sz="4400" b="1" dirty="0"/>
              <a:t>In Order to be Forgiven</a:t>
            </a:r>
            <a:endParaRPr lang="en-US" sz="2400" b="1" dirty="0"/>
          </a:p>
          <a:p>
            <a:r>
              <a:rPr lang="en-US" sz="2400" dirty="0"/>
              <a:t>	Luke 6:37; Matthew 6:14-15	</a:t>
            </a:r>
          </a:p>
          <a:p>
            <a:endParaRPr lang="en-US" sz="1050" dirty="0"/>
          </a:p>
          <a:p>
            <a:r>
              <a:rPr lang="en-US" sz="2400" dirty="0"/>
              <a:t>	</a:t>
            </a:r>
            <a:r>
              <a:rPr lang="en-US" sz="2400" b="1" dirty="0"/>
              <a:t>Mark 11:25-26		</a:t>
            </a:r>
            <a:r>
              <a:rPr lang="en-US" dirty="0"/>
              <a:t>25</a:t>
            </a:r>
            <a:r>
              <a:rPr lang="en-US" sz="2400" dirty="0"/>
              <a:t> “And whenever you stand praying, if you 								have anything against anyone, forgive him, 								that your Father in heaven may also forgive 								your trespasses. </a:t>
            </a:r>
            <a:r>
              <a:rPr lang="en-US" dirty="0"/>
              <a:t>26</a:t>
            </a:r>
            <a:r>
              <a:rPr lang="en-US" sz="2400" dirty="0"/>
              <a:t> But </a:t>
            </a:r>
            <a:r>
              <a:rPr lang="en-US" sz="2400" b="1" i="1" dirty="0">
                <a:solidFill>
                  <a:srgbClr val="00B0F0"/>
                </a:solidFill>
              </a:rPr>
              <a:t>if you do not forgive, 							neither will your Father in heaven forgive 								your trespasses</a:t>
            </a:r>
            <a:r>
              <a:rPr lang="en-US" sz="2400" dirty="0"/>
              <a:t>.”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4893429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67326"/>
          </a:xfrm>
        </p:spPr>
        <p:txBody>
          <a:bodyPr anchor="b"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Forgiveness IS…                Forgiveness IS NOT…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60582"/>
            <a:ext cx="38862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Loving</a:t>
            </a:r>
          </a:p>
          <a:p>
            <a:r>
              <a:rPr lang="en-US" dirty="0">
                <a:solidFill>
                  <a:schemeClr val="bg1"/>
                </a:solidFill>
              </a:rPr>
              <a:t>Compassionate</a:t>
            </a:r>
          </a:p>
          <a:p>
            <a:r>
              <a:rPr lang="en-US" dirty="0">
                <a:solidFill>
                  <a:schemeClr val="bg1"/>
                </a:solidFill>
              </a:rPr>
              <a:t>Tender-Hearted</a:t>
            </a:r>
          </a:p>
          <a:p>
            <a:r>
              <a:rPr lang="en-US" dirty="0">
                <a:solidFill>
                  <a:schemeClr val="bg1"/>
                </a:solidFill>
              </a:rPr>
              <a:t>Empathetic</a:t>
            </a:r>
          </a:p>
          <a:p>
            <a:r>
              <a:rPr lang="en-US" dirty="0">
                <a:solidFill>
                  <a:schemeClr val="bg1"/>
                </a:solidFill>
              </a:rPr>
              <a:t>Selfless</a:t>
            </a:r>
          </a:p>
          <a:p>
            <a:r>
              <a:rPr lang="en-US" dirty="0">
                <a:solidFill>
                  <a:schemeClr val="bg1"/>
                </a:solidFill>
              </a:rPr>
              <a:t>Trusting</a:t>
            </a:r>
          </a:p>
          <a:p>
            <a:r>
              <a:rPr lang="en-US" dirty="0">
                <a:solidFill>
                  <a:schemeClr val="bg1"/>
                </a:solidFill>
              </a:rPr>
              <a:t>Limitless</a:t>
            </a:r>
          </a:p>
          <a:p>
            <a:r>
              <a:rPr lang="en-US" dirty="0">
                <a:solidFill>
                  <a:schemeClr val="bg1"/>
                </a:solidFill>
              </a:rPr>
              <a:t>ESSENTIAL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60582"/>
            <a:ext cx="3886200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Mean</a:t>
            </a:r>
          </a:p>
          <a:p>
            <a:r>
              <a:rPr lang="en-US" dirty="0">
                <a:solidFill>
                  <a:schemeClr val="bg1"/>
                </a:solidFill>
              </a:rPr>
              <a:t>Indifferent</a:t>
            </a:r>
          </a:p>
          <a:p>
            <a:r>
              <a:rPr lang="en-US" dirty="0">
                <a:solidFill>
                  <a:schemeClr val="bg1"/>
                </a:solidFill>
              </a:rPr>
              <a:t>Begrudging</a:t>
            </a:r>
          </a:p>
          <a:p>
            <a:r>
              <a:rPr lang="en-US" dirty="0">
                <a:solidFill>
                  <a:schemeClr val="bg1"/>
                </a:solidFill>
              </a:rPr>
              <a:t>Opposing</a:t>
            </a:r>
          </a:p>
          <a:p>
            <a:r>
              <a:rPr lang="en-US" dirty="0">
                <a:solidFill>
                  <a:schemeClr val="bg1"/>
                </a:solidFill>
              </a:rPr>
              <a:t>Self-Serving</a:t>
            </a:r>
          </a:p>
          <a:p>
            <a:r>
              <a:rPr lang="en-US" dirty="0">
                <a:solidFill>
                  <a:schemeClr val="bg1"/>
                </a:solidFill>
              </a:rPr>
              <a:t>Short-Lived</a:t>
            </a:r>
          </a:p>
          <a:p>
            <a:r>
              <a:rPr lang="en-US" dirty="0">
                <a:solidFill>
                  <a:schemeClr val="bg1"/>
                </a:solidFill>
              </a:rPr>
              <a:t>Limited</a:t>
            </a:r>
          </a:p>
          <a:p>
            <a:r>
              <a:rPr lang="en-US" dirty="0">
                <a:solidFill>
                  <a:schemeClr val="bg1"/>
                </a:solidFill>
              </a:rPr>
              <a:t>A CHOICE!!!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7241703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3200" b="1" dirty="0"/>
          </a:p>
          <a:p>
            <a:r>
              <a:rPr lang="en-US" sz="3200" b="1" dirty="0"/>
              <a:t>The Importance of Forgiveness and Compassion</a:t>
            </a:r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Parable of the Unforgiving Servant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Matthew 18:21-35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The Model Prayer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Matthew 6:5-15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9681088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3200" b="1" dirty="0"/>
          </a:p>
          <a:p>
            <a:r>
              <a:rPr lang="en-US" sz="3200" b="1" dirty="0"/>
              <a:t>The Importance of Forgiveness and Compassion</a:t>
            </a:r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Parable of the Unforgiving Servant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Matthew 18:21-35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Model Prayer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Matthew 6:5-15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The Lesson of the Withered Fig Tree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Mark 11:12-14, 20-26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23466316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3200" b="1" dirty="0"/>
          </a:p>
          <a:p>
            <a:r>
              <a:rPr lang="en-US" sz="3200" b="1" dirty="0"/>
              <a:t>The Importance of Forgiveness and Compassion</a:t>
            </a:r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Parable of the Unforgiving Servant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Matthew 18:21-35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Model Prayer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Matthew 6:5-15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The Lesson of the Withered Fig Tree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Mark 11:12-14, 20-26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The Parable of the Good Samaritan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Luke 10:25-37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646512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How are we taught </a:t>
            </a:r>
          </a:p>
          <a:p>
            <a:pPr algn="ctr"/>
            <a:r>
              <a:rPr lang="en-US" sz="4800" b="1" i="1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to Forgive???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85594438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4400" b="1" dirty="0"/>
              <a:t>Generously</a:t>
            </a:r>
          </a:p>
          <a:p>
            <a:endParaRPr lang="en-US" sz="300" dirty="0"/>
          </a:p>
          <a:p>
            <a:r>
              <a:rPr lang="en-US" sz="2400" dirty="0"/>
              <a:t>	</a:t>
            </a:r>
            <a:r>
              <a:rPr lang="en-US" sz="2400" b="1" dirty="0"/>
              <a:t>Matthew 18:21-22</a:t>
            </a:r>
            <a:r>
              <a:rPr lang="en-US" sz="2400" dirty="0"/>
              <a:t>	</a:t>
            </a:r>
            <a:r>
              <a:rPr lang="en-US" dirty="0"/>
              <a:t>21</a:t>
            </a:r>
            <a:r>
              <a:rPr lang="en-US" sz="2400" dirty="0"/>
              <a:t> Then Peter came to Him and said, “Lord, 								how often shall my brother sin against me, 								and I forgive him? Up to seven times?” </a:t>
            </a:r>
          </a:p>
          <a:p>
            <a:r>
              <a:rPr lang="en-US" sz="2400" dirty="0"/>
              <a:t>							</a:t>
            </a:r>
            <a:r>
              <a:rPr lang="en-US" dirty="0"/>
              <a:t>22</a:t>
            </a:r>
            <a:r>
              <a:rPr lang="en-US" sz="2400" dirty="0"/>
              <a:t>	Jesus said to him, </a:t>
            </a:r>
            <a:r>
              <a:rPr lang="en-US" sz="2400" b="1" dirty="0">
                <a:solidFill>
                  <a:srgbClr val="00B0F0"/>
                </a:solidFill>
              </a:rPr>
              <a:t>“I do not say to you, up 							to seven times, but up to seventy times 								seven.”   </a:t>
            </a:r>
            <a:r>
              <a:rPr lang="en-US" sz="2400" dirty="0"/>
              <a:t>(NKJV)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79746074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4400" b="1" dirty="0"/>
              <a:t>Generously</a:t>
            </a:r>
          </a:p>
          <a:p>
            <a:endParaRPr lang="en-US" sz="300" dirty="0"/>
          </a:p>
          <a:p>
            <a:r>
              <a:rPr lang="en-US" sz="2400" dirty="0"/>
              <a:t>	Matthew 18:21-22	</a:t>
            </a:r>
          </a:p>
          <a:p>
            <a:endParaRPr lang="en-US" sz="1100" dirty="0"/>
          </a:p>
          <a:p>
            <a:r>
              <a:rPr lang="en-US" sz="2400" dirty="0"/>
              <a:t>	</a:t>
            </a:r>
            <a:r>
              <a:rPr lang="en-US" sz="2400" b="1" dirty="0"/>
              <a:t>Luke 17:3-4</a:t>
            </a:r>
            <a:r>
              <a:rPr lang="en-US" sz="2400" dirty="0"/>
              <a:t>		</a:t>
            </a:r>
            <a:r>
              <a:rPr lang="en-US" dirty="0"/>
              <a:t>3</a:t>
            </a:r>
            <a:r>
              <a:rPr lang="en-US" sz="2400" dirty="0"/>
              <a:t> “Take heed to yourselves. If your brother 								sins against you, rebuke him; and if he 									repents, forgive him. </a:t>
            </a:r>
            <a:r>
              <a:rPr lang="en-US" dirty="0"/>
              <a:t>4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B0F0"/>
                </a:solidFill>
              </a:rPr>
              <a:t>And if he sins against 							you seven times in a day, and seven times in a 							day returns to you saying, ‘I repent,’ you shall 							forgive him.”</a:t>
            </a:r>
            <a:r>
              <a:rPr lang="en-US" sz="2400" dirty="0"/>
              <a:t>   (NKJV)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6301660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0" y="0"/>
            <a:ext cx="2570922" cy="80838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Importance of Forgiveness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673625" y="-1"/>
            <a:ext cx="2570922" cy="8083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How do we Forgive?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347250" y="-2"/>
            <a:ext cx="2570922" cy="808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do we Forgive?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357"/>
            <a:ext cx="9144000" cy="62086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Generously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(Matt. 18:21-22; Luke 17:3-4)</a:t>
            </a:r>
          </a:p>
          <a:p>
            <a:r>
              <a:rPr lang="en-US" sz="4400" b="1" dirty="0"/>
              <a:t>With Compassion and Empathy</a:t>
            </a:r>
          </a:p>
          <a:p>
            <a:endParaRPr lang="en-US" sz="800" b="1" dirty="0"/>
          </a:p>
          <a:p>
            <a:r>
              <a:rPr lang="en-US" sz="2400" b="1" dirty="0"/>
              <a:t>	Matthew 18:27,33	</a:t>
            </a:r>
            <a:r>
              <a:rPr lang="en-US" dirty="0"/>
              <a:t>27</a:t>
            </a:r>
            <a:r>
              <a:rPr lang="en-US" sz="2400" dirty="0"/>
              <a:t> Then the master of that servant was 									</a:t>
            </a:r>
            <a:r>
              <a:rPr lang="en-US" sz="2400" b="1" i="1" dirty="0">
                <a:solidFill>
                  <a:srgbClr val="00B0F0"/>
                </a:solidFill>
              </a:rPr>
              <a:t>moved with compassion</a:t>
            </a:r>
            <a:r>
              <a:rPr lang="en-US" sz="2400" dirty="0"/>
              <a:t>, released him, and 								forgave him the debt. </a:t>
            </a:r>
            <a:r>
              <a:rPr lang="en-US" dirty="0"/>
              <a:t>33</a:t>
            </a:r>
            <a:r>
              <a:rPr lang="en-US" sz="2400" dirty="0"/>
              <a:t> </a:t>
            </a:r>
            <a:r>
              <a:rPr lang="en-US" sz="2400" b="1" i="1" dirty="0">
                <a:solidFill>
                  <a:srgbClr val="00B0F0"/>
                </a:solidFill>
              </a:rPr>
              <a:t>‘Should you not also 							have compassion on your fellow servant, just 							as I had pity on you?’   </a:t>
            </a:r>
            <a:r>
              <a:rPr lang="en-US" sz="2400" dirty="0">
                <a:solidFill>
                  <a:schemeClr val="bg1"/>
                </a:solidFill>
              </a:rPr>
              <a:t>(NKJV)</a:t>
            </a:r>
            <a:endParaRPr lang="en-US" sz="2400" b="1" i="1" dirty="0">
              <a:solidFill>
                <a:schemeClr val="bg1"/>
              </a:solidFill>
            </a:endParaRPr>
          </a:p>
          <a:p>
            <a:endParaRPr lang="en-US" sz="2400" b="1" dirty="0"/>
          </a:p>
          <a:p>
            <a:r>
              <a:rPr lang="en-US" sz="2400" b="1" dirty="0"/>
              <a:t>	</a:t>
            </a:r>
            <a:endParaRPr lang="en-US" sz="3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23114962"/>
      </p:ext>
    </p:extLst>
  </p:cSld>
  <p:clrMapOvr>
    <a:masterClrMapping/>
  </p:clrMapOvr>
  <mc:AlternateContent>
    <mc:Choice xmlns:mc="http://schemas.openxmlformats.org/markup-compatibility/2006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2424</TotalTime>
  <Words>2129</Words>
  <Application>Microsoft Macintosh PowerPoint</Application>
  <PresentationFormat>On-screen Show (4:3)</PresentationFormat>
  <Paragraphs>211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Forgiveness  as the  Bible Teaches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Forgiveness IS…                Forgiveness IS NOT…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Barrett Evans</dc:creator>
  <cp:lastModifiedBy>Kyle Pope</cp:lastModifiedBy>
  <cp:revision>28</cp:revision>
  <dcterms:created xsi:type="dcterms:W3CDTF">2017-06-26T01:19:28Z</dcterms:created>
  <dcterms:modified xsi:type="dcterms:W3CDTF">2017-06-26T01:19:47Z</dcterms:modified>
</cp:coreProperties>
</file>