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s/slide17.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84" r:id="rId1"/>
  </p:sldMasterIdLst>
  <p:notesMasterIdLst>
    <p:notesMasterId r:id="rId19"/>
  </p:notesMasterIdLst>
  <p:handoutMasterIdLst>
    <p:handoutMasterId r:id="rId20"/>
  </p:handoutMasterIdLst>
  <p:sldIdLst>
    <p:sldId id="277" r:id="rId2"/>
    <p:sldId id="256" r:id="rId3"/>
    <p:sldId id="291" r:id="rId4"/>
    <p:sldId id="290" r:id="rId5"/>
    <p:sldId id="257" r:id="rId6"/>
    <p:sldId id="261" r:id="rId7"/>
    <p:sldId id="260" r:id="rId8"/>
    <p:sldId id="262" r:id="rId9"/>
    <p:sldId id="263" r:id="rId10"/>
    <p:sldId id="258" r:id="rId11"/>
    <p:sldId id="259" r:id="rId12"/>
    <p:sldId id="299" r:id="rId13"/>
    <p:sldId id="280" r:id="rId14"/>
    <p:sldId id="281" r:id="rId15"/>
    <p:sldId id="283" r:id="rId16"/>
    <p:sldId id="295" r:id="rId17"/>
    <p:sldId id="298" r:id="rId1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mc="http://schemas.openxmlformats.org/markup-compatibility/2006" xmlns:mv="urn:schemas-microsoft-com:mac:vml" xmlns:p15="http://schemas.microsoft.com/office/powerpoint/2012/main" xmlns="" xmlns:p="http://schemas.openxmlformats.org/presentationml/2006/main" xmlns:r="http://schemas.openxmlformats.org/officeDocument/2006/relationships" xmlns:a="http://schemas.openxmlformats.org/drawingml/2006/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
      </p:ext>
    </p:extLst>
  </p:showPr>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mc="http://schemas.openxmlformats.org/markup-compatibility/2006" xmlns:mv="urn:schemas-microsoft-com:mac:vml" xmlns:p15="http://schemas.microsoft.com/office/powerpoint/2012/main" xmlns="" xmlns:p="http://schemas.openxmlformats.org/presentationml/2006/main" xmlns:r="http://schemas.openxmlformats.org/officeDocument/2006/relationships" xmlns:a="http://schemas.openxmlformats.org/drawingml/2006/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2919" autoAdjust="0"/>
    <p:restoredTop sz="91200" autoAdjust="0"/>
  </p:normalViewPr>
  <p:slideViewPr>
    <p:cSldViewPr>
      <p:cViewPr varScale="1">
        <p:scale>
          <a:sx n="95" d="100"/>
          <a:sy n="95" d="100"/>
        </p:scale>
        <p:origin x="-736" y="-104"/>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2827CE1-9E20-4443-8922-DABF5086AF53}" type="datetimeFigureOut">
              <a:rPr lang="en-US" smtClean="0"/>
              <a:pPr/>
              <a:t>5/4/17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594F706E-BFE1-4BDC-8665-9A3D0FEBBF5D}"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232037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3D9173F-0FEE-43D7-B664-816AE18C8196}" type="datetimeFigureOut">
              <a:rPr lang="en-US" smtClean="0"/>
              <a:pPr/>
              <a:t>5/4/17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814E0FE-D5D9-4DF5-9FAA-B70C8B583882}"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290982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That’s a beautiful</a:t>
            </a:r>
            <a:r>
              <a:rPr lang="en-US" baseline="0" dirty="0"/>
              <a:t> picture in the background, isn’t it? I used this picture on purpose, because godliness is a beautiful thing.</a:t>
            </a:r>
            <a:endParaRPr lang="en-US" dirty="0"/>
          </a:p>
        </p:txBody>
      </p:sp>
      <p:sp>
        <p:nvSpPr>
          <p:cNvPr id="4" name="Slide Number Placeholder 3"/>
          <p:cNvSpPr>
            <a:spLocks noGrp="1"/>
          </p:cNvSpPr>
          <p:nvPr>
            <p:ph type="sldNum" sz="quarter" idx="10"/>
          </p:nvPr>
        </p:nvSpPr>
        <p:spPr/>
        <p:txBody>
          <a:bodyPr/>
          <a:lstStyle/>
          <a:p>
            <a:fld id="{5814E0FE-D5D9-4DF5-9FAA-B70C8B583882}" type="slidenum">
              <a:rPr lang="en-US" smtClean="0"/>
              <a:pPr/>
              <a:t>1</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92004970"/>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That’s a beautiful</a:t>
            </a:r>
            <a:r>
              <a:rPr lang="en-US" baseline="0" dirty="0"/>
              <a:t> picture in the background, isn’t it? I used this picture on purpose, because godliness is a beautiful thing.</a:t>
            </a:r>
            <a:endParaRPr lang="en-US" dirty="0"/>
          </a:p>
        </p:txBody>
      </p:sp>
      <p:sp>
        <p:nvSpPr>
          <p:cNvPr id="4" name="Slide Number Placeholder 3"/>
          <p:cNvSpPr>
            <a:spLocks noGrp="1"/>
          </p:cNvSpPr>
          <p:nvPr>
            <p:ph type="sldNum" sz="quarter" idx="10"/>
          </p:nvPr>
        </p:nvSpPr>
        <p:spPr/>
        <p:txBody>
          <a:bodyPr/>
          <a:lstStyle/>
          <a:p>
            <a:fld id="{5814E0FE-D5D9-4DF5-9FAA-B70C8B583882}" type="slidenum">
              <a:rPr lang="en-US" smtClean="0"/>
              <a:pPr/>
              <a:t>2</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92004970"/>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Notice how godliness is distinguished from righteousness.</a:t>
            </a:r>
          </a:p>
        </p:txBody>
      </p:sp>
      <p:sp>
        <p:nvSpPr>
          <p:cNvPr id="4" name="Slide Number Placeholder 3"/>
          <p:cNvSpPr>
            <a:spLocks noGrp="1"/>
          </p:cNvSpPr>
          <p:nvPr>
            <p:ph type="sldNum" sz="quarter" idx="10"/>
          </p:nvPr>
        </p:nvSpPr>
        <p:spPr/>
        <p:txBody>
          <a:bodyPr/>
          <a:lstStyle/>
          <a:p>
            <a:fld id="{5814E0FE-D5D9-4DF5-9FAA-B70C8B583882}" type="slidenum">
              <a:rPr lang="en-US" smtClean="0"/>
              <a:pPr/>
              <a:t>6</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531917583"/>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 wants their adornment to match their profession.</a:t>
            </a:r>
          </a:p>
        </p:txBody>
      </p:sp>
      <p:sp>
        <p:nvSpPr>
          <p:cNvPr id="4" name="Slide Number Placeholder 3"/>
          <p:cNvSpPr>
            <a:spLocks noGrp="1"/>
          </p:cNvSpPr>
          <p:nvPr>
            <p:ph type="sldNum" sz="quarter" idx="10"/>
          </p:nvPr>
        </p:nvSpPr>
        <p:spPr/>
        <p:txBody>
          <a:bodyPr/>
          <a:lstStyle/>
          <a:p>
            <a:fld id="{5814E0FE-D5D9-4DF5-9FAA-B70C8B583882}" type="slidenum">
              <a:rPr lang="en-US" smtClean="0"/>
              <a:pPr/>
              <a:t>10</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33378072"/>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 wants their adornment to match their profession.</a:t>
            </a:r>
          </a:p>
        </p:txBody>
      </p:sp>
      <p:sp>
        <p:nvSpPr>
          <p:cNvPr id="4" name="Slide Number Placeholder 3"/>
          <p:cNvSpPr>
            <a:spLocks noGrp="1"/>
          </p:cNvSpPr>
          <p:nvPr>
            <p:ph type="sldNum" sz="quarter" idx="10"/>
          </p:nvPr>
        </p:nvSpPr>
        <p:spPr/>
        <p:txBody>
          <a:bodyPr/>
          <a:lstStyle/>
          <a:p>
            <a:fld id="{5814E0FE-D5D9-4DF5-9FAA-B70C8B583882}" type="slidenum">
              <a:rPr lang="en-US" smtClean="0"/>
              <a:pPr/>
              <a:t>12</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33378072"/>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That’s a beautiful</a:t>
            </a:r>
            <a:r>
              <a:rPr lang="en-US" baseline="0" dirty="0"/>
              <a:t> picture in the background, isn’t it? I used this picture on purpose, because godliness is a beautiful thing.</a:t>
            </a:r>
            <a:endParaRPr lang="en-US" dirty="0"/>
          </a:p>
        </p:txBody>
      </p:sp>
      <p:sp>
        <p:nvSpPr>
          <p:cNvPr id="4" name="Slide Number Placeholder 3"/>
          <p:cNvSpPr>
            <a:spLocks noGrp="1"/>
          </p:cNvSpPr>
          <p:nvPr>
            <p:ph type="sldNum" sz="quarter" idx="10"/>
          </p:nvPr>
        </p:nvSpPr>
        <p:spPr/>
        <p:txBody>
          <a:bodyPr/>
          <a:lstStyle/>
          <a:p>
            <a:fld id="{5814E0FE-D5D9-4DF5-9FAA-B70C8B583882}" type="slidenum">
              <a:rPr lang="en-US" smtClean="0"/>
              <a:pPr/>
              <a:t>17</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92004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55BAD8-DCB0-4E18-8FE8-6C76E3080F0A}" type="datetimeFigureOut">
              <a:rPr lang="en-US" smtClean="0"/>
              <a:pPr/>
              <a:t>5/4/17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BC25-F9A2-4EC0-B1C1-0D052E2B069C}"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685486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55BAD8-DCB0-4E18-8FE8-6C76E3080F0A}" type="datetimeFigureOut">
              <a:rPr lang="en-US" smtClean="0"/>
              <a:pPr/>
              <a:t>5/4/17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BC25-F9A2-4EC0-B1C1-0D052E2B069C}"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357162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55BAD8-DCB0-4E18-8FE8-6C76E3080F0A}" type="datetimeFigureOut">
              <a:rPr lang="en-US" smtClean="0"/>
              <a:pPr/>
              <a:t>5/4/17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BC25-F9A2-4EC0-B1C1-0D052E2B069C}"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73342834"/>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55BAD8-DCB0-4E18-8FE8-6C76E3080F0A}" type="datetimeFigureOut">
              <a:rPr lang="en-US" smtClean="0"/>
              <a:pPr/>
              <a:t>5/4/17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BC25-F9A2-4EC0-B1C1-0D052E2B069C}"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329586150"/>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955BAD8-DCB0-4E18-8FE8-6C76E3080F0A}" type="datetimeFigureOut">
              <a:rPr lang="en-US" smtClean="0"/>
              <a:pPr/>
              <a:t>5/4/17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BC25-F9A2-4EC0-B1C1-0D052E2B069C}"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57250729"/>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55BAD8-DCB0-4E18-8FE8-6C76E3080F0A}" type="datetimeFigureOut">
              <a:rPr lang="en-US" smtClean="0"/>
              <a:pPr/>
              <a:t>5/4/17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BC25-F9A2-4EC0-B1C1-0D052E2B069C}"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544095061"/>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55BAD8-DCB0-4E18-8FE8-6C76E3080F0A}" type="datetimeFigureOut">
              <a:rPr lang="en-US" smtClean="0"/>
              <a:pPr/>
              <a:t>5/4/17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27BC25-F9A2-4EC0-B1C1-0D052E2B069C}"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516406262"/>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55BAD8-DCB0-4E18-8FE8-6C76E3080F0A}" type="datetimeFigureOut">
              <a:rPr lang="en-US" smtClean="0"/>
              <a:pPr/>
              <a:t>5/4/17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27BC25-F9A2-4EC0-B1C1-0D052E2B069C}"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758999816"/>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955BAD8-DCB0-4E18-8FE8-6C76E3080F0A}" type="datetimeFigureOut">
              <a:rPr lang="en-US" smtClean="0"/>
              <a:pPr/>
              <a:t>5/4/17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B27BC25-F9A2-4EC0-B1C1-0D052E2B069C}"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486022542"/>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955BAD8-DCB0-4E18-8FE8-6C76E3080F0A}" type="datetimeFigureOut">
              <a:rPr lang="en-US" smtClean="0"/>
              <a:pPr/>
              <a:t>5/4/17</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B27BC25-F9A2-4EC0-B1C1-0D052E2B069C}"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478830488"/>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955BAD8-DCB0-4E18-8FE8-6C76E3080F0A}" type="datetimeFigureOut">
              <a:rPr lang="en-US" smtClean="0"/>
              <a:pPr/>
              <a:t>5/4/17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BC25-F9A2-4EC0-B1C1-0D052E2B069C}"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63200377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4955BAD8-DCB0-4E18-8FE8-6C76E3080F0A}" type="datetimeFigureOut">
              <a:rPr lang="en-US" smtClean="0"/>
              <a:pPr/>
              <a:t>5/4/17</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5B27BC25-F9A2-4EC0-B1C1-0D052E2B069C}" type="slidenum">
              <a:rPr lang="en-US" smtClean="0"/>
              <a:pPr/>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4510366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143000" y="1143000"/>
            <a:ext cx="6861433" cy="4569714"/>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994310129"/>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Godliness</a:t>
            </a:r>
            <a:endParaRPr lang="en-US" dirty="0"/>
          </a:p>
        </p:txBody>
      </p:sp>
      <p:sp>
        <p:nvSpPr>
          <p:cNvPr id="3" name="Content Placeholder 2"/>
          <p:cNvSpPr>
            <a:spLocks noGrp="1"/>
          </p:cNvSpPr>
          <p:nvPr>
            <p:ph idx="1"/>
          </p:nvPr>
        </p:nvSpPr>
        <p:spPr/>
        <p:txBody>
          <a:bodyPr>
            <a:noAutofit/>
          </a:bodyPr>
          <a:lstStyle/>
          <a:p>
            <a:pPr>
              <a:lnSpc>
                <a:spcPct val="100000"/>
              </a:lnSpc>
              <a:spcBef>
                <a:spcPts val="0"/>
              </a:spcBef>
              <a:spcAft>
                <a:spcPts val="0"/>
              </a:spcAft>
              <a:buNone/>
            </a:pPr>
            <a:r>
              <a:rPr lang="en-US" sz="2600" dirty="0" smtClean="0"/>
              <a:t> </a:t>
            </a:r>
            <a:r>
              <a:rPr lang="en-US" sz="2600" b="1" dirty="0" smtClean="0"/>
              <a:t>It is Something Christians Profess.</a:t>
            </a:r>
          </a:p>
          <a:p>
            <a:pPr>
              <a:lnSpc>
                <a:spcPct val="100000"/>
              </a:lnSpc>
              <a:spcBef>
                <a:spcPts val="0"/>
              </a:spcBef>
              <a:spcAft>
                <a:spcPts val="1200"/>
              </a:spcAft>
            </a:pPr>
            <a:r>
              <a:rPr lang="en-US" sz="2200" dirty="0" smtClean="0"/>
              <a:t>“In </a:t>
            </a:r>
            <a:r>
              <a:rPr lang="en-US" sz="2200" dirty="0"/>
              <a:t>like manner also, that the women adorn themselves in modest apparel, with propriety and moderation, not with braided hair or gold or pearls or costly clothing, but, which is proper for women professing </a:t>
            </a:r>
            <a:r>
              <a:rPr lang="en-US" sz="2200" b="1" dirty="0"/>
              <a:t>godliness</a:t>
            </a:r>
            <a:r>
              <a:rPr lang="en-US" sz="2200" dirty="0"/>
              <a:t>, with good works” </a:t>
            </a:r>
            <a:br>
              <a:rPr lang="en-US" sz="2200" dirty="0"/>
            </a:br>
            <a:r>
              <a:rPr lang="en-US" sz="2200" dirty="0"/>
              <a:t>(1 Timothy 2:9-10)</a:t>
            </a:r>
            <a:r>
              <a:rPr lang="en-US" sz="2200" dirty="0" smtClean="0"/>
              <a:t>.</a:t>
            </a:r>
          </a:p>
          <a:p>
            <a:pPr>
              <a:lnSpc>
                <a:spcPct val="100000"/>
              </a:lnSpc>
              <a:spcBef>
                <a:spcPts val="0"/>
              </a:spcBef>
              <a:spcAft>
                <a:spcPts val="0"/>
              </a:spcAft>
            </a:pPr>
            <a:r>
              <a:rPr lang="en-US" sz="2600" b="1" dirty="0" smtClean="0"/>
              <a:t>It is Something the Christian Must Pursue.</a:t>
            </a:r>
            <a:endParaRPr lang="en-US" sz="2600" dirty="0" smtClean="0"/>
          </a:p>
          <a:p>
            <a:pPr>
              <a:lnSpc>
                <a:spcPct val="100000"/>
              </a:lnSpc>
              <a:spcBef>
                <a:spcPts val="0"/>
              </a:spcBef>
              <a:spcAft>
                <a:spcPts val="1200"/>
              </a:spcAft>
            </a:pPr>
            <a:r>
              <a:rPr lang="en-US" sz="2200" dirty="0" smtClean="0"/>
              <a:t>“But you, O man of God, flee these things and pursue righteousness, </a:t>
            </a:r>
            <a:r>
              <a:rPr lang="en-US" sz="2200" b="1" dirty="0" smtClean="0"/>
              <a:t>godliness</a:t>
            </a:r>
            <a:r>
              <a:rPr lang="en-US" sz="2200" dirty="0" smtClean="0"/>
              <a:t>, faith, love, patience, gentleness” </a:t>
            </a:r>
            <a:br>
              <a:rPr lang="en-US" sz="2200" dirty="0" smtClean="0"/>
            </a:br>
            <a:r>
              <a:rPr lang="en-US" sz="2200" dirty="0" smtClean="0"/>
              <a:t>(1 Timothy 6:11).</a:t>
            </a:r>
          </a:p>
          <a:p>
            <a:pPr>
              <a:lnSpc>
                <a:spcPct val="100000"/>
              </a:lnSpc>
              <a:spcBef>
                <a:spcPts val="0"/>
              </a:spcBef>
              <a:spcAft>
                <a:spcPts val="1200"/>
              </a:spcAft>
            </a:pPr>
            <a:endParaRPr lang="en-US" sz="2400"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65630348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Godliness</a:t>
            </a:r>
            <a:endParaRPr lang="en-US" dirty="0"/>
          </a:p>
        </p:txBody>
      </p:sp>
      <p:sp>
        <p:nvSpPr>
          <p:cNvPr id="3" name="Content Placeholder 2"/>
          <p:cNvSpPr>
            <a:spLocks noGrp="1"/>
          </p:cNvSpPr>
          <p:nvPr>
            <p:ph idx="1"/>
          </p:nvPr>
        </p:nvSpPr>
        <p:spPr/>
        <p:txBody>
          <a:bodyPr>
            <a:noAutofit/>
          </a:bodyPr>
          <a:lstStyle/>
          <a:p>
            <a:pPr>
              <a:lnSpc>
                <a:spcPct val="100000"/>
              </a:lnSpc>
              <a:spcBef>
                <a:spcPts val="0"/>
              </a:spcBef>
              <a:spcAft>
                <a:spcPts val="0"/>
              </a:spcAft>
            </a:pPr>
            <a:r>
              <a:rPr lang="en-US" sz="2600" b="1" dirty="0" smtClean="0"/>
              <a:t>It is Something the Christian Exercises Towards.</a:t>
            </a:r>
            <a:endParaRPr lang="en-US" sz="2600" dirty="0" smtClean="0"/>
          </a:p>
          <a:p>
            <a:pPr>
              <a:lnSpc>
                <a:spcPct val="100000"/>
              </a:lnSpc>
              <a:spcBef>
                <a:spcPts val="0"/>
              </a:spcBef>
              <a:spcAft>
                <a:spcPts val="1200"/>
              </a:spcAft>
            </a:pPr>
            <a:r>
              <a:rPr lang="en-US" sz="2200" dirty="0" smtClean="0"/>
              <a:t>“</a:t>
            </a:r>
            <a:r>
              <a:rPr lang="en-US" sz="2200" dirty="0"/>
              <a:t>But reject profane and old wives' fables, and exercise yourself toward </a:t>
            </a:r>
            <a:r>
              <a:rPr lang="en-US" sz="2200" b="1" dirty="0"/>
              <a:t>godliness</a:t>
            </a:r>
            <a:r>
              <a:rPr lang="en-US" sz="2200" dirty="0"/>
              <a:t>. For bodily exercise profits a little, but </a:t>
            </a:r>
            <a:r>
              <a:rPr lang="en-US" sz="2200" b="1" dirty="0"/>
              <a:t>godliness</a:t>
            </a:r>
            <a:r>
              <a:rPr lang="en-US" sz="2200" dirty="0"/>
              <a:t> is profitable for all things, having promise of the life that now is and of that which is to come” (1 Tim. 4:7-8)</a:t>
            </a:r>
            <a:r>
              <a:rPr lang="en-US" sz="2200" dirty="0" smtClean="0"/>
              <a:t>.</a:t>
            </a:r>
          </a:p>
          <a:p>
            <a:pPr>
              <a:lnSpc>
                <a:spcPct val="100000"/>
              </a:lnSpc>
              <a:spcBef>
                <a:spcPts val="0"/>
              </a:spcBef>
              <a:spcAft>
                <a:spcPts val="0"/>
              </a:spcAft>
            </a:pPr>
            <a:r>
              <a:rPr lang="en-US" sz="2600" b="1" dirty="0" smtClean="0"/>
              <a:t>Must Characterize the Life Christians Lead.</a:t>
            </a:r>
            <a:endParaRPr lang="en-US" sz="2600" dirty="0" smtClean="0"/>
          </a:p>
          <a:p>
            <a:pPr>
              <a:lnSpc>
                <a:spcPct val="100000"/>
              </a:lnSpc>
              <a:spcBef>
                <a:spcPts val="0"/>
              </a:spcBef>
              <a:spcAft>
                <a:spcPts val="400"/>
              </a:spcAft>
            </a:pPr>
            <a:r>
              <a:rPr lang="en-US" sz="2200" dirty="0" smtClean="0"/>
              <a:t>“Therefore I exhort first of all that supplications, prayers, intercessions, </a:t>
            </a:r>
            <a:r>
              <a:rPr lang="en-US" sz="2200" i="1" dirty="0" smtClean="0"/>
              <a:t>and</a:t>
            </a:r>
            <a:r>
              <a:rPr lang="en-US" sz="2200" dirty="0" smtClean="0"/>
              <a:t> giving of thanks be made for all men, for kings and all who are in authority, that we may lead a quiet and peaceable life in all </a:t>
            </a:r>
            <a:r>
              <a:rPr lang="en-US" sz="2200" b="1" dirty="0" smtClean="0"/>
              <a:t>godliness</a:t>
            </a:r>
            <a:r>
              <a:rPr lang="en-US" sz="2200" dirty="0" smtClean="0"/>
              <a:t> and reverence” </a:t>
            </a:r>
            <a:br>
              <a:rPr lang="en-US" sz="2200" dirty="0" smtClean="0"/>
            </a:br>
            <a:r>
              <a:rPr lang="en-US" sz="2200" dirty="0" smtClean="0"/>
              <a:t>(1 Timothy 2:1-2).</a:t>
            </a:r>
          </a:p>
          <a:p>
            <a:pPr>
              <a:lnSpc>
                <a:spcPct val="100000"/>
              </a:lnSpc>
              <a:spcBef>
                <a:spcPts val="0"/>
              </a:spcBef>
              <a:spcAft>
                <a:spcPts val="0"/>
              </a:spcAft>
            </a:pPr>
            <a:endParaRPr lang="en-US" sz="2200" dirty="0" smtClean="0"/>
          </a:p>
          <a:p>
            <a:pPr>
              <a:lnSpc>
                <a:spcPct val="130000"/>
              </a:lnSpc>
            </a:pPr>
            <a:endParaRPr lang="en-US" sz="24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83405647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Godliness</a:t>
            </a:r>
            <a:endParaRPr lang="en-US" dirty="0"/>
          </a:p>
        </p:txBody>
      </p:sp>
      <p:sp>
        <p:nvSpPr>
          <p:cNvPr id="3" name="Content Placeholder 2"/>
          <p:cNvSpPr>
            <a:spLocks noGrp="1"/>
          </p:cNvSpPr>
          <p:nvPr>
            <p:ph idx="1"/>
          </p:nvPr>
        </p:nvSpPr>
        <p:spPr>
          <a:xfrm>
            <a:off x="822959" y="1845734"/>
            <a:ext cx="7543801" cy="1888066"/>
          </a:xfrm>
        </p:spPr>
        <p:txBody>
          <a:bodyPr anchor="ctr">
            <a:noAutofit/>
          </a:bodyPr>
          <a:lstStyle/>
          <a:p>
            <a:pPr>
              <a:lnSpc>
                <a:spcPct val="100000"/>
              </a:lnSpc>
              <a:spcBef>
                <a:spcPts val="0"/>
              </a:spcBef>
              <a:spcAft>
                <a:spcPts val="0"/>
              </a:spcAft>
              <a:buNone/>
            </a:pPr>
            <a:r>
              <a:rPr lang="en-US" sz="3000" dirty="0" smtClean="0"/>
              <a:t> Is seen in the lives of faithful servants of God.</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65630348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dirty="0">
                <a:latin typeface="Lucida Sans Unicode" panose="020B0602030504020204" pitchFamily="34" charset="0"/>
                <a:cs typeface="Lucida Sans Unicode" panose="020B0602030504020204" pitchFamily="34" charset="0"/>
              </a:rPr>
              <a:t>Joseph</a:t>
            </a:r>
          </a:p>
        </p:txBody>
      </p:sp>
      <p:sp>
        <p:nvSpPr>
          <p:cNvPr id="3" name="Content Placeholder 2"/>
          <p:cNvSpPr>
            <a:spLocks noGrp="1"/>
          </p:cNvSpPr>
          <p:nvPr>
            <p:ph idx="1"/>
          </p:nvPr>
        </p:nvSpPr>
        <p:spPr/>
        <p:txBody>
          <a:bodyPr anchor="ctr">
            <a:normAutofit/>
          </a:bodyPr>
          <a:lstStyle/>
          <a:p>
            <a:pPr>
              <a:lnSpc>
                <a:spcPct val="110000"/>
              </a:lnSpc>
              <a:spcAft>
                <a:spcPts val="1200"/>
              </a:spcAft>
            </a:pPr>
            <a:r>
              <a:rPr lang="en-US" sz="2400" dirty="0">
                <a:latin typeface="Lucida Sans Unicode" panose="020B0602030504020204" pitchFamily="34" charset="0"/>
                <a:cs typeface="Lucida Sans Unicode" panose="020B0602030504020204" pitchFamily="34" charset="0"/>
              </a:rPr>
              <a:t>He refused to have sexual relations with Potiphar’s wife.</a:t>
            </a:r>
            <a:r>
              <a:rPr lang="en-US" sz="2400" dirty="0" smtClean="0">
                <a:latin typeface="Lucida Sans Unicode" panose="020B0602030504020204" pitchFamily="34" charset="0"/>
                <a:cs typeface="Lucida Sans Unicode" panose="020B0602030504020204" pitchFamily="34" charset="0"/>
              </a:rPr>
              <a:t> Why </a:t>
            </a:r>
            <a:r>
              <a:rPr lang="en-US" sz="2400" dirty="0">
                <a:latin typeface="Lucida Sans Unicode" panose="020B0602030504020204" pitchFamily="34" charset="0"/>
                <a:cs typeface="Lucida Sans Unicode" panose="020B0602030504020204" pitchFamily="34" charset="0"/>
              </a:rPr>
              <a:t>did he refuse?</a:t>
            </a:r>
          </a:p>
          <a:p>
            <a:pPr>
              <a:lnSpc>
                <a:spcPct val="110000"/>
              </a:lnSpc>
              <a:spcAft>
                <a:spcPts val="1200"/>
              </a:spcAft>
            </a:pPr>
            <a:r>
              <a:rPr lang="en-US" sz="2400" dirty="0">
                <a:latin typeface="Lucida Sans Unicode" panose="020B0602030504020204" pitchFamily="34" charset="0"/>
                <a:cs typeface="Lucida Sans Unicode" panose="020B0602030504020204" pitchFamily="34" charset="0"/>
              </a:rPr>
              <a:t>“How then can I do this great wickedness and sin against God?” (Genesis 39:9)</a:t>
            </a:r>
            <a:r>
              <a:rPr lang="en-US" sz="2400" dirty="0" smtClean="0">
                <a:latin typeface="Lucida Sans Unicode" panose="020B0602030504020204" pitchFamily="34" charset="0"/>
                <a:cs typeface="Lucida Sans Unicode" panose="020B0602030504020204" pitchFamily="34" charset="0"/>
              </a:rPr>
              <a:t>.</a:t>
            </a:r>
            <a:endParaRPr lang="en-US" sz="2400" dirty="0">
              <a:latin typeface="Lucida Sans Unicode" panose="020B0602030504020204" pitchFamily="34" charset="0"/>
              <a:cs typeface="Lucida Sans Unicode" panose="020B0602030504020204" pitchFamily="34" charset="0"/>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310370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dirty="0">
                <a:latin typeface="Lucida Sans Unicode" panose="020B0602030504020204" pitchFamily="34" charset="0"/>
                <a:cs typeface="Lucida Sans Unicode" panose="020B0602030504020204" pitchFamily="34" charset="0"/>
              </a:rPr>
              <a:t>Nehemiah</a:t>
            </a:r>
          </a:p>
        </p:txBody>
      </p:sp>
      <p:sp>
        <p:nvSpPr>
          <p:cNvPr id="3" name="Content Placeholder 2"/>
          <p:cNvSpPr>
            <a:spLocks noGrp="1"/>
          </p:cNvSpPr>
          <p:nvPr>
            <p:ph idx="1"/>
          </p:nvPr>
        </p:nvSpPr>
        <p:spPr/>
        <p:txBody>
          <a:bodyPr>
            <a:normAutofit/>
          </a:bodyPr>
          <a:lstStyle/>
          <a:p>
            <a:pPr>
              <a:lnSpc>
                <a:spcPct val="120000"/>
              </a:lnSpc>
              <a:spcBef>
                <a:spcPts val="0"/>
              </a:spcBef>
              <a:spcAft>
                <a:spcPts val="900"/>
              </a:spcAft>
            </a:pPr>
            <a:r>
              <a:rPr lang="en-US" sz="2400" dirty="0" smtClean="0">
                <a:latin typeface="Lucida Sans Unicode" panose="020B0602030504020204" pitchFamily="34" charset="0"/>
                <a:cs typeface="Lucida Sans Unicode" panose="020B0602030504020204" pitchFamily="34" charset="0"/>
              </a:rPr>
              <a:t>Different from governors before </a:t>
            </a:r>
            <a:r>
              <a:rPr lang="en-US" sz="2400" dirty="0">
                <a:latin typeface="Lucida Sans Unicode" panose="020B0602030504020204" pitchFamily="34" charset="0"/>
                <a:cs typeface="Lucida Sans Unicode" panose="020B0602030504020204" pitchFamily="34" charset="0"/>
              </a:rPr>
              <a:t>him. He did not put heavy burdens on the people; he did not eat the governor’s provisions; he worked on the walls like everyone else (Neh. 5:14-18).</a:t>
            </a:r>
          </a:p>
          <a:p>
            <a:pPr>
              <a:lnSpc>
                <a:spcPct val="120000"/>
              </a:lnSpc>
              <a:spcBef>
                <a:spcPts val="0"/>
              </a:spcBef>
              <a:spcAft>
                <a:spcPts val="900"/>
              </a:spcAft>
            </a:pPr>
            <a:r>
              <a:rPr lang="en-US" sz="2400" dirty="0" smtClean="0">
                <a:latin typeface="Lucida Sans Unicode" panose="020B0602030504020204" pitchFamily="34" charset="0"/>
                <a:cs typeface="Lucida Sans Unicode" panose="020B0602030504020204" pitchFamily="34" charset="0"/>
              </a:rPr>
              <a:t>Why </a:t>
            </a:r>
            <a:r>
              <a:rPr lang="en-US" sz="2400" dirty="0">
                <a:latin typeface="Lucida Sans Unicode" panose="020B0602030504020204" pitchFamily="34" charset="0"/>
                <a:cs typeface="Lucida Sans Unicode" panose="020B0602030504020204" pitchFamily="34" charset="0"/>
              </a:rPr>
              <a:t>did he conduct himself that way? </a:t>
            </a:r>
          </a:p>
          <a:p>
            <a:pPr lvl="1">
              <a:lnSpc>
                <a:spcPct val="120000"/>
              </a:lnSpc>
              <a:spcBef>
                <a:spcPts val="0"/>
              </a:spcBef>
              <a:spcAft>
                <a:spcPts val="900"/>
              </a:spcAft>
            </a:pPr>
            <a:r>
              <a:rPr lang="en-US" sz="2400" dirty="0">
                <a:latin typeface="Lucida Sans Unicode" panose="020B0602030504020204" pitchFamily="34" charset="0"/>
                <a:cs typeface="Lucida Sans Unicode" panose="020B0602030504020204" pitchFamily="34" charset="0"/>
              </a:rPr>
              <a:t>“Because of the fear of God” (Neh. 5:15)</a:t>
            </a:r>
            <a:r>
              <a:rPr lang="en-US" sz="2400" dirty="0" smtClean="0">
                <a:latin typeface="Lucida Sans Unicode" panose="020B0602030504020204" pitchFamily="34" charset="0"/>
                <a:cs typeface="Lucida Sans Unicode" panose="020B0602030504020204" pitchFamily="34" charset="0"/>
              </a:rPr>
              <a:t>.</a:t>
            </a:r>
            <a:endParaRPr lang="en-US" sz="2400" dirty="0">
              <a:latin typeface="Lucida Sans Unicode" panose="020B0602030504020204" pitchFamily="34" charset="0"/>
              <a:cs typeface="Lucida Sans Unicode" panose="020B0602030504020204" pitchFamily="34" charset="0"/>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5194142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dirty="0">
                <a:latin typeface="Lucida Sans Unicode" panose="020B0602030504020204" pitchFamily="34" charset="0"/>
                <a:cs typeface="Lucida Sans Unicode" panose="020B0602030504020204" pitchFamily="34" charset="0"/>
              </a:rPr>
              <a:t>Job</a:t>
            </a:r>
          </a:p>
        </p:txBody>
      </p:sp>
      <p:sp>
        <p:nvSpPr>
          <p:cNvPr id="3" name="Content Placeholder 2"/>
          <p:cNvSpPr>
            <a:spLocks noGrp="1"/>
          </p:cNvSpPr>
          <p:nvPr>
            <p:ph idx="1"/>
          </p:nvPr>
        </p:nvSpPr>
        <p:spPr/>
        <p:txBody>
          <a:bodyPr anchor="ctr">
            <a:normAutofit/>
          </a:bodyPr>
          <a:lstStyle/>
          <a:p>
            <a:pPr>
              <a:lnSpc>
                <a:spcPct val="125000"/>
              </a:lnSpc>
              <a:spcBef>
                <a:spcPts val="0"/>
              </a:spcBef>
              <a:spcAft>
                <a:spcPts val="2400"/>
              </a:spcAft>
            </a:pPr>
            <a:r>
              <a:rPr lang="en-US" sz="2400" dirty="0" smtClean="0">
                <a:latin typeface="Lucida Sans Unicode" panose="020B0602030504020204" pitchFamily="34" charset="0"/>
                <a:cs typeface="Lucida Sans Unicode" panose="020B0602030504020204" pitchFamily="34" charset="0"/>
              </a:rPr>
              <a:t>He </a:t>
            </a:r>
            <a:r>
              <a:rPr lang="en-US" sz="2400" dirty="0">
                <a:latin typeface="Lucida Sans Unicode" panose="020B0602030504020204" pitchFamily="34" charset="0"/>
                <a:cs typeface="Lucida Sans Unicode" panose="020B0602030504020204" pitchFamily="34" charset="0"/>
              </a:rPr>
              <a:t>treated his servants with the utmost respect (31:13). Why?</a:t>
            </a:r>
          </a:p>
          <a:p>
            <a:pPr lvl="1">
              <a:lnSpc>
                <a:spcPct val="125000"/>
              </a:lnSpc>
              <a:spcBef>
                <a:spcPts val="0"/>
              </a:spcBef>
              <a:spcAft>
                <a:spcPts val="2400"/>
              </a:spcAft>
            </a:pPr>
            <a:r>
              <a:rPr lang="en-US" sz="2200" dirty="0">
                <a:latin typeface="Lucida Sans Unicode" panose="020B0602030504020204" pitchFamily="34" charset="0"/>
                <a:cs typeface="Lucida Sans Unicode" panose="020B0602030504020204" pitchFamily="34" charset="0"/>
              </a:rPr>
              <a:t>“What then shall I do when </a:t>
            </a:r>
            <a:r>
              <a:rPr lang="en-US" sz="2200" b="1" dirty="0">
                <a:latin typeface="Lucida Sans Unicode" panose="020B0602030504020204" pitchFamily="34" charset="0"/>
                <a:cs typeface="Lucida Sans Unicode" panose="020B0602030504020204" pitchFamily="34" charset="0"/>
              </a:rPr>
              <a:t>God</a:t>
            </a:r>
            <a:r>
              <a:rPr lang="en-US" sz="2200" dirty="0">
                <a:latin typeface="Lucida Sans Unicode" panose="020B0602030504020204" pitchFamily="34" charset="0"/>
                <a:cs typeface="Lucida Sans Unicode" panose="020B0602030504020204" pitchFamily="34" charset="0"/>
              </a:rPr>
              <a:t> rises up? When </a:t>
            </a:r>
            <a:r>
              <a:rPr lang="en-US" sz="2200" b="1" dirty="0" smtClean="0">
                <a:latin typeface="Lucida Sans Unicode" panose="020B0602030504020204" pitchFamily="34" charset="0"/>
                <a:cs typeface="Lucida Sans Unicode" panose="020B0602030504020204" pitchFamily="34" charset="0"/>
              </a:rPr>
              <a:t>He</a:t>
            </a:r>
            <a:r>
              <a:rPr lang="en-US" sz="2200" dirty="0" smtClean="0">
                <a:latin typeface="Lucida Sans Unicode" panose="020B0602030504020204" pitchFamily="34" charset="0"/>
                <a:cs typeface="Lucida Sans Unicode" panose="020B0602030504020204" pitchFamily="34" charset="0"/>
              </a:rPr>
              <a:t> </a:t>
            </a:r>
            <a:r>
              <a:rPr lang="en-US" sz="2200" dirty="0">
                <a:latin typeface="Lucida Sans Unicode" panose="020B0602030504020204" pitchFamily="34" charset="0"/>
                <a:cs typeface="Lucida Sans Unicode" panose="020B0602030504020204" pitchFamily="34" charset="0"/>
              </a:rPr>
              <a:t>punishes, how shall I answer </a:t>
            </a:r>
            <a:r>
              <a:rPr lang="en-US" sz="2200" b="1" dirty="0">
                <a:latin typeface="Lucida Sans Unicode" panose="020B0602030504020204" pitchFamily="34" charset="0"/>
                <a:cs typeface="Lucida Sans Unicode" panose="020B0602030504020204" pitchFamily="34" charset="0"/>
              </a:rPr>
              <a:t>Him</a:t>
            </a:r>
            <a:r>
              <a:rPr lang="en-US" sz="2200" dirty="0">
                <a:latin typeface="Lucida Sans Unicode" panose="020B0602030504020204" pitchFamily="34" charset="0"/>
                <a:cs typeface="Lucida Sans Unicode" panose="020B0602030504020204" pitchFamily="34" charset="0"/>
              </a:rPr>
              <a:t>? Did not </a:t>
            </a:r>
            <a:r>
              <a:rPr lang="en-US" sz="2200" b="1" dirty="0">
                <a:latin typeface="Lucida Sans Unicode" panose="020B0602030504020204" pitchFamily="34" charset="0"/>
                <a:cs typeface="Lucida Sans Unicode" panose="020B0602030504020204" pitchFamily="34" charset="0"/>
              </a:rPr>
              <a:t>He</a:t>
            </a:r>
            <a:r>
              <a:rPr lang="en-US" sz="2200" dirty="0">
                <a:latin typeface="Lucida Sans Unicode" panose="020B0602030504020204" pitchFamily="34" charset="0"/>
                <a:cs typeface="Lucida Sans Unicode" panose="020B0602030504020204" pitchFamily="34" charset="0"/>
              </a:rPr>
              <a:t> who made me in the womb make them? Did not the same </a:t>
            </a:r>
            <a:r>
              <a:rPr lang="en-US" sz="2200" b="1" dirty="0">
                <a:latin typeface="Lucida Sans Unicode" panose="020B0602030504020204" pitchFamily="34" charset="0"/>
                <a:cs typeface="Lucida Sans Unicode" panose="020B0602030504020204" pitchFamily="34" charset="0"/>
              </a:rPr>
              <a:t>One</a:t>
            </a:r>
            <a:r>
              <a:rPr lang="en-US" sz="2200" dirty="0">
                <a:latin typeface="Lucida Sans Unicode" panose="020B0602030504020204" pitchFamily="34" charset="0"/>
                <a:cs typeface="Lucida Sans Unicode" panose="020B0602030504020204" pitchFamily="34" charset="0"/>
              </a:rPr>
              <a:t> fashion us in the womb? (31:14-15).</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03515234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dirty="0">
                <a:latin typeface="Lucida Sans Unicode" panose="020B0602030504020204" pitchFamily="34" charset="0"/>
                <a:cs typeface="Lucida Sans Unicode" panose="020B0602030504020204" pitchFamily="34" charset="0"/>
              </a:rPr>
              <a:t>Job</a:t>
            </a:r>
          </a:p>
        </p:txBody>
      </p:sp>
      <p:sp>
        <p:nvSpPr>
          <p:cNvPr id="3" name="Content Placeholder 2"/>
          <p:cNvSpPr>
            <a:spLocks noGrp="1"/>
          </p:cNvSpPr>
          <p:nvPr>
            <p:ph idx="1"/>
          </p:nvPr>
        </p:nvSpPr>
        <p:spPr/>
        <p:txBody>
          <a:bodyPr anchor="ctr">
            <a:noAutofit/>
          </a:bodyPr>
          <a:lstStyle/>
          <a:p>
            <a:pPr>
              <a:lnSpc>
                <a:spcPct val="125000"/>
              </a:lnSpc>
              <a:spcBef>
                <a:spcPts val="0"/>
              </a:spcBef>
              <a:spcAft>
                <a:spcPts val="2400"/>
              </a:spcAft>
            </a:pPr>
            <a:r>
              <a:rPr lang="en-US" sz="2400" dirty="0" smtClean="0">
                <a:latin typeface="Lucida Sans Unicode" panose="020B0602030504020204" pitchFamily="34" charset="0"/>
                <a:cs typeface="Lucida Sans Unicode" panose="020B0602030504020204" pitchFamily="34" charset="0"/>
              </a:rPr>
              <a:t>Job </a:t>
            </a:r>
            <a:r>
              <a:rPr lang="en-US" sz="2400" dirty="0">
                <a:latin typeface="Lucida Sans Unicode" panose="020B0602030504020204" pitchFamily="34" charset="0"/>
                <a:cs typeface="Lucida Sans Unicode" panose="020B0602030504020204" pitchFamily="34" charset="0"/>
              </a:rPr>
              <a:t>refused to put his confidence in money or in any other idol (31:24-27). Why?</a:t>
            </a:r>
          </a:p>
          <a:p>
            <a:pPr lvl="1">
              <a:lnSpc>
                <a:spcPct val="125000"/>
              </a:lnSpc>
              <a:spcBef>
                <a:spcPts val="0"/>
              </a:spcBef>
              <a:spcAft>
                <a:spcPts val="2400"/>
              </a:spcAft>
            </a:pPr>
            <a:r>
              <a:rPr lang="en-US" sz="2200" dirty="0">
                <a:latin typeface="Lucida Sans Unicode" panose="020B0602030504020204" pitchFamily="34" charset="0"/>
                <a:cs typeface="Lucida Sans Unicode" panose="020B0602030504020204" pitchFamily="34" charset="0"/>
              </a:rPr>
              <a:t>“This also would be an </a:t>
            </a:r>
            <a:r>
              <a:rPr lang="en-US" sz="2200" b="1" dirty="0">
                <a:latin typeface="Lucida Sans Unicode" panose="020B0602030504020204" pitchFamily="34" charset="0"/>
                <a:cs typeface="Lucida Sans Unicode" panose="020B0602030504020204" pitchFamily="34" charset="0"/>
              </a:rPr>
              <a:t>iniquity</a:t>
            </a:r>
            <a:r>
              <a:rPr lang="en-US" sz="2200" dirty="0">
                <a:latin typeface="Lucida Sans Unicode" panose="020B0602030504020204" pitchFamily="34" charset="0"/>
                <a:cs typeface="Lucida Sans Unicode" panose="020B0602030504020204" pitchFamily="34" charset="0"/>
              </a:rPr>
              <a:t> deserving of judgment, for I would have denied </a:t>
            </a:r>
            <a:r>
              <a:rPr lang="en-US" sz="2200" b="1" dirty="0">
                <a:latin typeface="Lucida Sans Unicode" panose="020B0602030504020204" pitchFamily="34" charset="0"/>
                <a:cs typeface="Lucida Sans Unicode" panose="020B0602030504020204" pitchFamily="34" charset="0"/>
              </a:rPr>
              <a:t>God</a:t>
            </a:r>
            <a:r>
              <a:rPr lang="en-US" sz="2200" dirty="0">
                <a:latin typeface="Lucida Sans Unicode" panose="020B0602030504020204" pitchFamily="34" charset="0"/>
                <a:cs typeface="Lucida Sans Unicode" panose="020B0602030504020204" pitchFamily="34" charset="0"/>
              </a:rPr>
              <a:t> who is above” (31:28).</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57424602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143000" y="1143000"/>
            <a:ext cx="6861433" cy="4569714"/>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994310129"/>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143000" y="609600"/>
            <a:ext cx="6861433" cy="38862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10" name="TextBox 9"/>
          <p:cNvSpPr txBox="1"/>
          <p:nvPr/>
        </p:nvSpPr>
        <p:spPr>
          <a:xfrm>
            <a:off x="990600" y="4876800"/>
            <a:ext cx="7162800" cy="978729"/>
          </a:xfrm>
          <a:prstGeom prst="rect">
            <a:avLst/>
          </a:prstGeom>
          <a:noFill/>
        </p:spPr>
        <p:txBody>
          <a:bodyPr wrap="square" rtlCol="0">
            <a:spAutoFit/>
          </a:bodyPr>
          <a:lstStyle/>
          <a:p>
            <a:pPr>
              <a:lnSpc>
                <a:spcPct val="120000"/>
              </a:lnSpc>
            </a:pPr>
            <a:r>
              <a:rPr lang="en-US" sz="2400" dirty="0" smtClean="0">
                <a:latin typeface="Lucida Sans Unicode" panose="020B0602030504020204" pitchFamily="34" charset="0"/>
                <a:cs typeface="Lucida Sans Unicode" panose="020B0602030504020204" pitchFamily="34" charset="0"/>
              </a:rPr>
              <a:t>Appears </a:t>
            </a:r>
            <a:r>
              <a:rPr lang="en-US" sz="2400" dirty="0">
                <a:latin typeface="Lucida Sans Unicode" panose="020B0602030504020204" pitchFamily="34" charset="0"/>
                <a:cs typeface="Lucida Sans Unicode" panose="020B0602030504020204" pitchFamily="34" charset="0"/>
              </a:rPr>
              <a:t>16 times in the New Testament, in the New King James version.</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08910079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ppt_x</p:attrName>
                                        </p:attrNameLst>
                                      </p:cBhvr>
                                      <p:tavLst>
                                        <p:tav tm="0">
                                          <p:val>
                                            <p:strVal val="#ppt_x-.2"/>
                                          </p:val>
                                        </p:tav>
                                        <p:tav tm="100000">
                                          <p:val>
                                            <p:strVal val="#ppt_x"/>
                                          </p:val>
                                        </p:tav>
                                      </p:tavLst>
                                    </p:anim>
                                    <p:anim calcmode="lin" valueType="num">
                                      <p:cBhvr>
                                        <p:cTn id="8"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dirty="0" smtClean="0">
                <a:latin typeface="Lucida Sans Unicode" panose="020B0602030504020204" pitchFamily="34" charset="0"/>
                <a:cs typeface="Lucida Sans Unicode" panose="020B0602030504020204" pitchFamily="34" charset="0"/>
              </a:rPr>
              <a:t>What </a:t>
            </a:r>
            <a:r>
              <a:rPr lang="en-US" sz="3600" dirty="0">
                <a:latin typeface="Lucida Sans Unicode" panose="020B0602030504020204" pitchFamily="34" charset="0"/>
                <a:cs typeface="Lucida Sans Unicode" panose="020B0602030504020204" pitchFamily="34" charset="0"/>
              </a:rPr>
              <a:t>is</a:t>
            </a:r>
            <a:r>
              <a:rPr lang="en-US" sz="3600" dirty="0" smtClean="0">
                <a:latin typeface="Lucida Sans Unicode" panose="020B0602030504020204" pitchFamily="34" charset="0"/>
                <a:cs typeface="Lucida Sans Unicode" panose="020B0602030504020204" pitchFamily="34" charset="0"/>
              </a:rPr>
              <a:t> Godliness?</a:t>
            </a:r>
            <a:endParaRPr lang="en-US" sz="3600" dirty="0">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idx="1"/>
          </p:nvPr>
        </p:nvSpPr>
        <p:spPr>
          <a:xfrm>
            <a:off x="685800" y="1845734"/>
            <a:ext cx="7924800" cy="4023360"/>
          </a:xfrm>
        </p:spPr>
        <p:txBody>
          <a:bodyPr anchor="ctr">
            <a:normAutofit/>
          </a:bodyPr>
          <a:lstStyle/>
          <a:p>
            <a:pPr>
              <a:lnSpc>
                <a:spcPct val="125000"/>
              </a:lnSpc>
              <a:spcBef>
                <a:spcPts val="0"/>
              </a:spcBef>
              <a:spcAft>
                <a:spcPts val="1800"/>
              </a:spcAft>
            </a:pPr>
            <a:r>
              <a:rPr lang="en-US" sz="2800" dirty="0">
                <a:latin typeface="Lucida Sans Unicode" panose="020B0602030504020204" pitchFamily="34" charset="0"/>
                <a:cs typeface="Lucida Sans Unicode" panose="020B0602030504020204" pitchFamily="34" charset="0"/>
              </a:rPr>
              <a:t>With one exception (1 Timothy 2:10), the word godliness is translated from the Greek word, </a:t>
            </a:r>
            <a:r>
              <a:rPr lang="en-US" sz="2800" i="1" dirty="0" err="1">
                <a:latin typeface="Lucida Sans Unicode" panose="020B0602030504020204" pitchFamily="34" charset="0"/>
                <a:cs typeface="Lucida Sans Unicode" panose="020B0602030504020204" pitchFamily="34" charset="0"/>
              </a:rPr>
              <a:t>eusebeia</a:t>
            </a:r>
            <a:r>
              <a:rPr lang="en-US" sz="2800" dirty="0">
                <a:latin typeface="Lucida Sans Unicode" panose="020B0602030504020204" pitchFamily="34" charset="0"/>
                <a:cs typeface="Lucida Sans Unicode" panose="020B0602030504020204" pitchFamily="34" charset="0"/>
              </a:rPr>
              <a:t>.</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0712952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sz="3600" i="1" dirty="0" err="1" smtClean="0">
                <a:latin typeface="Lucida Sans Unicode" panose="020B0602030504020204" pitchFamily="34" charset="0"/>
                <a:cs typeface="Lucida Sans Unicode" panose="020B0602030504020204" pitchFamily="34" charset="0"/>
              </a:rPr>
              <a:t>Eusebeia</a:t>
            </a:r>
            <a:endParaRPr lang="en-US" sz="3600" i="1" dirty="0">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idx="1"/>
          </p:nvPr>
        </p:nvSpPr>
        <p:spPr>
          <a:xfrm>
            <a:off x="381000" y="1845734"/>
            <a:ext cx="8458200" cy="4023360"/>
          </a:xfrm>
        </p:spPr>
        <p:txBody>
          <a:bodyPr anchor="ctr">
            <a:noAutofit/>
          </a:bodyPr>
          <a:lstStyle/>
          <a:p>
            <a:pPr>
              <a:lnSpc>
                <a:spcPct val="100000"/>
              </a:lnSpc>
              <a:spcBef>
                <a:spcPts val="0"/>
              </a:spcBef>
              <a:spcAft>
                <a:spcPts val="1800"/>
              </a:spcAft>
            </a:pPr>
            <a:r>
              <a:rPr lang="en-US" dirty="0">
                <a:latin typeface="Lucida Sans Unicode" panose="020B0602030504020204" pitchFamily="34" charset="0"/>
                <a:cs typeface="Lucida Sans Unicode" panose="020B0602030504020204" pitchFamily="34" charset="0"/>
              </a:rPr>
              <a:t>Worship well, be very devout (Robertson, Vincent).</a:t>
            </a:r>
          </a:p>
          <a:p>
            <a:pPr>
              <a:lnSpc>
                <a:spcPct val="100000"/>
              </a:lnSpc>
              <a:spcBef>
                <a:spcPts val="0"/>
              </a:spcBef>
              <a:spcAft>
                <a:spcPts val="1800"/>
              </a:spcAft>
            </a:pPr>
            <a:r>
              <a:rPr lang="en-US" dirty="0">
                <a:latin typeface="Lucida Sans Unicode" panose="020B0602030504020204" pitchFamily="34" charset="0"/>
                <a:cs typeface="Lucida Sans Unicode" panose="020B0602030504020204" pitchFamily="34" charset="0"/>
              </a:rPr>
              <a:t>“A holy reverence or respect for God, piety towards God” (</a:t>
            </a:r>
            <a:r>
              <a:rPr lang="en-US" dirty="0" err="1">
                <a:latin typeface="Lucida Sans Unicode" panose="020B0602030504020204" pitchFamily="34" charset="0"/>
                <a:cs typeface="Lucida Sans Unicode" panose="020B0602030504020204" pitchFamily="34" charset="0"/>
              </a:rPr>
              <a:t>Wuest</a:t>
            </a:r>
            <a:r>
              <a:rPr lang="en-US" dirty="0">
                <a:latin typeface="Lucida Sans Unicode" panose="020B0602030504020204" pitchFamily="34" charset="0"/>
                <a:cs typeface="Lucida Sans Unicode" panose="020B0602030504020204" pitchFamily="34" charset="0"/>
              </a:rPr>
              <a:t>).</a:t>
            </a:r>
          </a:p>
          <a:p>
            <a:pPr>
              <a:lnSpc>
                <a:spcPct val="100000"/>
              </a:lnSpc>
              <a:spcBef>
                <a:spcPts val="0"/>
              </a:spcBef>
              <a:spcAft>
                <a:spcPts val="1800"/>
              </a:spcAft>
            </a:pPr>
            <a:r>
              <a:rPr lang="en-US" dirty="0">
                <a:latin typeface="Lucida Sans Unicode" panose="020B0602030504020204" pitchFamily="34" charset="0"/>
                <a:cs typeface="Lucida Sans Unicode" panose="020B0602030504020204" pitchFamily="34" charset="0"/>
              </a:rPr>
              <a:t>“Reverence towards the one and only God, and the kind of life He would wish us to lead” (Eusebius).</a:t>
            </a:r>
          </a:p>
          <a:p>
            <a:pPr>
              <a:lnSpc>
                <a:spcPct val="100000"/>
              </a:lnSpc>
              <a:spcBef>
                <a:spcPts val="0"/>
              </a:spcBef>
              <a:spcAft>
                <a:spcPts val="1800"/>
              </a:spcAft>
            </a:pPr>
            <a:r>
              <a:rPr lang="en-US" dirty="0">
                <a:latin typeface="Lucida Sans Unicode" panose="020B0602030504020204" pitchFamily="34" charset="0"/>
                <a:cs typeface="Lucida Sans Unicode" panose="020B0602030504020204" pitchFamily="34" charset="0"/>
              </a:rPr>
              <a:t>“Godliness, as denoting character and conduct determined by the principle of love or fear of God in the heart” (ISBE).</a:t>
            </a:r>
          </a:p>
          <a:p>
            <a:pPr>
              <a:lnSpc>
                <a:spcPct val="100000"/>
              </a:lnSpc>
              <a:spcBef>
                <a:spcPts val="0"/>
              </a:spcBef>
              <a:spcAft>
                <a:spcPts val="1800"/>
              </a:spcAft>
            </a:pPr>
            <a:r>
              <a:rPr lang="en-US" dirty="0">
                <a:latin typeface="Lucida Sans Unicode" panose="020B0602030504020204" pitchFamily="34" charset="0"/>
                <a:cs typeface="Lucida Sans Unicode" panose="020B0602030504020204" pitchFamily="34" charset="0"/>
              </a:rPr>
              <a:t>“Piety which characterized by a God-ward attitude, does that which is well-pleasing to Him” (Vine).</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0999484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1465995"/>
          </a:xfrm>
        </p:spPr>
        <p:txBody>
          <a:bodyPr/>
          <a:lstStyle/>
          <a:p>
            <a:r>
              <a:rPr lang="en-US" dirty="0" smtClean="0"/>
              <a:t>Godliness</a:t>
            </a:r>
            <a:endParaRPr lang="en-US" dirty="0"/>
          </a:p>
        </p:txBody>
      </p:sp>
      <p:sp>
        <p:nvSpPr>
          <p:cNvPr id="3" name="Content Placeholder 2"/>
          <p:cNvSpPr>
            <a:spLocks noGrp="1"/>
          </p:cNvSpPr>
          <p:nvPr>
            <p:ph idx="1"/>
          </p:nvPr>
        </p:nvSpPr>
        <p:spPr>
          <a:xfrm>
            <a:off x="822959" y="1981200"/>
            <a:ext cx="7543801" cy="3887894"/>
          </a:xfrm>
        </p:spPr>
        <p:txBody>
          <a:bodyPr>
            <a:noAutofit/>
          </a:bodyPr>
          <a:lstStyle/>
          <a:p>
            <a:pPr>
              <a:lnSpc>
                <a:spcPct val="100000"/>
              </a:lnSpc>
              <a:spcAft>
                <a:spcPts val="0"/>
              </a:spcAft>
              <a:buNone/>
            </a:pPr>
            <a:r>
              <a:rPr lang="en-US" sz="2600" b="1" dirty="0" smtClean="0"/>
              <a:t> Was Not the Cause of Apostolic Miracles.</a:t>
            </a:r>
          </a:p>
          <a:p>
            <a:pPr>
              <a:lnSpc>
                <a:spcPct val="100000"/>
              </a:lnSpc>
              <a:spcBef>
                <a:spcPts val="0"/>
              </a:spcBef>
              <a:spcAft>
                <a:spcPts val="1200"/>
              </a:spcAft>
            </a:pPr>
            <a:r>
              <a:rPr lang="en-US" sz="2200" dirty="0" smtClean="0"/>
              <a:t>“</a:t>
            </a:r>
            <a:r>
              <a:rPr lang="en-US" sz="2200" dirty="0"/>
              <a:t>So when Peter saw </a:t>
            </a:r>
            <a:r>
              <a:rPr lang="en-US" sz="2200" i="1" dirty="0"/>
              <a:t>it,</a:t>
            </a:r>
            <a:r>
              <a:rPr lang="en-US" sz="2200" dirty="0"/>
              <a:t> he responded to the people: ‘Men of Israel, why do you marvel at this? Or why look so intently at us, as though by our own power or </a:t>
            </a:r>
            <a:r>
              <a:rPr lang="en-US" sz="2200" b="1" dirty="0"/>
              <a:t>godliness</a:t>
            </a:r>
            <a:r>
              <a:rPr lang="en-US" sz="2200" dirty="0"/>
              <a:t> (NAS, ESV—piety) we had made this man walk?’” (Acts 3:12)</a:t>
            </a:r>
            <a:r>
              <a:rPr lang="en-US" sz="2200" dirty="0" smtClean="0"/>
              <a:t>.</a:t>
            </a:r>
          </a:p>
          <a:p>
            <a:pPr>
              <a:lnSpc>
                <a:spcPct val="100000"/>
              </a:lnSpc>
              <a:spcBef>
                <a:spcPts val="0"/>
              </a:spcBef>
              <a:spcAft>
                <a:spcPts val="0"/>
              </a:spcAft>
            </a:pPr>
            <a:r>
              <a:rPr lang="en-US" sz="2600" b="1" dirty="0" smtClean="0"/>
              <a:t>It is a Mystery Revealed in Christ.</a:t>
            </a:r>
          </a:p>
          <a:p>
            <a:pPr>
              <a:lnSpc>
                <a:spcPct val="100000"/>
              </a:lnSpc>
              <a:spcBef>
                <a:spcPts val="0"/>
              </a:spcBef>
              <a:spcAft>
                <a:spcPts val="0"/>
              </a:spcAft>
              <a:buNone/>
            </a:pPr>
            <a:r>
              <a:rPr lang="en-US" sz="2200" dirty="0" smtClean="0"/>
              <a:t> “And without controversy great is the mystery of </a:t>
            </a:r>
            <a:r>
              <a:rPr lang="en-US" sz="2200" b="1" dirty="0" smtClean="0"/>
              <a:t>godliness</a:t>
            </a:r>
            <a:r>
              <a:rPr lang="en-US" sz="2200" dirty="0" smtClean="0"/>
              <a:t>: God was manifested in the flesh, justified in the Spirit, seen by angels, preached among the Gentiles, believed on in the world, received up in glory” (1 Timothy 3:16).</a:t>
            </a:r>
            <a:endParaRPr lang="en-US" sz="22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0353159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Godliness</a:t>
            </a:r>
            <a:endParaRPr lang="en-US" dirty="0"/>
          </a:p>
        </p:txBody>
      </p:sp>
      <p:sp>
        <p:nvSpPr>
          <p:cNvPr id="3" name="Content Placeholder 2"/>
          <p:cNvSpPr>
            <a:spLocks noGrp="1"/>
          </p:cNvSpPr>
          <p:nvPr>
            <p:ph idx="1"/>
          </p:nvPr>
        </p:nvSpPr>
        <p:spPr/>
        <p:txBody>
          <a:bodyPr>
            <a:noAutofit/>
          </a:bodyPr>
          <a:lstStyle/>
          <a:p>
            <a:pPr>
              <a:lnSpc>
                <a:spcPct val="100000"/>
              </a:lnSpc>
              <a:spcBef>
                <a:spcPts val="0"/>
              </a:spcBef>
              <a:spcAft>
                <a:spcPts val="0"/>
              </a:spcAft>
            </a:pPr>
            <a:r>
              <a:rPr lang="en-US" sz="2600" b="1" dirty="0" smtClean="0"/>
              <a:t>Not Every Form of it is True.</a:t>
            </a:r>
            <a:endParaRPr lang="en-US" sz="2600" dirty="0" smtClean="0"/>
          </a:p>
          <a:p>
            <a:pPr>
              <a:lnSpc>
                <a:spcPct val="100000"/>
              </a:lnSpc>
              <a:spcBef>
                <a:spcPts val="0"/>
              </a:spcBef>
              <a:spcAft>
                <a:spcPts val="1200"/>
              </a:spcAft>
              <a:buNone/>
            </a:pPr>
            <a:r>
              <a:rPr lang="en-US" sz="2200" dirty="0"/>
              <a:t>“But know this, that in the last days perilous times will come: For men will be lovers of themselves, lovers of money…having a form of </a:t>
            </a:r>
            <a:r>
              <a:rPr lang="en-US" sz="2200" b="1" dirty="0"/>
              <a:t>godliness</a:t>
            </a:r>
            <a:r>
              <a:rPr lang="en-US" sz="2200" dirty="0"/>
              <a:t> but denying its power. And from such people turn away” (2 Timothy 3:1-2, 5)</a:t>
            </a:r>
            <a:r>
              <a:rPr lang="en-US" sz="2200" dirty="0" smtClean="0"/>
              <a:t>.</a:t>
            </a:r>
          </a:p>
          <a:p>
            <a:pPr>
              <a:lnSpc>
                <a:spcPct val="100000"/>
              </a:lnSpc>
              <a:spcBef>
                <a:spcPts val="0"/>
              </a:spcBef>
              <a:spcAft>
                <a:spcPts val="0"/>
              </a:spcAft>
            </a:pPr>
            <a:r>
              <a:rPr lang="en-US" sz="2600" b="1" dirty="0" smtClean="0"/>
              <a:t>The Gospel Gives Us All Things That Pertain to It.</a:t>
            </a:r>
            <a:endParaRPr lang="en-US" sz="2600" dirty="0" smtClean="0"/>
          </a:p>
          <a:p>
            <a:pPr>
              <a:lnSpc>
                <a:spcPct val="100000"/>
              </a:lnSpc>
              <a:spcBef>
                <a:spcPts val="0"/>
              </a:spcBef>
              <a:spcAft>
                <a:spcPts val="0"/>
              </a:spcAft>
              <a:buNone/>
            </a:pPr>
            <a:r>
              <a:rPr lang="en-US" sz="2200" dirty="0" smtClean="0"/>
              <a:t> “Grace and peace be multiplied to you in the knowledge of God and of Jesus our Lord, as His divine power has given to us all things that pertain to life and </a:t>
            </a:r>
            <a:r>
              <a:rPr lang="en-US" sz="2200" b="1" dirty="0" smtClean="0"/>
              <a:t>godliness</a:t>
            </a:r>
            <a:r>
              <a:rPr lang="en-US" sz="2200" dirty="0" smtClean="0"/>
              <a:t>, through the knowledge of Him who called us by glory and virtue” </a:t>
            </a:r>
            <a:br>
              <a:rPr lang="en-US" sz="2200" dirty="0" smtClean="0"/>
            </a:br>
            <a:r>
              <a:rPr lang="en-US" sz="2200" dirty="0" smtClean="0"/>
              <a:t>(2 Peter 1:2-3).</a:t>
            </a:r>
          </a:p>
          <a:p>
            <a:pPr>
              <a:lnSpc>
                <a:spcPct val="100000"/>
              </a:lnSpc>
              <a:spcBef>
                <a:spcPts val="0"/>
              </a:spcBef>
              <a:spcAft>
                <a:spcPts val="0"/>
              </a:spcAft>
            </a:pPr>
            <a:endParaRPr lang="en-US" sz="2400" dirty="0" smtClean="0"/>
          </a:p>
          <a:p>
            <a:pPr>
              <a:lnSpc>
                <a:spcPct val="100000"/>
              </a:lnSpc>
              <a:spcBef>
                <a:spcPts val="0"/>
              </a:spcBef>
              <a:spcAft>
                <a:spcPts val="0"/>
              </a:spcAft>
            </a:pPr>
            <a:endParaRPr lang="en-US" sz="24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21596883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Godliness</a:t>
            </a:r>
            <a:endParaRPr lang="en-US" dirty="0"/>
          </a:p>
        </p:txBody>
      </p:sp>
      <p:sp>
        <p:nvSpPr>
          <p:cNvPr id="3" name="Content Placeholder 2"/>
          <p:cNvSpPr>
            <a:spLocks noGrp="1"/>
          </p:cNvSpPr>
          <p:nvPr>
            <p:ph idx="1"/>
          </p:nvPr>
        </p:nvSpPr>
        <p:spPr/>
        <p:txBody>
          <a:bodyPr>
            <a:noAutofit/>
          </a:bodyPr>
          <a:lstStyle/>
          <a:p>
            <a:pPr>
              <a:lnSpc>
                <a:spcPct val="100000"/>
              </a:lnSpc>
              <a:spcBef>
                <a:spcPts val="0"/>
              </a:spcBef>
              <a:spcAft>
                <a:spcPts val="0"/>
              </a:spcAft>
            </a:pPr>
            <a:r>
              <a:rPr lang="en-US" sz="2600" b="1" dirty="0" smtClean="0"/>
              <a:t>The Gospel Accords with It—It is Great Gain when Accompanied with Contentment.</a:t>
            </a:r>
            <a:endParaRPr lang="en-US" sz="2600" dirty="0" smtClean="0"/>
          </a:p>
          <a:p>
            <a:pPr>
              <a:lnSpc>
                <a:spcPct val="100000"/>
              </a:lnSpc>
              <a:spcBef>
                <a:spcPts val="0"/>
              </a:spcBef>
              <a:spcAft>
                <a:spcPts val="0"/>
              </a:spcAft>
              <a:buNone/>
            </a:pPr>
            <a:r>
              <a:rPr lang="en-US" sz="2200" dirty="0" smtClean="0"/>
              <a:t> “</a:t>
            </a:r>
            <a:r>
              <a:rPr lang="en-US" sz="2200" dirty="0"/>
              <a:t>If anyone teaches otherwise and does not consent to wholesome words, </a:t>
            </a:r>
            <a:r>
              <a:rPr lang="en-US" sz="2200" i="1" dirty="0"/>
              <a:t>even</a:t>
            </a:r>
            <a:r>
              <a:rPr lang="en-US" sz="2200" dirty="0"/>
              <a:t> the words of our Lord Jesus Christ, and to the doctrine which accords with </a:t>
            </a:r>
            <a:r>
              <a:rPr lang="en-US" sz="2200" b="1" dirty="0"/>
              <a:t>godliness</a:t>
            </a:r>
            <a:r>
              <a:rPr lang="en-US" sz="2200" dirty="0"/>
              <a:t>, he is proud, knowing nothing, but is obsessed with disputes and arguments over words, from which come envy, strife, reviling, evil suspicions, useless wranglings of men of corrupt minds and destitute of the truth, who suppose that </a:t>
            </a:r>
            <a:r>
              <a:rPr lang="en-US" sz="2200" b="1" dirty="0"/>
              <a:t>godliness</a:t>
            </a:r>
            <a:r>
              <a:rPr lang="en-US" sz="2200" dirty="0"/>
              <a:t> is a </a:t>
            </a:r>
            <a:r>
              <a:rPr lang="en-US" sz="2200" i="1" dirty="0"/>
              <a:t>means of</a:t>
            </a:r>
            <a:r>
              <a:rPr lang="en-US" sz="2200" dirty="0"/>
              <a:t> gain. From such withdraw yourself. Now </a:t>
            </a:r>
            <a:r>
              <a:rPr lang="en-US" sz="2200" b="1" dirty="0"/>
              <a:t>godliness</a:t>
            </a:r>
            <a:r>
              <a:rPr lang="en-US" sz="2200" dirty="0"/>
              <a:t> with contentment is great gain” (1 Timothy 6:3-6).</a:t>
            </a:r>
          </a:p>
          <a:p>
            <a:pPr>
              <a:lnSpc>
                <a:spcPct val="100000"/>
              </a:lnSpc>
              <a:spcBef>
                <a:spcPts val="0"/>
              </a:spcBef>
              <a:spcAft>
                <a:spcPts val="0"/>
              </a:spcAft>
            </a:pPr>
            <a:endParaRPr lang="en-US" sz="2200" dirty="0"/>
          </a:p>
          <a:p>
            <a:pPr>
              <a:lnSpc>
                <a:spcPct val="100000"/>
              </a:lnSpc>
              <a:spcBef>
                <a:spcPts val="0"/>
              </a:spcBef>
              <a:spcAft>
                <a:spcPts val="0"/>
              </a:spcAft>
            </a:pPr>
            <a:endParaRPr lang="en-US" sz="22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70291656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Godliness</a:t>
            </a:r>
            <a:endParaRPr lang="en-US" dirty="0"/>
          </a:p>
        </p:txBody>
      </p:sp>
      <p:sp>
        <p:nvSpPr>
          <p:cNvPr id="3" name="Content Placeholder 2"/>
          <p:cNvSpPr>
            <a:spLocks noGrp="1"/>
          </p:cNvSpPr>
          <p:nvPr>
            <p:ph idx="1"/>
          </p:nvPr>
        </p:nvSpPr>
        <p:spPr/>
        <p:txBody>
          <a:bodyPr>
            <a:noAutofit/>
          </a:bodyPr>
          <a:lstStyle/>
          <a:p>
            <a:pPr>
              <a:lnSpc>
                <a:spcPct val="100000"/>
              </a:lnSpc>
              <a:spcBef>
                <a:spcPts val="0"/>
              </a:spcBef>
              <a:spcAft>
                <a:spcPts val="0"/>
              </a:spcAft>
              <a:buNone/>
            </a:pPr>
            <a:r>
              <a:rPr lang="en-US" sz="2600" b="1" dirty="0" smtClean="0"/>
              <a:t> Its Profit Has Promise of the Life to Come</a:t>
            </a:r>
            <a:endParaRPr lang="en-US" sz="2200" dirty="0" smtClean="0"/>
          </a:p>
          <a:p>
            <a:pPr marL="91440" lvl="1" indent="-91440">
              <a:lnSpc>
                <a:spcPct val="100000"/>
              </a:lnSpc>
              <a:spcBef>
                <a:spcPts val="0"/>
              </a:spcBef>
              <a:spcAft>
                <a:spcPts val="1200"/>
              </a:spcAft>
              <a:buSzPct val="100000"/>
              <a:buNone/>
            </a:pPr>
            <a:r>
              <a:rPr lang="en-US" sz="2400" dirty="0" smtClean="0"/>
              <a:t> “</a:t>
            </a:r>
            <a:r>
              <a:rPr lang="en-US" sz="2400" b="1" dirty="0" smtClean="0"/>
              <a:t>Godliness</a:t>
            </a:r>
            <a:r>
              <a:rPr lang="en-US" sz="2400" dirty="0" smtClean="0"/>
              <a:t> is profitable for all things, having promise of the life that now is, and of that which is to come” (1 Tim. 4:8).</a:t>
            </a:r>
            <a:endParaRPr lang="en-US" sz="2600" b="1" dirty="0" smtClean="0"/>
          </a:p>
          <a:p>
            <a:pPr>
              <a:lnSpc>
                <a:spcPct val="100000"/>
              </a:lnSpc>
              <a:spcBef>
                <a:spcPts val="0"/>
              </a:spcBef>
              <a:spcAft>
                <a:spcPts val="0"/>
              </a:spcAft>
            </a:pPr>
            <a:r>
              <a:rPr lang="en-US" sz="2600" b="1" dirty="0" smtClean="0"/>
              <a:t>It is Something with which the Truth Accords.</a:t>
            </a:r>
            <a:endParaRPr lang="en-US" sz="2600" dirty="0" smtClean="0"/>
          </a:p>
          <a:p>
            <a:pPr>
              <a:lnSpc>
                <a:spcPct val="100000"/>
              </a:lnSpc>
              <a:spcBef>
                <a:spcPts val="0"/>
              </a:spcBef>
              <a:spcAft>
                <a:spcPts val="0"/>
              </a:spcAft>
              <a:buNone/>
            </a:pPr>
            <a:r>
              <a:rPr lang="en-US" sz="2200" dirty="0" smtClean="0"/>
              <a:t> “</a:t>
            </a:r>
            <a:r>
              <a:rPr lang="en-US" sz="2200" dirty="0"/>
              <a:t>Paul, a bondservant of God and an apostle of Jesus Christ, according to the faith of God's elect and the acknowledgment of the truth which accords with </a:t>
            </a:r>
            <a:r>
              <a:rPr lang="en-US" sz="2200" b="1" dirty="0"/>
              <a:t>godliness</a:t>
            </a:r>
            <a:r>
              <a:rPr lang="en-US" sz="2200" dirty="0"/>
              <a:t>” (Titus 1:2)</a:t>
            </a:r>
            <a:r>
              <a:rPr lang="en-US" sz="2200" dirty="0" smtClean="0"/>
              <a:t>.</a:t>
            </a:r>
          </a:p>
          <a:p>
            <a:pPr>
              <a:lnSpc>
                <a:spcPct val="100000"/>
              </a:lnSpc>
              <a:spcBef>
                <a:spcPts val="0"/>
              </a:spcBef>
              <a:spcAft>
                <a:spcPts val="0"/>
              </a:spcAft>
              <a:buNone/>
            </a:pPr>
            <a:endParaRPr lang="en-US" sz="2200" dirty="0" smtClean="0"/>
          </a:p>
          <a:p>
            <a:pPr>
              <a:lnSpc>
                <a:spcPct val="100000"/>
              </a:lnSpc>
              <a:spcBef>
                <a:spcPts val="0"/>
              </a:spcBef>
              <a:spcAft>
                <a:spcPts val="0"/>
              </a:spcAft>
              <a:buNone/>
            </a:pPr>
            <a:endParaRPr lang="en-US" sz="2200" dirty="0" smtClean="0"/>
          </a:p>
          <a:p>
            <a:pPr>
              <a:lnSpc>
                <a:spcPct val="100000"/>
              </a:lnSpc>
              <a:spcBef>
                <a:spcPts val="0"/>
              </a:spcBef>
              <a:spcAft>
                <a:spcPts val="0"/>
              </a:spcAft>
            </a:pPr>
            <a:endParaRPr lang="en-US" sz="2400" dirty="0" smtClean="0"/>
          </a:p>
          <a:p>
            <a:pPr>
              <a:lnSpc>
                <a:spcPct val="100000"/>
              </a:lnSpc>
              <a:spcBef>
                <a:spcPts val="0"/>
              </a:spcBef>
              <a:spcAft>
                <a:spcPts val="0"/>
              </a:spcAft>
            </a:pPr>
            <a:endParaRPr lang="en-US" sz="24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07950348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Godliness</a:t>
            </a:r>
            <a:endParaRPr lang="en-US" dirty="0"/>
          </a:p>
        </p:txBody>
      </p:sp>
      <p:sp>
        <p:nvSpPr>
          <p:cNvPr id="3" name="Content Placeholder 2"/>
          <p:cNvSpPr>
            <a:spLocks noGrp="1"/>
          </p:cNvSpPr>
          <p:nvPr>
            <p:ph idx="1"/>
          </p:nvPr>
        </p:nvSpPr>
        <p:spPr/>
        <p:txBody>
          <a:bodyPr>
            <a:normAutofit/>
          </a:bodyPr>
          <a:lstStyle/>
          <a:p>
            <a:pPr>
              <a:lnSpc>
                <a:spcPct val="100000"/>
              </a:lnSpc>
              <a:spcBef>
                <a:spcPts val="0"/>
              </a:spcBef>
              <a:spcAft>
                <a:spcPts val="0"/>
              </a:spcAft>
            </a:pPr>
            <a:r>
              <a:rPr lang="en-US" sz="2600" b="1" dirty="0" smtClean="0"/>
              <a:t>It is Something the Christian Adds to His Life.</a:t>
            </a:r>
            <a:endParaRPr lang="en-US" sz="2600" dirty="0" smtClean="0"/>
          </a:p>
          <a:p>
            <a:pPr>
              <a:lnSpc>
                <a:spcPct val="100000"/>
              </a:lnSpc>
              <a:spcBef>
                <a:spcPts val="0"/>
              </a:spcBef>
              <a:spcAft>
                <a:spcPts val="0"/>
              </a:spcAft>
            </a:pPr>
            <a:r>
              <a:rPr lang="en-US" sz="2200" dirty="0" smtClean="0"/>
              <a:t>“But also for this very reason, giving all diligence, add to your faith virtue, to virtue knowledge, to knowledge self-control, to self-control perseverance, to perseverance </a:t>
            </a:r>
            <a:r>
              <a:rPr lang="en-US" sz="2200" b="1" dirty="0" smtClean="0"/>
              <a:t>godliness</a:t>
            </a:r>
            <a:r>
              <a:rPr lang="en-US" sz="2200" dirty="0" smtClean="0"/>
              <a:t>, to </a:t>
            </a:r>
            <a:r>
              <a:rPr lang="en-US" sz="2200" b="1" dirty="0" smtClean="0"/>
              <a:t>godliness</a:t>
            </a:r>
            <a:r>
              <a:rPr lang="en-US" sz="2200" dirty="0" smtClean="0"/>
              <a:t> brotherly kindness…” (2 Peter 1:5-7).</a:t>
            </a:r>
          </a:p>
          <a:p>
            <a:pPr>
              <a:lnSpc>
                <a:spcPct val="100000"/>
              </a:lnSpc>
              <a:spcBef>
                <a:spcPts val="0"/>
              </a:spcBef>
              <a:spcAft>
                <a:spcPts val="0"/>
              </a:spcAft>
            </a:pPr>
            <a:endParaRPr lang="en-US" sz="2200" dirty="0" smtClean="0"/>
          </a:p>
          <a:p>
            <a:pPr>
              <a:lnSpc>
                <a:spcPct val="100000"/>
              </a:lnSpc>
              <a:spcBef>
                <a:spcPts val="0"/>
              </a:spcBef>
              <a:spcAft>
                <a:spcPts val="0"/>
              </a:spcAft>
            </a:pPr>
            <a:r>
              <a:rPr lang="en-US" sz="2600" b="1" dirty="0" smtClean="0"/>
              <a:t>Knowledge of Judgment Should Lead to It.</a:t>
            </a:r>
            <a:endParaRPr lang="en-US" sz="2600" dirty="0" smtClean="0"/>
          </a:p>
          <a:p>
            <a:pPr>
              <a:lnSpc>
                <a:spcPct val="100000"/>
              </a:lnSpc>
              <a:spcBef>
                <a:spcPts val="0"/>
              </a:spcBef>
              <a:spcAft>
                <a:spcPts val="0"/>
              </a:spcAft>
            </a:pPr>
            <a:r>
              <a:rPr lang="en-US" sz="2200" dirty="0" smtClean="0"/>
              <a:t>“</a:t>
            </a:r>
            <a:r>
              <a:rPr lang="en-US" sz="2200" dirty="0"/>
              <a:t>Therefore, since all these things will be dissolved, what manner of persons ought you to be in holy conduct and </a:t>
            </a:r>
            <a:r>
              <a:rPr lang="en-US" sz="2200" b="1" dirty="0"/>
              <a:t>godliness</a:t>
            </a:r>
            <a:r>
              <a:rPr lang="en-US" sz="2200" dirty="0"/>
              <a:t>” (2 Peter 3:11).</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479958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xmlns:a="http://schemas.openxmlformats.org/drawingml/2006/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1388</TotalTime>
  <Words>1329</Words>
  <Application>Microsoft Macintosh PowerPoint</Application>
  <PresentationFormat>On-screen Show (4:3)</PresentationFormat>
  <Paragraphs>72</Paragraphs>
  <Slides>17</Slides>
  <Notes>6</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Retrospect</vt:lpstr>
      <vt:lpstr>Slide 1</vt:lpstr>
      <vt:lpstr>Slide 2</vt:lpstr>
      <vt:lpstr>What is Godliness?</vt:lpstr>
      <vt:lpstr>Eusebeia</vt:lpstr>
      <vt:lpstr>Godliness</vt:lpstr>
      <vt:lpstr>Godliness</vt:lpstr>
      <vt:lpstr>Godliness</vt:lpstr>
      <vt:lpstr>Godliness</vt:lpstr>
      <vt:lpstr>Godliness</vt:lpstr>
      <vt:lpstr>Godliness</vt:lpstr>
      <vt:lpstr>Godliness</vt:lpstr>
      <vt:lpstr>Godliness</vt:lpstr>
      <vt:lpstr>Joseph</vt:lpstr>
      <vt:lpstr>Nehemiah</vt:lpstr>
      <vt:lpstr>Job</vt:lpstr>
      <vt:lpstr>Job</vt:lpstr>
      <vt:lpstr>Slide 17</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Bryan</dc:creator>
  <cp:lastModifiedBy>Kyle Pope</cp:lastModifiedBy>
  <cp:revision>69</cp:revision>
  <cp:lastPrinted>2017-04-16T00:16:40Z</cp:lastPrinted>
  <dcterms:created xsi:type="dcterms:W3CDTF">2017-05-04T22:08:06Z</dcterms:created>
  <dcterms:modified xsi:type="dcterms:W3CDTF">2017-05-04T22:09:05Z</dcterms:modified>
</cp:coreProperties>
</file>