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ED66-AA11-CF49-AAC1-BCEF1B241EC0}" type="datetimeFigureOut">
              <a:rPr lang="en-US" smtClean="0"/>
              <a:pPr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2864-82B7-DB4F-AEE9-DE5EC235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ED66-AA11-CF49-AAC1-BCEF1B241EC0}" type="datetimeFigureOut">
              <a:rPr lang="en-US" smtClean="0"/>
              <a:pPr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2864-82B7-DB4F-AEE9-DE5EC235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ED66-AA11-CF49-AAC1-BCEF1B241EC0}" type="datetimeFigureOut">
              <a:rPr lang="en-US" smtClean="0"/>
              <a:pPr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2864-82B7-DB4F-AEE9-DE5EC235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ED66-AA11-CF49-AAC1-BCEF1B241EC0}" type="datetimeFigureOut">
              <a:rPr lang="en-US" smtClean="0"/>
              <a:pPr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2864-82B7-DB4F-AEE9-DE5EC235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ED66-AA11-CF49-AAC1-BCEF1B241EC0}" type="datetimeFigureOut">
              <a:rPr lang="en-US" smtClean="0"/>
              <a:pPr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2864-82B7-DB4F-AEE9-DE5EC235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ED66-AA11-CF49-AAC1-BCEF1B241EC0}" type="datetimeFigureOut">
              <a:rPr lang="en-US" smtClean="0"/>
              <a:pPr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2864-82B7-DB4F-AEE9-DE5EC235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ED66-AA11-CF49-AAC1-BCEF1B241EC0}" type="datetimeFigureOut">
              <a:rPr lang="en-US" smtClean="0"/>
              <a:pPr/>
              <a:t>2/10/17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2864-82B7-DB4F-AEE9-DE5EC235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ED66-AA11-CF49-AAC1-BCEF1B241EC0}" type="datetimeFigureOut">
              <a:rPr lang="en-US" smtClean="0"/>
              <a:pPr/>
              <a:t>2/10/17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2864-82B7-DB4F-AEE9-DE5EC235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ED66-AA11-CF49-AAC1-BCEF1B241EC0}" type="datetimeFigureOut">
              <a:rPr lang="en-US" smtClean="0"/>
              <a:pPr/>
              <a:t>2/10/17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2864-82B7-DB4F-AEE9-DE5EC235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ED66-AA11-CF49-AAC1-BCEF1B241EC0}" type="datetimeFigureOut">
              <a:rPr lang="en-US" smtClean="0"/>
              <a:pPr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2864-82B7-DB4F-AEE9-DE5EC235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3ED66-AA11-CF49-AAC1-BCEF1B241EC0}" type="datetimeFigureOut">
              <a:rPr lang="en-US" smtClean="0"/>
              <a:pPr/>
              <a:t>2/10/17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32864-82B7-DB4F-AEE9-DE5EC235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3ED66-AA11-CF49-AAC1-BCEF1B241EC0}" type="datetimeFigureOut">
              <a:rPr lang="en-US" smtClean="0"/>
              <a:pPr/>
              <a:t>2/10/17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32864-82B7-DB4F-AEE9-DE5EC23590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latin typeface="Cambria"/>
                <a:cs typeface="Cambria"/>
              </a:rPr>
              <a:t>“To act or perform the task (of doing something) mechanically or without sincerity.”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>
                <a:latin typeface="Cambria"/>
                <a:cs typeface="Cambria"/>
              </a:rPr>
              <a:t>“To do something from habit or according to formalities, but without enthusiasm, personal involvement, etc. ”</a:t>
            </a:r>
          </a:p>
          <a:p>
            <a:pPr marL="0" indent="0" algn="ctr">
              <a:spcBef>
                <a:spcPts val="0"/>
              </a:spcBef>
              <a:spcAft>
                <a:spcPts val="2400"/>
              </a:spcAft>
              <a:buNone/>
            </a:pPr>
            <a:r>
              <a:rPr lang="en-US" dirty="0" smtClean="0">
                <a:latin typeface="Cambria"/>
                <a:cs typeface="Cambria"/>
              </a:rPr>
              <a:t>“If you say that someone is going through the motions, you think they are only saying or doing something because it is expected of them without being interested, enthusiastic, or sympathetic. ”</a:t>
            </a:r>
          </a:p>
          <a:p>
            <a:pPr marL="0" indent="0" algn="r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378" i="1" dirty="0" smtClean="0">
                <a:latin typeface="Cambria"/>
                <a:cs typeface="Cambria"/>
              </a:rPr>
              <a:t>Collins English Dictionary </a:t>
            </a:r>
          </a:p>
          <a:p>
            <a:pPr marL="0" indent="0" algn="r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118" dirty="0" err="1" smtClean="0">
                <a:latin typeface="Cambria"/>
                <a:cs typeface="Cambria"/>
              </a:rPr>
              <a:t>www.collinsdictionary.com</a:t>
            </a:r>
            <a:endParaRPr lang="en-US" dirty="0">
              <a:latin typeface="Cambria"/>
              <a:cs typeface="Cambria"/>
            </a:endParaRPr>
          </a:p>
        </p:txBody>
      </p:sp>
      <p:pic>
        <p:nvPicPr>
          <p:cNvPr id="5" name="Picture 4" descr="cooltext22947634855721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3090"/>
            <a:ext cx="8229600" cy="1287110"/>
          </a:xfrm>
          <a:prstGeom prst="rect">
            <a:avLst/>
          </a:prstGeom>
          <a:effectLst>
            <a:outerShdw blurRad="1016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dirty="0" smtClean="0">
                <a:latin typeface="Cambria"/>
                <a:cs typeface="Cambria"/>
              </a:rPr>
              <a:t>In matters of faith we hear this.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latin typeface="Cambria"/>
                <a:cs typeface="Cambria"/>
              </a:rPr>
              <a:t>When one loses faith…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i="1" dirty="0" smtClean="0">
                <a:latin typeface="Cambria"/>
                <a:cs typeface="Cambria"/>
              </a:rPr>
              <a:t>“I couldn’t just go through the motions anymore.”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latin typeface="Cambria"/>
                <a:cs typeface="Cambria"/>
              </a:rPr>
              <a:t>When one becomes discouraged…</a:t>
            </a:r>
          </a:p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800" b="1" i="1" dirty="0" smtClean="0">
                <a:latin typeface="Cambria"/>
                <a:cs typeface="Cambria"/>
              </a:rPr>
              <a:t>“I feel like I am just going through the motions.”</a:t>
            </a:r>
            <a:endParaRPr lang="en-US" sz="2800" b="1" dirty="0" smtClean="0">
              <a:latin typeface="Cambria"/>
              <a:cs typeface="Cambria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latin typeface="Cambria"/>
                <a:cs typeface="Cambria"/>
              </a:rPr>
              <a:t>When leaving a church…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b="1" i="1" dirty="0" smtClean="0">
                <a:latin typeface="Cambria"/>
                <a:cs typeface="Cambria"/>
              </a:rPr>
              <a:t>“They’re all just going through the motions.”</a:t>
            </a:r>
          </a:p>
          <a:p>
            <a:pPr marL="0" indent="0" algn="ctr">
              <a:spcBef>
                <a:spcPts val="0"/>
              </a:spcBef>
              <a:spcAft>
                <a:spcPts val="1200"/>
              </a:spcAft>
              <a:buNone/>
            </a:pPr>
            <a:endParaRPr lang="en-US" sz="2800" b="1" dirty="0">
              <a:latin typeface="Cambria"/>
              <a:cs typeface="Cambria"/>
            </a:endParaRPr>
          </a:p>
        </p:txBody>
      </p:sp>
      <p:pic>
        <p:nvPicPr>
          <p:cNvPr id="5" name="Picture 4" descr="cooltext22947634855721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3090"/>
            <a:ext cx="8229600" cy="1287110"/>
          </a:xfrm>
          <a:prstGeom prst="rect">
            <a:avLst/>
          </a:prstGeom>
          <a:effectLst>
            <a:outerShdw blurRad="1016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0536"/>
            <a:ext cx="8229600" cy="477746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dirty="0" smtClean="0">
                <a:latin typeface="Cambria"/>
                <a:cs typeface="Cambria"/>
              </a:rPr>
              <a:t>Faith Should Be From the Heart.</a:t>
            </a:r>
          </a:p>
          <a:p>
            <a:pPr marL="284163" indent="-284163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700" b="1" dirty="0" smtClean="0">
                <a:latin typeface="Cambria"/>
                <a:cs typeface="Cambria"/>
              </a:rPr>
              <a:t>We are to love God with all of our being (Matt. 22:36-38).</a:t>
            </a:r>
          </a:p>
          <a:p>
            <a:pPr marL="284163" indent="-284163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700" b="1" dirty="0" smtClean="0">
                <a:latin typeface="Cambria"/>
                <a:cs typeface="Cambria"/>
              </a:rPr>
              <a:t>Worship must be in spirit and truth (John 4:21-24).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700" b="1" dirty="0" smtClean="0">
                <a:latin typeface="Cambria"/>
                <a:cs typeface="Cambria"/>
              </a:rPr>
              <a:t>Heartless worship is vain worship (Matt. 15:7-9).</a:t>
            </a:r>
          </a:p>
          <a:p>
            <a:pPr marL="284163" indent="-2841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700" b="1" dirty="0" smtClean="0">
                <a:latin typeface="Cambria"/>
                <a:cs typeface="Cambria"/>
              </a:rPr>
              <a:t>Doing good for the wrong reason is not pleasing to God (Matt. 23:1-6).</a:t>
            </a:r>
          </a:p>
        </p:txBody>
      </p:sp>
      <p:pic>
        <p:nvPicPr>
          <p:cNvPr id="5" name="Picture 4" descr="cooltext22947634855721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3090"/>
            <a:ext cx="8229600" cy="1287110"/>
          </a:xfrm>
          <a:prstGeom prst="rect">
            <a:avLst/>
          </a:prstGeom>
          <a:effectLst>
            <a:outerShdw blurRad="1016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0536"/>
            <a:ext cx="8229600" cy="477746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dirty="0" smtClean="0">
                <a:latin typeface="Cambria"/>
                <a:cs typeface="Cambria"/>
              </a:rPr>
              <a:t>But we must also consider...</a:t>
            </a:r>
          </a:p>
          <a:p>
            <a:pPr marL="230188" indent="-230188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700" b="1" dirty="0" smtClean="0">
                <a:latin typeface="Cambria"/>
                <a:cs typeface="Cambria"/>
              </a:rPr>
              <a:t>We don’t know the heart of others (John 7:21-23; Acts 26:9-11).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700" b="1" dirty="0" smtClean="0">
                <a:latin typeface="Cambria"/>
                <a:cs typeface="Cambria"/>
              </a:rPr>
              <a:t>Only we know our own heart (1 Cor. 2:11).</a:t>
            </a:r>
          </a:p>
          <a:p>
            <a:pPr marL="284163" indent="-2841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700" b="1" dirty="0" smtClean="0">
                <a:latin typeface="Cambria"/>
                <a:cs typeface="Cambria"/>
              </a:rPr>
              <a:t>Consistency and steadiness don’t have to mean insincerity (1 Cor. 9:24-27).</a:t>
            </a:r>
          </a:p>
          <a:p>
            <a:pPr marL="284163" indent="-2841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700" b="1" dirty="0" smtClean="0">
                <a:latin typeface="Cambria"/>
                <a:cs typeface="Cambria"/>
              </a:rPr>
              <a:t>Faithfulness through struggles is a good type of “going through the motions” (1 Thess. 1:5-8).</a:t>
            </a:r>
          </a:p>
        </p:txBody>
      </p:sp>
      <p:pic>
        <p:nvPicPr>
          <p:cNvPr id="5" name="Picture 4" descr="cooltext22947634855721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3090"/>
            <a:ext cx="8229600" cy="1287110"/>
          </a:xfrm>
          <a:prstGeom prst="rect">
            <a:avLst/>
          </a:prstGeom>
          <a:effectLst>
            <a:outerShdw blurRad="1016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0536"/>
            <a:ext cx="8229600" cy="4777464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4000" b="1" dirty="0" smtClean="0">
                <a:latin typeface="Cambria"/>
                <a:cs typeface="Cambria"/>
              </a:rPr>
              <a:t>If this is a problem..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700" b="1" dirty="0" smtClean="0">
                <a:latin typeface="Cambria"/>
                <a:cs typeface="Cambria"/>
              </a:rPr>
              <a:t>Don’t give up—do the first things (Rev. 2:2-5).</a:t>
            </a:r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700" b="1" dirty="0" smtClean="0">
                <a:latin typeface="Cambria"/>
                <a:cs typeface="Cambria"/>
              </a:rPr>
              <a:t>Be an encouragement to others (1 Thess. 5:14).</a:t>
            </a:r>
          </a:p>
          <a:p>
            <a:pPr marL="284163" indent="-2841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700" b="1" dirty="0" smtClean="0">
                <a:latin typeface="Cambria"/>
                <a:cs typeface="Cambria"/>
              </a:rPr>
              <a:t>Don’t confuse impatience and discontentment with “going through the motions” (Col. 3:12-14).</a:t>
            </a:r>
          </a:p>
          <a:p>
            <a:pPr marL="284163" indent="-28416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700" b="1" dirty="0" smtClean="0">
                <a:latin typeface="Cambria"/>
                <a:cs typeface="Cambria"/>
              </a:rPr>
              <a:t>Remember what truly matters (Matt. 6:19-21).</a:t>
            </a:r>
          </a:p>
        </p:txBody>
      </p:sp>
      <p:pic>
        <p:nvPicPr>
          <p:cNvPr id="5" name="Picture 4" descr="cooltext22947634855721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13090"/>
            <a:ext cx="8229600" cy="1287110"/>
          </a:xfrm>
          <a:prstGeom prst="rect">
            <a:avLst/>
          </a:prstGeom>
          <a:effectLst>
            <a:outerShdw blurRad="101600" dist="38100" dir="270000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381</Words>
  <Application>Microsoft Macintosh PowerPoint</Application>
  <PresentationFormat>On-screen Show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6</cp:revision>
  <dcterms:created xsi:type="dcterms:W3CDTF">2017-02-10T16:31:32Z</dcterms:created>
  <dcterms:modified xsi:type="dcterms:W3CDTF">2017-02-10T16:31:43Z</dcterms:modified>
</cp:coreProperties>
</file>