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8.jpeg" ContentType="image/jpeg"/>
  <Override PartName="/ppt/media/image9.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900" u="none" kumimoji="0" normalizeH="0">
        <a:ln>
          <a:noFill/>
        </a:ln>
        <a:solidFill>
          <a:srgbClr val="FFBC52"/>
        </a:solidFill>
        <a:effectLst/>
        <a:uFillTx/>
        <a:latin typeface="Gotham"/>
        <a:ea typeface="Gotham"/>
        <a:cs typeface="Gotham"/>
        <a:sym typeface="Gotham"/>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900" u="none" kumimoji="0" normalizeH="0">
        <a:ln>
          <a:noFill/>
        </a:ln>
        <a:solidFill>
          <a:srgbClr val="FFBC52"/>
        </a:solidFill>
        <a:effectLst/>
        <a:uFillTx/>
        <a:latin typeface="Gotham"/>
        <a:ea typeface="Gotham"/>
        <a:cs typeface="Gotham"/>
        <a:sym typeface="Gotham"/>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900" u="none" kumimoji="0" normalizeH="0">
        <a:ln>
          <a:noFill/>
        </a:ln>
        <a:solidFill>
          <a:srgbClr val="FFBC52"/>
        </a:solidFill>
        <a:effectLst/>
        <a:uFillTx/>
        <a:latin typeface="Gotham"/>
        <a:ea typeface="Gotham"/>
        <a:cs typeface="Gotham"/>
        <a:sym typeface="Gotham"/>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900" u="none" kumimoji="0" normalizeH="0">
        <a:ln>
          <a:noFill/>
        </a:ln>
        <a:solidFill>
          <a:srgbClr val="FFBC52"/>
        </a:solidFill>
        <a:effectLst/>
        <a:uFillTx/>
        <a:latin typeface="Gotham"/>
        <a:ea typeface="Gotham"/>
        <a:cs typeface="Gotham"/>
        <a:sym typeface="Gotham"/>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900" u="none" kumimoji="0" normalizeH="0">
        <a:ln>
          <a:noFill/>
        </a:ln>
        <a:solidFill>
          <a:srgbClr val="FFBC52"/>
        </a:solidFill>
        <a:effectLst/>
        <a:uFillTx/>
        <a:latin typeface="Gotham"/>
        <a:ea typeface="Gotham"/>
        <a:cs typeface="Gotham"/>
        <a:sym typeface="Gotham"/>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2900" u="none" kumimoji="0" normalizeH="0">
        <a:ln>
          <a:noFill/>
        </a:ln>
        <a:solidFill>
          <a:srgbClr val="FFBC52"/>
        </a:solidFill>
        <a:effectLst/>
        <a:uFillTx/>
        <a:latin typeface="Gotham"/>
        <a:ea typeface="Gotham"/>
        <a:cs typeface="Gotham"/>
        <a:sym typeface="Gotham"/>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2900" u="none" kumimoji="0" normalizeH="0">
        <a:ln>
          <a:noFill/>
        </a:ln>
        <a:solidFill>
          <a:srgbClr val="FFBC52"/>
        </a:solidFill>
        <a:effectLst/>
        <a:uFillTx/>
        <a:latin typeface="Gotham"/>
        <a:ea typeface="Gotham"/>
        <a:cs typeface="Gotham"/>
        <a:sym typeface="Gotham"/>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2900" u="none" kumimoji="0" normalizeH="0">
        <a:ln>
          <a:noFill/>
        </a:ln>
        <a:solidFill>
          <a:srgbClr val="FFBC52"/>
        </a:solidFill>
        <a:effectLst/>
        <a:uFillTx/>
        <a:latin typeface="Gotham"/>
        <a:ea typeface="Gotham"/>
        <a:cs typeface="Gotham"/>
        <a:sym typeface="Gotham"/>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2900" u="none" kumimoji="0" normalizeH="0">
        <a:ln>
          <a:noFill/>
        </a:ln>
        <a:solidFill>
          <a:srgbClr val="FFBC52"/>
        </a:solidFill>
        <a:effectLst/>
        <a:uFillTx/>
        <a:latin typeface="Gotham"/>
        <a:ea typeface="Gotham"/>
        <a:cs typeface="Gotham"/>
        <a:sym typeface="Gotha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lumOff val="16690"/>
            </a:schemeClr>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p:nvPr>
            <p:ph type="sldImg"/>
          </p:nvPr>
        </p:nvSpPr>
        <p:spPr>
          <a:xfrm>
            <a:off x="1143000" y="685800"/>
            <a:ext cx="4572000" cy="3429000"/>
          </a:xfrm>
          <a:prstGeom prst="rect">
            <a:avLst/>
          </a:prstGeom>
        </p:spPr>
        <p:txBody>
          <a:bodyPr/>
          <a:lstStyle/>
          <a:p>
            <a:pPr/>
          </a:p>
        </p:txBody>
      </p:sp>
      <p:sp>
        <p:nvSpPr>
          <p:cNvPr id="77" name="Shape 7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800"/>
      </a:spcBef>
      <a:defRPr sz="1400">
        <a:latin typeface="+mj-lt"/>
        <a:ea typeface="+mj-ea"/>
        <a:cs typeface="+mj-cs"/>
        <a:sym typeface="Trebuchet MS"/>
      </a:defRPr>
    </a:lvl1pPr>
    <a:lvl2pPr indent="228600" latinLnBrk="0">
      <a:spcBef>
        <a:spcPts val="800"/>
      </a:spcBef>
      <a:defRPr sz="1400">
        <a:latin typeface="+mj-lt"/>
        <a:ea typeface="+mj-ea"/>
        <a:cs typeface="+mj-cs"/>
        <a:sym typeface="Trebuchet MS"/>
      </a:defRPr>
    </a:lvl2pPr>
    <a:lvl3pPr indent="457200" latinLnBrk="0">
      <a:spcBef>
        <a:spcPts val="800"/>
      </a:spcBef>
      <a:defRPr sz="1400">
        <a:latin typeface="+mj-lt"/>
        <a:ea typeface="+mj-ea"/>
        <a:cs typeface="+mj-cs"/>
        <a:sym typeface="Trebuchet MS"/>
      </a:defRPr>
    </a:lvl3pPr>
    <a:lvl4pPr indent="685800" latinLnBrk="0">
      <a:spcBef>
        <a:spcPts val="800"/>
      </a:spcBef>
      <a:defRPr sz="1400">
        <a:latin typeface="+mj-lt"/>
        <a:ea typeface="+mj-ea"/>
        <a:cs typeface="+mj-cs"/>
        <a:sym typeface="Trebuchet MS"/>
      </a:defRPr>
    </a:lvl4pPr>
    <a:lvl5pPr indent="914400" latinLnBrk="0">
      <a:spcBef>
        <a:spcPts val="800"/>
      </a:spcBef>
      <a:defRPr sz="1400">
        <a:latin typeface="+mj-lt"/>
        <a:ea typeface="+mj-ea"/>
        <a:cs typeface="+mj-cs"/>
        <a:sym typeface="Trebuchet MS"/>
      </a:defRPr>
    </a:lvl5pPr>
    <a:lvl6pPr indent="1143000" latinLnBrk="0">
      <a:spcBef>
        <a:spcPts val="800"/>
      </a:spcBef>
      <a:defRPr sz="1400">
        <a:latin typeface="+mj-lt"/>
        <a:ea typeface="+mj-ea"/>
        <a:cs typeface="+mj-cs"/>
        <a:sym typeface="Trebuchet MS"/>
      </a:defRPr>
    </a:lvl6pPr>
    <a:lvl7pPr indent="1371600" latinLnBrk="0">
      <a:spcBef>
        <a:spcPts val="800"/>
      </a:spcBef>
      <a:defRPr sz="1400">
        <a:latin typeface="+mj-lt"/>
        <a:ea typeface="+mj-ea"/>
        <a:cs typeface="+mj-cs"/>
        <a:sym typeface="Trebuchet MS"/>
      </a:defRPr>
    </a:lvl7pPr>
    <a:lvl8pPr indent="1600200" latinLnBrk="0">
      <a:spcBef>
        <a:spcPts val="800"/>
      </a:spcBef>
      <a:defRPr sz="1400">
        <a:latin typeface="+mj-lt"/>
        <a:ea typeface="+mj-ea"/>
        <a:cs typeface="+mj-cs"/>
        <a:sym typeface="Trebuchet MS"/>
      </a:defRPr>
    </a:lvl8pPr>
    <a:lvl9pPr indent="1828800" latinLnBrk="0">
      <a:spcBef>
        <a:spcPts val="800"/>
      </a:spcBef>
      <a:defRPr sz="1400">
        <a:latin typeface="+mj-lt"/>
        <a:ea typeface="+mj-ea"/>
        <a:cs typeface="+mj-cs"/>
        <a:sym typeface="Trebuchet MS"/>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sldImg"/>
          </p:nvPr>
        </p:nvSpPr>
        <p:spPr>
          <a:prstGeom prst="rect">
            <a:avLst/>
          </a:prstGeom>
        </p:spPr>
        <p:txBody>
          <a:bodyPr/>
          <a:lstStyle/>
          <a:p>
            <a:pPr/>
          </a:p>
        </p:txBody>
      </p:sp>
      <p:sp>
        <p:nvSpPr>
          <p:cNvPr id="80" name="Shape 80"/>
          <p:cNvSpPr/>
          <p:nvPr>
            <p:ph type="body" sz="quarter" idx="1"/>
          </p:nvPr>
        </p:nvSpPr>
        <p:spPr>
          <a:prstGeom prst="rect">
            <a:avLst/>
          </a:prstGeom>
        </p:spPr>
        <p:txBody>
          <a:bodyPr/>
          <a:lstStyle/>
          <a:p>
            <a:pPr/>
            <a:r>
              <a:t>John 8:12 is a seemingly simple statement that is pregnant with meaning</a:t>
            </a:r>
          </a:p>
          <a:p>
            <a:pPr/>
            <a:r>
              <a:t>The figures of light and dark are two of the most often used figures and can speak to a variety of concepts</a:t>
            </a:r>
          </a:p>
          <a:p>
            <a:pPr/>
            <a:r>
              <a:t>Light is used in Scripture to reference God’s presence, salvation, revelation and provision</a:t>
            </a:r>
          </a:p>
          <a:p>
            <a:pPr/>
            <a:r>
              <a:t>Dark is used to refer to sin, eternal separation, the chaos of God’s absence</a:t>
            </a:r>
          </a:p>
          <a:p>
            <a:pPr/>
            <a:r>
              <a:t>The passage is filled with hope and promise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sldImg"/>
          </p:nvPr>
        </p:nvSpPr>
        <p:spPr>
          <a:prstGeom prst="rect">
            <a:avLst/>
          </a:prstGeom>
        </p:spPr>
        <p:txBody>
          <a:bodyPr/>
          <a:lstStyle/>
          <a:p>
            <a:pPr/>
          </a:p>
        </p:txBody>
      </p:sp>
      <p:sp>
        <p:nvSpPr>
          <p:cNvPr id="126" name="Shape 126"/>
          <p:cNvSpPr/>
          <p:nvPr>
            <p:ph type="body" sz="quarter" idx="1"/>
          </p:nvPr>
        </p:nvSpPr>
        <p:spPr>
          <a:prstGeom prst="rect">
            <a:avLst/>
          </a:prstGeom>
        </p:spPr>
        <p:txBody>
          <a:bodyPr/>
          <a:lstStyle/>
          <a:p>
            <a:pPr/>
            <a:r>
              <a:t>THE GIFT OF ILLUMINATION (REVELATION OF GOD’S WILL)</a:t>
            </a:r>
          </a:p>
          <a:p>
            <a:pPr/>
            <a:r>
              <a:t>John 1:4-5 - The creation serves as a revelation of the presence of God</a:t>
            </a:r>
          </a:p>
          <a:p>
            <a:pPr/>
            <a:r>
              <a:t>Jn 1:18 - He “explained” the Father, allowing us to know His character, His nature, His truth and grace</a:t>
            </a:r>
          </a:p>
          <a:p>
            <a:pPr/>
            <a:r>
              <a:t>It is interesting that the divisions and motives of the crowds in Jn 7-8 seemed to prevent them from seeing what was becoming so obvious - Jesus is the I AM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sldImg"/>
          </p:nvPr>
        </p:nvSpPr>
        <p:spPr>
          <a:prstGeom prst="rect">
            <a:avLst/>
          </a:prstGeom>
        </p:spPr>
        <p:txBody>
          <a:bodyPr/>
          <a:lstStyle/>
          <a:p>
            <a:pPr/>
          </a:p>
        </p:txBody>
      </p:sp>
      <p:sp>
        <p:nvSpPr>
          <p:cNvPr id="131" name="Shape 131"/>
          <p:cNvSpPr/>
          <p:nvPr>
            <p:ph type="body" sz="quarter" idx="1"/>
          </p:nvPr>
        </p:nvSpPr>
        <p:spPr>
          <a:prstGeom prst="rect">
            <a:avLst/>
          </a:prstGeom>
        </p:spPr>
        <p:txBody>
          <a:bodyPr/>
          <a:lstStyle/>
          <a:p>
            <a:pPr/>
            <a:r>
              <a:t>THE CONVERSATION OF JOHN 7 </a:t>
            </a:r>
          </a:p>
          <a:p>
            <a:pPr/>
            <a:r>
              <a:t>John 7 seems to encapsulate the issue many people had with recognizing Jesus as the Messiah - the humble way in which He was presented to the world</a:t>
            </a:r>
          </a:p>
          <a:p>
            <a:pPr/>
            <a:r>
              <a:t>He did not come in great demonstrations of power, but in apparent obscurity</a:t>
            </a:r>
          </a:p>
          <a:p>
            <a:pPr/>
            <a:r>
              <a:t>A baby in a manger</a:t>
            </a:r>
          </a:p>
          <a:p>
            <a:pPr/>
            <a:r>
              <a:t>A child developing as children do</a:t>
            </a:r>
          </a:p>
          <a:p>
            <a:pPr/>
            <a:r>
              <a:t>Rejected and overlooked</a:t>
            </a:r>
          </a:p>
          <a:p>
            <a:pPr/>
            <a:r>
              <a:t>They seemed to expect the king to come on a magnificent steed and yet he came “lowly and riding on a donkey”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r>
              <a:t>HIS WILLINGNESS TO GIVE OF SELF ALLOWED HIM TO BE THE LIGHT</a:t>
            </a:r>
          </a:p>
          <a:p>
            <a:pPr/>
            <a:r>
              <a:t>We have noticed that the Light was the Servant of Isaiah</a:t>
            </a:r>
          </a:p>
          <a:p>
            <a:pPr/>
            <a:r>
              <a:t>Notice in Jn 7, he is the provider for God’s people - vs.37</a:t>
            </a:r>
          </a:p>
          <a:p>
            <a:pPr/>
            <a:r>
              <a:t>Jn 12 - It is ultimately through His death that He presents the offer of salvation that the Light came to show us</a:t>
            </a:r>
          </a:p>
          <a:p>
            <a:pPr/>
            <a:r>
              <a:t>vs. 27 - Notice the willing manner in which He went to the cross</a:t>
            </a:r>
          </a:p>
          <a:p>
            <a:pPr/>
            <a:r>
              <a:t>vs. 28-30 - Even in this exchange His mind is on others, He is working on their behalf</a:t>
            </a:r>
          </a:p>
          <a:p>
            <a:pPr/>
            <a:r>
              <a:t>vs. 35-36 - He offered Himself that we might become sons of light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sldImg"/>
          </p:nvPr>
        </p:nvSpPr>
        <p:spPr>
          <a:prstGeom prst="rect">
            <a:avLst/>
          </a:prstGeom>
        </p:spPr>
        <p:txBody>
          <a:bodyPr/>
          <a:lstStyle/>
          <a:p>
            <a:pPr/>
          </a:p>
        </p:txBody>
      </p:sp>
      <p:sp>
        <p:nvSpPr>
          <p:cNvPr id="141" name="Shape 141"/>
          <p:cNvSpPr/>
          <p:nvPr>
            <p:ph type="body" sz="quarter" idx="1"/>
          </p:nvPr>
        </p:nvSpPr>
        <p:spPr>
          <a:prstGeom prst="rect">
            <a:avLst/>
          </a:prstGeom>
        </p:spPr>
        <p:txBody>
          <a:bodyPr/>
          <a:lstStyle/>
          <a:p>
            <a:pPr/>
            <a:r>
              <a:t>WALK AS CHILDREN OF LIGHT - EPH 5</a:t>
            </a:r>
          </a:p>
          <a:p>
            <a:pPr/>
            <a:r>
              <a:t>Realize the darkness exists, and that there is an objective standard that we must conform to </a:t>
            </a:r>
          </a:p>
          <a:p>
            <a:pPr/>
            <a:r>
              <a:t>We must read these passages from a “me first” mentality  -not seeking to find fault in others first, but to recognize our own fault</a:t>
            </a:r>
          </a:p>
          <a:p>
            <a:pPr/>
            <a:r>
              <a:t>We must make a determined effort to seek Him out and to emulate His life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a:p>
        </p:txBody>
      </p:sp>
      <p:sp>
        <p:nvSpPr>
          <p:cNvPr id="146" name="Shape 146"/>
          <p:cNvSpPr/>
          <p:nvPr>
            <p:ph type="body" sz="quarter" idx="1"/>
          </p:nvPr>
        </p:nvSpPr>
        <p:spPr>
          <a:prstGeom prst="rect">
            <a:avLst/>
          </a:prstGeom>
        </p:spPr>
        <p:txBody>
          <a:bodyPr/>
          <a:lstStyle/>
          <a:p>
            <a:pPr/>
            <a:r>
              <a:t>WALK IN THE LIGHT - 1John 1:5-7</a:t>
            </a:r>
          </a:p>
          <a:p>
            <a:pPr/>
            <a:r>
              <a:t>The light here speaks of God’s character, truth, holiness, purity</a:t>
            </a:r>
          </a:p>
          <a:p>
            <a:pPr/>
            <a:r>
              <a:t>The “walk” is the condition of fellowship with God and His people - in other words our manner of life must be consistent with His character to be in fellowship with Him - 2:6</a:t>
            </a:r>
          </a:p>
          <a:p>
            <a:pPr/>
            <a:r>
              <a:t>2:9-10 - We see this carried out in self-giving other centered love of the brethren which reflects the very light that saves us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a:p>
        </p:txBody>
      </p:sp>
      <p:sp>
        <p:nvSpPr>
          <p:cNvPr id="151" name="Shape 151"/>
          <p:cNvSpPr/>
          <p:nvPr>
            <p:ph type="body" sz="quarter" idx="1"/>
          </p:nvPr>
        </p:nvSpPr>
        <p:spPr>
          <a:prstGeom prst="rect">
            <a:avLst/>
          </a:prstGeom>
        </p:spPr>
        <p:txBody>
          <a:bodyPr/>
          <a:lstStyle/>
          <a:p>
            <a:pPr/>
            <a:r>
              <a:t>Matt 5:14 - We do not become light in the sense that Jesus was using in John 8; however we are to become beacons reflecting that light into the dark world around us</a:t>
            </a:r>
          </a:p>
          <a:p>
            <a:pPr/>
            <a:r>
              <a:t>vs. 16 - We must live our lives in a manner that the character, nature, grace and truth of God is seen in us by those around us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sldImg"/>
          </p:nvPr>
        </p:nvSpPr>
        <p:spPr>
          <a:prstGeom prst="rect">
            <a:avLst/>
          </a:prstGeom>
        </p:spPr>
        <p:txBody>
          <a:bodyPr/>
          <a:lstStyle/>
          <a:p>
            <a:pPr/>
          </a:p>
        </p:txBody>
      </p:sp>
      <p:sp>
        <p:nvSpPr>
          <p:cNvPr id="85" name="Shape 85"/>
          <p:cNvSpPr/>
          <p:nvPr>
            <p:ph type="body" sz="quarter" idx="1"/>
          </p:nvPr>
        </p:nvSpPr>
        <p:spPr>
          <a:prstGeom prst="rect">
            <a:avLst/>
          </a:prstGeom>
        </p:spPr>
        <p:txBody>
          <a:bodyPr/>
          <a:lstStyle/>
          <a:p>
            <a:pPr/>
            <a:r>
              <a:t>John 6 served as a turning point in John’s presentation of the ministry of Christ</a:t>
            </a:r>
          </a:p>
          <a:p>
            <a:pPr/>
            <a:r>
              <a:t>Having attempted to force Jesus to become their king, the crowds turn against Him when He describes the true nature of discipleship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sldImg"/>
          </p:nvPr>
        </p:nvSpPr>
        <p:spPr>
          <a:prstGeom prst="rect">
            <a:avLst/>
          </a:prstGeom>
        </p:spPr>
        <p:txBody>
          <a:bodyPr/>
          <a:lstStyle/>
          <a:p>
            <a:pPr/>
          </a:p>
        </p:txBody>
      </p:sp>
      <p:sp>
        <p:nvSpPr>
          <p:cNvPr id="90" name="Shape 90"/>
          <p:cNvSpPr/>
          <p:nvPr>
            <p:ph type="body" sz="quarter" idx="1"/>
          </p:nvPr>
        </p:nvSpPr>
        <p:spPr>
          <a:prstGeom prst="rect">
            <a:avLst/>
          </a:prstGeom>
        </p:spPr>
        <p:txBody>
          <a:bodyPr/>
          <a:lstStyle/>
          <a:p>
            <a:pPr/>
            <a:r>
              <a:t>Hostility toward Jesus was increasing among the Jews - 7:1</a:t>
            </a:r>
          </a:p>
          <a:p>
            <a:pPr/>
            <a:r>
              <a:t>Jesus withdrew to Galilee “because the Jews were seeking to kill Him”</a:t>
            </a:r>
          </a:p>
          <a:p>
            <a:pPr/>
            <a:r>
              <a:t>This follows the events of chapter 6 when the people attempted to force Him to be their king and then rejected Him because they did not wish to submit in true discipleship - Jn 6:59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sldImg"/>
          </p:nvPr>
        </p:nvSpPr>
        <p:spPr>
          <a:prstGeom prst="rect">
            <a:avLst/>
          </a:prstGeom>
        </p:spPr>
        <p:txBody>
          <a:bodyPr/>
          <a:lstStyle/>
          <a:p>
            <a:pPr/>
          </a:p>
        </p:txBody>
      </p:sp>
      <p:sp>
        <p:nvSpPr>
          <p:cNvPr id="95" name="Shape 95"/>
          <p:cNvSpPr/>
          <p:nvPr>
            <p:ph type="body" sz="quarter" idx="1"/>
          </p:nvPr>
        </p:nvSpPr>
        <p:spPr>
          <a:prstGeom prst="rect">
            <a:avLst/>
          </a:prstGeom>
        </p:spPr>
        <p:txBody>
          <a:bodyPr/>
          <a:lstStyle/>
          <a:p>
            <a:pPr/>
            <a:r>
              <a:t>In Chapter 7 we see that He is the subject of much discussion in Jerusalem as well</a:t>
            </a:r>
          </a:p>
          <a:p>
            <a:pPr/>
            <a:r>
              <a:t>Jn 7:11-13 - Is He  a good man or a deceiver?</a:t>
            </a:r>
          </a:p>
          <a:p>
            <a:pPr/>
            <a:r>
              <a:t>Jn 7:26-27 - Is He the Messiah or not?</a:t>
            </a:r>
          </a:p>
          <a:p>
            <a:pPr/>
            <a:r>
              <a:t>Jn 7:30-32 - Should we follow Him or kill Him?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sldImg"/>
          </p:nvPr>
        </p:nvSpPr>
        <p:spPr>
          <a:prstGeom prst="rect">
            <a:avLst/>
          </a:prstGeom>
        </p:spPr>
        <p:txBody>
          <a:bodyPr/>
          <a:lstStyle/>
          <a:p>
            <a:pPr/>
          </a:p>
        </p:txBody>
      </p:sp>
      <p:sp>
        <p:nvSpPr>
          <p:cNvPr id="100" name="Shape 100"/>
          <p:cNvSpPr/>
          <p:nvPr>
            <p:ph type="body" sz="quarter" idx="1"/>
          </p:nvPr>
        </p:nvSpPr>
        <p:spPr>
          <a:prstGeom prst="rect">
            <a:avLst/>
          </a:prstGeom>
        </p:spPr>
        <p:txBody>
          <a:bodyPr/>
          <a:lstStyle/>
          <a:p>
            <a:pPr/>
            <a:r>
              <a:t>By the 1st century a number of traditions had come to be a part of the feast </a:t>
            </a:r>
          </a:p>
          <a:p>
            <a:pPr/>
            <a:r>
              <a:t>The ceremonial drawing of water from the pool of Siloam to be used during the drink offering </a:t>
            </a:r>
          </a:p>
          <a:p>
            <a:pPr/>
            <a:r>
              <a:t>The lighting of the court of the Women where great candelabras would be lit illuminating the temple representing the shekeniah which led Israel through the wilderness and illuminated the temple at its dedication</a:t>
            </a:r>
          </a:p>
          <a:p>
            <a:pPr/>
            <a:r>
              <a:t>Jesus spoke the words recorded in vs 8 while standing in the very courtyard that which housed the lamps (vs. 20 - the court of the Women was the contained 13 large vases into which various donations were placed)</a:t>
            </a:r>
          </a:p>
          <a:p>
            <a:pPr/>
            <a:r>
              <a:t>Jesus spoke these words either bathed in the light of the lamps or in all likelihood in the darkness following the feast</a:t>
            </a:r>
          </a:p>
          <a:p>
            <a:pPr/>
            <a:r>
              <a:t>In such a moment the words would have a tremendous and immediate impact - I am the light that your fathers followed, I am the light that even now you seek, turn to me and enjoy God’s presence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sldImg"/>
          </p:nvPr>
        </p:nvSpPr>
        <p:spPr>
          <a:prstGeom prst="rect">
            <a:avLst/>
          </a:prstGeom>
        </p:spPr>
        <p:txBody>
          <a:bodyPr/>
          <a:lstStyle/>
          <a:p>
            <a:pPr/>
          </a:p>
        </p:txBody>
      </p:sp>
      <p:sp>
        <p:nvSpPr>
          <p:cNvPr id="104" name="Shape 104"/>
          <p:cNvSpPr/>
          <p:nvPr>
            <p:ph type="body" sz="quarter" idx="1"/>
          </p:nvPr>
        </p:nvSpPr>
        <p:spPr>
          <a:prstGeom prst="rect">
            <a:avLst/>
          </a:prstGeom>
        </p:spPr>
        <p:txBody>
          <a:bodyPr/>
          <a:lstStyle/>
          <a:p>
            <a:pPr/>
            <a:r>
              <a:t>The outer courtyard was the courtyard of the Gentiles, the first inner courtyard was the courtyard of the Women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ph type="sldImg"/>
          </p:nvPr>
        </p:nvSpPr>
        <p:spPr>
          <a:prstGeom prst="rect">
            <a:avLst/>
          </a:prstGeom>
        </p:spPr>
        <p:txBody>
          <a:bodyPr/>
          <a:lstStyle/>
          <a:p>
            <a:pPr/>
          </a:p>
        </p:txBody>
      </p:sp>
      <p:sp>
        <p:nvSpPr>
          <p:cNvPr id="111" name="Shape 111"/>
          <p:cNvSpPr/>
          <p:nvPr>
            <p:ph type="body" sz="quarter" idx="1"/>
          </p:nvPr>
        </p:nvSpPr>
        <p:spPr>
          <a:prstGeom prst="rect">
            <a:avLst/>
          </a:prstGeom>
        </p:spPr>
        <p:txBody>
          <a:bodyPr/>
          <a:lstStyle/>
          <a:p>
            <a:pPr/>
            <a:r>
              <a:t>A CLAIM TO DEITY</a:t>
            </a:r>
          </a:p>
          <a:p>
            <a:pPr/>
            <a:r>
              <a:t>The Messianic import of Jesus’ words cannot overlooked</a:t>
            </a:r>
          </a:p>
          <a:p>
            <a:pPr/>
            <a:r>
              <a:t>Is 49:6 - Many scholars suggest this is the prophetic background behind Jesus statement in John 8:12</a:t>
            </a:r>
          </a:p>
          <a:p>
            <a:pPr/>
            <a:r>
              <a:t>Isaiah’s servant passages are filled with such language speaking of the coming Messiah as a light that shows the way of salvation to the Jews as well as to the Nations, the world, the Gentiles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sldImg"/>
          </p:nvPr>
        </p:nvSpPr>
        <p:spPr>
          <a:prstGeom prst="rect">
            <a:avLst/>
          </a:prstGeom>
        </p:spPr>
        <p:txBody>
          <a:bodyPr/>
          <a:lstStyle/>
          <a:p>
            <a:pPr/>
          </a:p>
        </p:txBody>
      </p:sp>
      <p:sp>
        <p:nvSpPr>
          <p:cNvPr id="116" name="Shape 116"/>
          <p:cNvSpPr/>
          <p:nvPr>
            <p:ph type="body" sz="quarter" idx="1"/>
          </p:nvPr>
        </p:nvSpPr>
        <p:spPr>
          <a:prstGeom prst="rect">
            <a:avLst/>
          </a:prstGeom>
        </p:spPr>
        <p:txBody>
          <a:bodyPr/>
          <a:lstStyle/>
          <a:p>
            <a:pPr/>
          </a:p>
          <a:p>
            <a:pPr/>
            <a:r>
              <a:t>This was a clear claim to divinity - the Pharisees seem to miss this point at first but the claim cannot be overlooked in the context</a:t>
            </a:r>
          </a:p>
          <a:p>
            <a:pPr/>
            <a:r>
              <a:t>The statement was an assertion of authority - not “a light” the “light of Judah” as a Rabbi might have spoken, no He claimed to be “the” light leaving room for no other</a:t>
            </a:r>
          </a:p>
          <a:p>
            <a:pPr/>
            <a:r>
              <a:t>He employed the “I Am” formula of Ex 3, not once but four times in the chapter (vs 18, 24, 28, 59)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a:r>
              <a:t>THE GIFT OF ILLUMINATION (REVELATION OF GOD’S WILL)</a:t>
            </a:r>
          </a:p>
          <a:p>
            <a:pPr/>
            <a:r>
              <a:t>John 1:4-5 - The creation serves as a revelation of the presence of God</a:t>
            </a:r>
          </a:p>
          <a:p>
            <a:pPr/>
            <a:r>
              <a:t>Jn 1:18 - He “explained” the Father, allowing us to know His character, His nature, His truth and grace</a:t>
            </a:r>
          </a:p>
          <a:p>
            <a:pPr/>
            <a:r>
              <a:t>It is interesting that the divisions and motives of the crowds in Jn 7-8 seemed to prevent them from seeing what was becoming so obvious - Jesus is the I AM</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1">
    <p:spTree>
      <p:nvGrpSpPr>
        <p:cNvPr id="1" name=""/>
        <p:cNvGrpSpPr/>
        <p:nvPr/>
      </p:nvGrpSpPr>
      <p:grpSpPr>
        <a:xfrm>
          <a:off x="0" y="0"/>
          <a:ext cx="0" cy="0"/>
          <a:chOff x="0" y="0"/>
          <a:chExt cx="0" cy="0"/>
        </a:xfrm>
      </p:grpSpPr>
      <p:sp>
        <p:nvSpPr>
          <p:cNvPr id="1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Body Level One…"/>
          <p:cNvSpPr/>
          <p:nvPr>
            <p:ph type="body" sz="quarter" idx="1"/>
          </p:nvPr>
        </p:nvSpPr>
        <p:spPr>
          <a:xfrm>
            <a:off x="3312583" y="5958416"/>
            <a:ext cx="2476501" cy="405178"/>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19"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Body Level One…"/>
          <p:cNvSpPr/>
          <p:nvPr>
            <p:ph type="body" sz="quarter" idx="1"/>
          </p:nvPr>
        </p:nvSpPr>
        <p:spPr>
          <a:xfrm>
            <a:off x="3312583" y="5958416"/>
            <a:ext cx="2476501" cy="405178"/>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27" name="Title Text"/>
          <p:cNvSpPr/>
          <p:nvPr>
            <p:ph type="title"/>
          </p:nvPr>
        </p:nvSpPr>
        <p:spPr>
          <a:xfrm>
            <a:off x="772582" y="2836333"/>
            <a:ext cx="7535335" cy="1167439"/>
          </a:xfrm>
          <a:prstGeom prst="rect">
            <a:avLst/>
          </a:prstGeom>
        </p:spPr>
        <p:txBody>
          <a:bodyPr/>
          <a:lstStyle/>
          <a:p>
            <a:pPr/>
            <a:r>
              <a:t>Title Text</a:t>
            </a:r>
          </a:p>
        </p:txBody>
      </p:sp>
      <p:sp>
        <p:nvSpPr>
          <p:cNvPr id="28"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Content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Body Level One…"/>
          <p:cNvSpPr/>
          <p:nvPr>
            <p:ph type="body" idx="1"/>
          </p:nvPr>
        </p:nvSpPr>
        <p:spPr>
          <a:xfrm>
            <a:off x="302768" y="362718"/>
            <a:ext cx="8502723" cy="530088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6"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Body Level One…"/>
          <p:cNvSpPr/>
          <p:nvPr>
            <p:ph type="body" idx="1"/>
          </p:nvPr>
        </p:nvSpPr>
        <p:spPr>
          <a:xfrm>
            <a:off x="302768" y="362718"/>
            <a:ext cx="8502723" cy="530088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4"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Body Level One…"/>
          <p:cNvSpPr/>
          <p:nvPr>
            <p:ph type="body" idx="1"/>
          </p:nvPr>
        </p:nvSpPr>
        <p:spPr>
          <a:xfrm>
            <a:off x="302768" y="362718"/>
            <a:ext cx="8502723" cy="530088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2" name="Title Text"/>
          <p:cNvSpPr/>
          <p:nvPr>
            <p:ph type="title"/>
          </p:nvPr>
        </p:nvSpPr>
        <p:spPr>
          <a:xfrm>
            <a:off x="2762250" y="5831823"/>
            <a:ext cx="3640668" cy="554908"/>
          </a:xfrm>
          <a:prstGeom prst="rect">
            <a:avLst/>
          </a:prstGeom>
        </p:spPr>
        <p:txBody>
          <a:bodyPr/>
          <a:lstStyle>
            <a:lvl1pPr>
              <a:defRPr sz="1600"/>
            </a:lvl1pPr>
          </a:lstStyle>
          <a:p>
            <a:pPr/>
            <a:r>
              <a:t>Title Text</a:t>
            </a:r>
          </a:p>
        </p:txBody>
      </p:sp>
      <p:sp>
        <p:nvSpPr>
          <p:cNvPr id="5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Scriptu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Body Level One…"/>
          <p:cNvSpPr/>
          <p:nvPr>
            <p:ph type="body" idx="1"/>
          </p:nvPr>
        </p:nvSpPr>
        <p:spPr>
          <a:xfrm>
            <a:off x="526736" y="561829"/>
            <a:ext cx="8160065" cy="4486814"/>
          </a:xfrm>
          <a:prstGeom prst="rect">
            <a:avLst/>
          </a:prstGeom>
        </p:spPr>
        <p:txBody>
          <a:bodyP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61" name="Text Placeholder 9"/>
          <p:cNvSpPr/>
          <p:nvPr>
            <p:ph type="body" sz="quarter" idx="13"/>
          </p:nvPr>
        </p:nvSpPr>
        <p:spPr>
          <a:xfrm>
            <a:off x="527050" y="5361518"/>
            <a:ext cx="8159750" cy="990254"/>
          </a:xfrm>
          <a:prstGeom prst="rect">
            <a:avLst/>
          </a:prstGeom>
        </p:spPr>
        <p:txBody>
          <a:bodyPr/>
          <a:lstStyle/>
          <a:p>
            <a:pPr>
              <a:spcBef>
                <a:spcPts val="300"/>
              </a:spcBef>
              <a:defRPr sz="1400"/>
            </a:pPr>
          </a:p>
        </p:txBody>
      </p:sp>
      <p:sp>
        <p:nvSpPr>
          <p:cNvPr id="6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Body Level One…"/>
          <p:cNvSpPr/>
          <p:nvPr>
            <p:ph type="body" idx="1"/>
          </p:nvPr>
        </p:nvSpPr>
        <p:spPr>
          <a:xfrm>
            <a:off x="526736" y="561828"/>
            <a:ext cx="8160065" cy="5805549"/>
          </a:xfrm>
          <a:prstGeom prst="rect">
            <a:avLst/>
          </a:prstGeom>
        </p:spPr>
        <p:txBody>
          <a:bodyP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p:nvPr>
            <p:ph type="title"/>
          </p:nvPr>
        </p:nvSpPr>
        <p:spPr>
          <a:xfrm>
            <a:off x="457200" y="224821"/>
            <a:ext cx="8229600" cy="12426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p:nvPr>
            <p:ph type="body" idx="1"/>
          </p:nvPr>
        </p:nvSpPr>
        <p:spPr>
          <a:xfrm>
            <a:off x="457200" y="1467453"/>
            <a:ext cx="8229600" cy="479145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FFFFFF"/>
                </a:solidFill>
                <a:latin typeface="+mj-lt"/>
                <a:ea typeface="+mj-ea"/>
                <a:cs typeface="+mj-cs"/>
                <a:sym typeface="Trebuchet MS"/>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441A0F"/>
          </a:solidFill>
          <a:uFillTx/>
          <a:latin typeface="+mj-lt"/>
          <a:ea typeface="+mj-ea"/>
          <a:cs typeface="+mj-cs"/>
          <a:sym typeface="Trebuchet MS"/>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441A0F"/>
          </a:solidFill>
          <a:uFillTx/>
          <a:latin typeface="+mj-lt"/>
          <a:ea typeface="+mj-ea"/>
          <a:cs typeface="+mj-cs"/>
          <a:sym typeface="Trebuchet MS"/>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441A0F"/>
          </a:solidFill>
          <a:uFillTx/>
          <a:latin typeface="+mj-lt"/>
          <a:ea typeface="+mj-ea"/>
          <a:cs typeface="+mj-cs"/>
          <a:sym typeface="Trebuchet MS"/>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441A0F"/>
          </a:solidFill>
          <a:uFillTx/>
          <a:latin typeface="+mj-lt"/>
          <a:ea typeface="+mj-ea"/>
          <a:cs typeface="+mj-cs"/>
          <a:sym typeface="Trebuchet MS"/>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441A0F"/>
          </a:solidFill>
          <a:uFillTx/>
          <a:latin typeface="+mj-lt"/>
          <a:ea typeface="+mj-ea"/>
          <a:cs typeface="+mj-cs"/>
          <a:sym typeface="Trebuchet MS"/>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441A0F"/>
          </a:solidFill>
          <a:uFillTx/>
          <a:latin typeface="+mj-lt"/>
          <a:ea typeface="+mj-ea"/>
          <a:cs typeface="+mj-cs"/>
          <a:sym typeface="Trebuchet MS"/>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441A0F"/>
          </a:solidFill>
          <a:uFillTx/>
          <a:latin typeface="+mj-lt"/>
          <a:ea typeface="+mj-ea"/>
          <a:cs typeface="+mj-cs"/>
          <a:sym typeface="Trebuchet MS"/>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441A0F"/>
          </a:solidFill>
          <a:uFillTx/>
          <a:latin typeface="+mj-lt"/>
          <a:ea typeface="+mj-ea"/>
          <a:cs typeface="+mj-cs"/>
          <a:sym typeface="Trebuchet MS"/>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441A0F"/>
          </a:solidFill>
          <a:uFillTx/>
          <a:latin typeface="+mj-lt"/>
          <a:ea typeface="+mj-ea"/>
          <a:cs typeface="+mj-cs"/>
          <a:sym typeface="Trebuchet MS"/>
        </a:defRPr>
      </a:lvl9pPr>
    </p:titleStyle>
    <p:bodyStyle>
      <a:lvl1pPr marL="0" marR="0" indent="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FFFFF"/>
          </a:solidFill>
          <a:uFillTx/>
          <a:latin typeface="+mj-lt"/>
          <a:ea typeface="+mj-ea"/>
          <a:cs typeface="+mj-cs"/>
          <a:sym typeface="Trebuchet MS"/>
        </a:defRPr>
      </a:lvl1pPr>
      <a:lvl2pPr marL="914400" marR="0" indent="-4572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j-lt"/>
          <a:ea typeface="+mj-ea"/>
          <a:cs typeface="+mj-cs"/>
          <a:sym typeface="Trebuchet MS"/>
        </a:defRPr>
      </a:lvl2pPr>
      <a:lvl3pPr marL="0" marR="0" indent="9144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FFFFF"/>
          </a:solidFill>
          <a:uFillTx/>
          <a:latin typeface="+mj-lt"/>
          <a:ea typeface="+mj-ea"/>
          <a:cs typeface="+mj-cs"/>
          <a:sym typeface="Trebuchet MS"/>
        </a:defRPr>
      </a:lvl3pPr>
      <a:lvl4pPr marL="0" marR="0" indent="13716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FFFFF"/>
          </a:solidFill>
          <a:uFillTx/>
          <a:latin typeface="+mj-lt"/>
          <a:ea typeface="+mj-ea"/>
          <a:cs typeface="+mj-cs"/>
          <a:sym typeface="Trebuchet MS"/>
        </a:defRPr>
      </a:lvl4pPr>
      <a:lvl5pPr marL="0" marR="0" indent="18288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FFFFF"/>
          </a:solidFill>
          <a:uFillTx/>
          <a:latin typeface="+mj-lt"/>
          <a:ea typeface="+mj-ea"/>
          <a:cs typeface="+mj-cs"/>
          <a:sym typeface="Trebuchet MS"/>
        </a:defRPr>
      </a:lvl5pPr>
      <a:lvl6pPr marL="26289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j-lt"/>
          <a:ea typeface="+mj-ea"/>
          <a:cs typeface="+mj-cs"/>
          <a:sym typeface="Trebuchet MS"/>
        </a:defRPr>
      </a:lvl6pPr>
      <a:lvl7pPr marL="30861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j-lt"/>
          <a:ea typeface="+mj-ea"/>
          <a:cs typeface="+mj-cs"/>
          <a:sym typeface="Trebuchet MS"/>
        </a:defRPr>
      </a:lvl7pPr>
      <a:lvl8pPr marL="35433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j-lt"/>
          <a:ea typeface="+mj-ea"/>
          <a:cs typeface="+mj-cs"/>
          <a:sym typeface="Trebuchet MS"/>
        </a:defRPr>
      </a:lvl8pPr>
      <a:lvl9pPr marL="40005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j-lt"/>
          <a:ea typeface="+mj-ea"/>
          <a:cs typeface="+mj-cs"/>
          <a:sym typeface="Trebuchet M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The Light of the World…"/>
          <p:cNvSpPr/>
          <p:nvPr/>
        </p:nvSpPr>
        <p:spPr>
          <a:xfrm>
            <a:off x="367667" y="1891741"/>
            <a:ext cx="4435211" cy="18415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800"/>
              </a:spcBef>
              <a:defRPr sz="2600">
                <a:latin typeface="Gotham Bold"/>
                <a:ea typeface="Gotham Bold"/>
                <a:cs typeface="Gotham Bold"/>
                <a:sym typeface="Gotham Bold"/>
              </a:defRPr>
            </a:pPr>
            <a:r>
              <a:t>The Light of the World</a:t>
            </a:r>
          </a:p>
          <a:p>
            <a:pPr>
              <a:spcBef>
                <a:spcPts val="2800"/>
              </a:spcBef>
              <a:defRPr sz="2600"/>
            </a:pPr>
            <a:r>
              <a:t>A Claim to Deity</a:t>
            </a:r>
          </a:p>
          <a:p>
            <a:pPr>
              <a:spcBef>
                <a:spcPts val="2800"/>
              </a:spcBef>
              <a:defRPr sz="2600"/>
            </a:pPr>
            <a:r>
              <a:t>A Promise of Salvation</a:t>
            </a:r>
          </a:p>
        </p:txBody>
      </p:sp>
      <p:sp>
        <p:nvSpPr>
          <p:cNvPr id="119" name="1 The Lord is my light and my salvation…"/>
          <p:cNvSpPr/>
          <p:nvPr/>
        </p:nvSpPr>
        <p:spPr>
          <a:xfrm>
            <a:off x="5029200" y="2218373"/>
            <a:ext cx="3826108" cy="14407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spcBef>
                <a:spcPts val="1100"/>
              </a:spcBef>
              <a:defRPr sz="2600">
                <a:solidFill>
                  <a:srgbClr val="FFFFFF"/>
                </a:solidFill>
                <a:latin typeface="Helvetica Neue Light"/>
                <a:ea typeface="Helvetica Neue Light"/>
                <a:cs typeface="Helvetica Neue Light"/>
                <a:sym typeface="Helvetica Neue Light"/>
              </a:defRPr>
            </a:pPr>
            <a:r>
              <a:rPr baseline="31999"/>
              <a:t>1</a:t>
            </a:r>
            <a:r>
              <a:t> The Lord is my light and my salvation</a:t>
            </a:r>
          </a:p>
          <a:p>
            <a:pPr algn="ctr" defTabSz="457200">
              <a:spcBef>
                <a:spcPts val="1100"/>
              </a:spcBef>
              <a:defRPr sz="2600">
                <a:solidFill>
                  <a:srgbClr val="FFFFFF"/>
                </a:solidFill>
                <a:latin typeface="Helvetica Neue Light"/>
                <a:ea typeface="Helvetica Neue Light"/>
                <a:cs typeface="Helvetica Neue Light"/>
                <a:sym typeface="Helvetica Neue Light"/>
              </a:defRPr>
            </a:pPr>
            <a:r>
              <a:t>Psalm 27:1 (NASB95)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The Light of the World…"/>
          <p:cNvSpPr/>
          <p:nvPr/>
        </p:nvSpPr>
        <p:spPr>
          <a:xfrm>
            <a:off x="367667" y="1891741"/>
            <a:ext cx="4435211" cy="25908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800"/>
              </a:spcBef>
              <a:defRPr sz="2600">
                <a:latin typeface="Gotham Bold"/>
                <a:ea typeface="Gotham Bold"/>
                <a:cs typeface="Gotham Bold"/>
                <a:sym typeface="Gotham Bold"/>
              </a:defRPr>
            </a:pPr>
            <a:r>
              <a:t>The Light of the World</a:t>
            </a:r>
          </a:p>
          <a:p>
            <a:pPr>
              <a:spcBef>
                <a:spcPts val="2800"/>
              </a:spcBef>
              <a:defRPr sz="2600"/>
            </a:pPr>
            <a:r>
              <a:t>A Claim to Deity</a:t>
            </a:r>
          </a:p>
          <a:p>
            <a:pPr>
              <a:spcBef>
                <a:spcPts val="2800"/>
              </a:spcBef>
              <a:defRPr sz="2600"/>
            </a:pPr>
            <a:r>
              <a:t>A Promise of Salvation</a:t>
            </a:r>
          </a:p>
          <a:p>
            <a:pPr>
              <a:spcBef>
                <a:spcPts val="2800"/>
              </a:spcBef>
              <a:defRPr sz="2600"/>
            </a:pPr>
            <a:r>
              <a:t>The Gift of Illumination</a:t>
            </a:r>
          </a:p>
        </p:txBody>
      </p:sp>
      <p:sp>
        <p:nvSpPr>
          <p:cNvPr id="124" name="18 No one has seen God at any time; the only begotten God who is in the bosom of the Father, He has explained Him.…"/>
          <p:cNvSpPr/>
          <p:nvPr/>
        </p:nvSpPr>
        <p:spPr>
          <a:xfrm>
            <a:off x="5029200" y="2218373"/>
            <a:ext cx="3826108" cy="193753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spcBef>
                <a:spcPts val="1100"/>
              </a:spcBef>
              <a:defRPr sz="2200">
                <a:solidFill>
                  <a:srgbClr val="FFFFFF"/>
                </a:solidFill>
                <a:latin typeface="Helvetica Neue Light"/>
                <a:ea typeface="Helvetica Neue Light"/>
                <a:cs typeface="Helvetica Neue Light"/>
                <a:sym typeface="Helvetica Neue Light"/>
              </a:defRPr>
            </a:pPr>
            <a:r>
              <a:rPr baseline="31999"/>
              <a:t>18 </a:t>
            </a:r>
            <a:r>
              <a:t>No one has seen God at any time; the only begotten God who is in the bosom of the Father, He has explained Him.</a:t>
            </a:r>
          </a:p>
          <a:p>
            <a:pPr algn="ctr" defTabSz="457200">
              <a:spcBef>
                <a:spcPts val="1100"/>
              </a:spcBef>
              <a:defRPr sz="2200">
                <a:solidFill>
                  <a:srgbClr val="FFFFFF"/>
                </a:solidFill>
                <a:latin typeface="Helvetica Neue Light"/>
                <a:ea typeface="Helvetica Neue Light"/>
                <a:cs typeface="Helvetica Neue Light"/>
                <a:sym typeface="Helvetica Neue Light"/>
              </a:defRPr>
            </a:pPr>
            <a:r>
              <a:t>John 1:18 (NASB95)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A Humble Manifestation…"/>
          <p:cNvSpPr/>
          <p:nvPr/>
        </p:nvSpPr>
        <p:spPr>
          <a:xfrm>
            <a:off x="367667" y="1891741"/>
            <a:ext cx="4435211" cy="14859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800"/>
              </a:spcBef>
              <a:defRPr sz="2600">
                <a:latin typeface="Gotham Bold"/>
                <a:ea typeface="Gotham Bold"/>
                <a:cs typeface="Gotham Bold"/>
                <a:sym typeface="Gotham Bold"/>
              </a:defRPr>
            </a:pPr>
            <a:r>
              <a:t>A Humble Manifestation</a:t>
            </a:r>
          </a:p>
          <a:p>
            <a:pPr>
              <a:spcBef>
                <a:spcPts val="2800"/>
              </a:spcBef>
              <a:defRPr sz="2600"/>
            </a:pPr>
            <a:r>
              <a:t>He lacked the appearance of royalty</a:t>
            </a:r>
          </a:p>
        </p:txBody>
      </p:sp>
      <p:sp>
        <p:nvSpPr>
          <p:cNvPr id="129" name="2 For He grew up before Him like a tender shoot, And like a root out of parched ground; He has no stately form or majesty That we should look upon Him, Nor appearance that we should be attracted to Him.…"/>
          <p:cNvSpPr/>
          <p:nvPr/>
        </p:nvSpPr>
        <p:spPr>
          <a:xfrm>
            <a:off x="5034280" y="1774432"/>
            <a:ext cx="3826108" cy="33091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spcBef>
                <a:spcPts val="1100"/>
              </a:spcBef>
              <a:defRPr sz="2200">
                <a:solidFill>
                  <a:srgbClr val="FFFFFF"/>
                </a:solidFill>
                <a:latin typeface="Helvetica Neue Light"/>
                <a:ea typeface="Helvetica Neue Light"/>
                <a:cs typeface="Helvetica Neue Light"/>
                <a:sym typeface="Helvetica Neue Light"/>
              </a:defRPr>
            </a:pPr>
            <a:r>
              <a:rPr baseline="31999"/>
              <a:t>2 </a:t>
            </a:r>
            <a:r>
              <a:t>For He grew up before Him like a tender shoot, And like a root out of parched ground; He has no stately form or majesty That we should look upon Him, Nor appearance that we should be attracted to Him.</a:t>
            </a:r>
          </a:p>
          <a:p>
            <a:pPr algn="ctr" defTabSz="457200">
              <a:spcBef>
                <a:spcPts val="1100"/>
              </a:spcBef>
              <a:defRPr sz="2200">
                <a:solidFill>
                  <a:srgbClr val="FFFFFF"/>
                </a:solidFill>
                <a:latin typeface="Helvetica Neue Light"/>
                <a:ea typeface="Helvetica Neue Light"/>
                <a:cs typeface="Helvetica Neue Light"/>
                <a:sym typeface="Helvetica Neue Light"/>
              </a:defRPr>
            </a:pPr>
            <a:r>
              <a:t>Isaiah 53:2 (NASB95)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A Humble Manifestation…"/>
          <p:cNvSpPr/>
          <p:nvPr/>
        </p:nvSpPr>
        <p:spPr>
          <a:xfrm>
            <a:off x="367667" y="1891741"/>
            <a:ext cx="4435211" cy="26289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800"/>
              </a:spcBef>
              <a:defRPr sz="2600">
                <a:latin typeface="Gotham Bold"/>
                <a:ea typeface="Gotham Bold"/>
                <a:cs typeface="Gotham Bold"/>
                <a:sym typeface="Gotham Bold"/>
              </a:defRPr>
            </a:pPr>
            <a:r>
              <a:t>A Humble Manifestation</a:t>
            </a:r>
          </a:p>
          <a:p>
            <a:pPr>
              <a:spcBef>
                <a:spcPts val="2800"/>
              </a:spcBef>
              <a:defRPr sz="2600"/>
            </a:pPr>
            <a:r>
              <a:t>He lacked the appearance of royalty</a:t>
            </a:r>
          </a:p>
          <a:p>
            <a:pPr>
              <a:spcBef>
                <a:spcPts val="2800"/>
              </a:spcBef>
              <a:defRPr sz="2600"/>
            </a:pPr>
            <a:r>
              <a:t>His willingness to give of self was essential</a:t>
            </a:r>
          </a:p>
        </p:txBody>
      </p:sp>
      <p:sp>
        <p:nvSpPr>
          <p:cNvPr id="134" name="27 “Now My soul has become troubled; and what shall I say, ‘Father, save Me from this hour’? But for this purpose I came to this hour.…"/>
          <p:cNvSpPr/>
          <p:nvPr/>
        </p:nvSpPr>
        <p:spPr>
          <a:xfrm>
            <a:off x="5034280" y="2065973"/>
            <a:ext cx="3826108" cy="228043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spcBef>
                <a:spcPts val="1100"/>
              </a:spcBef>
              <a:defRPr sz="2200">
                <a:solidFill>
                  <a:srgbClr val="FFFFFF"/>
                </a:solidFill>
                <a:latin typeface="Helvetica Neue Light"/>
                <a:ea typeface="Helvetica Neue Light"/>
                <a:cs typeface="Helvetica Neue Light"/>
                <a:sym typeface="Helvetica Neue Light"/>
              </a:defRPr>
            </a:pPr>
            <a:r>
              <a:rPr baseline="31999"/>
              <a:t>27 </a:t>
            </a:r>
            <a:r>
              <a:t>“Now My soul has become troubled; and what shall I say, ‘Father, save Me from this hour’? But for this purpose I came to this hour.</a:t>
            </a:r>
          </a:p>
          <a:p>
            <a:pPr algn="ctr" defTabSz="457200">
              <a:spcBef>
                <a:spcPts val="1100"/>
              </a:spcBef>
              <a:defRPr sz="2200">
                <a:solidFill>
                  <a:srgbClr val="FFFFFF"/>
                </a:solidFill>
                <a:latin typeface="Helvetica Neue Light"/>
                <a:ea typeface="Helvetica Neue Light"/>
                <a:cs typeface="Helvetica Neue Light"/>
                <a:sym typeface="Helvetica Neue Light"/>
              </a:defRPr>
            </a:pPr>
            <a:r>
              <a:t>John 12:27 (NASB95)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How should we respond?…"/>
          <p:cNvSpPr/>
          <p:nvPr/>
        </p:nvSpPr>
        <p:spPr>
          <a:xfrm>
            <a:off x="367667" y="1891741"/>
            <a:ext cx="4435211" cy="10922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800"/>
              </a:spcBef>
              <a:defRPr sz="2600">
                <a:latin typeface="Gotham Bold"/>
                <a:ea typeface="Gotham Bold"/>
                <a:cs typeface="Gotham Bold"/>
                <a:sym typeface="Gotham Bold"/>
              </a:defRPr>
            </a:pPr>
            <a:r>
              <a:t>How should we respond?</a:t>
            </a:r>
          </a:p>
          <a:p>
            <a:pPr>
              <a:spcBef>
                <a:spcPts val="2800"/>
              </a:spcBef>
              <a:defRPr sz="2600"/>
            </a:pPr>
            <a:r>
              <a:t>Walk as children of light</a:t>
            </a:r>
          </a:p>
        </p:txBody>
      </p:sp>
      <p:sp>
        <p:nvSpPr>
          <p:cNvPr id="139" name="8 for you were formerly darkness, but now you are Light in the Lord; walk as children of Light…"/>
          <p:cNvSpPr/>
          <p:nvPr/>
        </p:nvSpPr>
        <p:spPr>
          <a:xfrm>
            <a:off x="5034280" y="2065973"/>
            <a:ext cx="3826108" cy="193753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spcBef>
                <a:spcPts val="1100"/>
              </a:spcBef>
              <a:defRPr sz="2200">
                <a:solidFill>
                  <a:srgbClr val="FFFFFF"/>
                </a:solidFill>
                <a:latin typeface="Helvetica Neue Light"/>
                <a:ea typeface="Helvetica Neue Light"/>
                <a:cs typeface="Helvetica Neue Light"/>
                <a:sym typeface="Helvetica Neue Light"/>
              </a:defRPr>
            </a:pPr>
            <a:r>
              <a:rPr baseline="31999"/>
              <a:t>8 </a:t>
            </a:r>
            <a:r>
              <a:t>for you were formerly darkness, but now you are Light in the Lord; walk as children of Light</a:t>
            </a:r>
          </a:p>
          <a:p>
            <a:pPr algn="ctr" defTabSz="457200">
              <a:spcBef>
                <a:spcPts val="1100"/>
              </a:spcBef>
              <a:defRPr sz="2200">
                <a:solidFill>
                  <a:srgbClr val="FFFFFF"/>
                </a:solidFill>
                <a:latin typeface="Helvetica Neue Light"/>
                <a:ea typeface="Helvetica Neue Light"/>
                <a:cs typeface="Helvetica Neue Light"/>
                <a:sym typeface="Helvetica Neue Light"/>
              </a:defRPr>
            </a:pPr>
            <a:r>
              <a:t>Ephesians 5:8 (NASB95)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How should we respond?…"/>
          <p:cNvSpPr/>
          <p:nvPr/>
        </p:nvSpPr>
        <p:spPr>
          <a:xfrm>
            <a:off x="367667" y="1891741"/>
            <a:ext cx="4435211" cy="18415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800"/>
              </a:spcBef>
              <a:defRPr sz="2600">
                <a:latin typeface="Gotham Bold"/>
                <a:ea typeface="Gotham Bold"/>
                <a:cs typeface="Gotham Bold"/>
                <a:sym typeface="Gotham Bold"/>
              </a:defRPr>
            </a:pPr>
            <a:r>
              <a:t>How should we respond?</a:t>
            </a:r>
          </a:p>
          <a:p>
            <a:pPr>
              <a:spcBef>
                <a:spcPts val="2800"/>
              </a:spcBef>
              <a:defRPr sz="2600"/>
            </a:pPr>
            <a:r>
              <a:t>Walk as children of light</a:t>
            </a:r>
          </a:p>
          <a:p>
            <a:pPr>
              <a:spcBef>
                <a:spcPts val="2800"/>
              </a:spcBef>
              <a:defRPr sz="2600"/>
            </a:pPr>
            <a:r>
              <a:t>Walk in the light</a:t>
            </a:r>
          </a:p>
        </p:txBody>
      </p:sp>
      <p:sp>
        <p:nvSpPr>
          <p:cNvPr id="144" name="6 If we say that we have fellowship with Him and yet walk in the darkness, we lie and do not practice the truth; 7 but if we walk in the Light as He Himself is in the Light, we have fellowship with one another, and the blood of Jesus His Son cleanses us from all sin.…"/>
          <p:cNvSpPr/>
          <p:nvPr/>
        </p:nvSpPr>
        <p:spPr>
          <a:xfrm>
            <a:off x="5034280" y="2065973"/>
            <a:ext cx="3826108" cy="296697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spcBef>
                <a:spcPts val="1100"/>
              </a:spcBef>
              <a:defRPr sz="2000">
                <a:solidFill>
                  <a:srgbClr val="FFFFFF"/>
                </a:solidFill>
                <a:latin typeface="Helvetica Neue Light"/>
                <a:ea typeface="Helvetica Neue Light"/>
                <a:cs typeface="Helvetica Neue Light"/>
                <a:sym typeface="Helvetica Neue Light"/>
              </a:defRPr>
            </a:pPr>
            <a:r>
              <a:rPr baseline="31999"/>
              <a:t>6</a:t>
            </a:r>
            <a:r>
              <a:t> If we say that we have fellowship with Him and yet walk in the darkness, we lie and do not practice the truth; </a:t>
            </a:r>
            <a:r>
              <a:rPr baseline="-5999"/>
              <a:t>7</a:t>
            </a:r>
            <a:r>
              <a:t> but if we walk in the Light as He Himself is in the Light, we have fellowship with one another, and the blood of Jesus His Son cleanses us from all sin.</a:t>
            </a:r>
          </a:p>
          <a:p>
            <a:pPr algn="ctr" defTabSz="457200">
              <a:spcBef>
                <a:spcPts val="1100"/>
              </a:spcBef>
              <a:defRPr sz="2000">
                <a:solidFill>
                  <a:srgbClr val="FFFFFF"/>
                </a:solidFill>
                <a:latin typeface="Helvetica Neue Light"/>
                <a:ea typeface="Helvetica Neue Light"/>
                <a:cs typeface="Helvetica Neue Light"/>
                <a:sym typeface="Helvetica Neue Light"/>
              </a:defRPr>
            </a:pPr>
            <a:r>
              <a:t>1 John 1:6–7 (NASB95)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How should we respond?…"/>
          <p:cNvSpPr/>
          <p:nvPr/>
        </p:nvSpPr>
        <p:spPr>
          <a:xfrm>
            <a:off x="367667" y="1891741"/>
            <a:ext cx="4435211" cy="25908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800"/>
              </a:spcBef>
              <a:defRPr sz="2600">
                <a:latin typeface="Gotham Bold"/>
                <a:ea typeface="Gotham Bold"/>
                <a:cs typeface="Gotham Bold"/>
                <a:sym typeface="Gotham Bold"/>
              </a:defRPr>
            </a:pPr>
            <a:r>
              <a:t>How should we respond?</a:t>
            </a:r>
          </a:p>
          <a:p>
            <a:pPr>
              <a:spcBef>
                <a:spcPts val="2800"/>
              </a:spcBef>
              <a:defRPr sz="2600"/>
            </a:pPr>
            <a:r>
              <a:t>Walk as children of light</a:t>
            </a:r>
          </a:p>
          <a:p>
            <a:pPr>
              <a:spcBef>
                <a:spcPts val="2800"/>
              </a:spcBef>
              <a:defRPr sz="2600"/>
            </a:pPr>
            <a:r>
              <a:t>Walk in the light</a:t>
            </a:r>
          </a:p>
          <a:p>
            <a:pPr>
              <a:spcBef>
                <a:spcPts val="2800"/>
              </a:spcBef>
              <a:defRPr sz="2600"/>
            </a:pPr>
            <a:r>
              <a:t>Reflect the Light</a:t>
            </a:r>
          </a:p>
        </p:txBody>
      </p:sp>
      <p:sp>
        <p:nvSpPr>
          <p:cNvPr id="149" name="14 “You are the light of the world. A city set on a hill cannot be hidden; 15 nor does anyone light a lamp and put it under a basket, but on the lampstand, and it gives light to all who are in the house. 16 “Let your light shine before men in such a way that they may see your good works, and glorify your Father who is in heaven.…"/>
          <p:cNvSpPr/>
          <p:nvPr/>
        </p:nvSpPr>
        <p:spPr>
          <a:xfrm>
            <a:off x="5029200" y="1640713"/>
            <a:ext cx="3826107" cy="35765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spcBef>
                <a:spcPts val="1100"/>
              </a:spcBef>
              <a:defRPr sz="2000">
                <a:solidFill>
                  <a:srgbClr val="FFFFFF"/>
                </a:solidFill>
                <a:latin typeface="Helvetica Neue Light"/>
                <a:ea typeface="Helvetica Neue Light"/>
                <a:cs typeface="Helvetica Neue Light"/>
                <a:sym typeface="Helvetica Neue Light"/>
              </a:defRPr>
            </a:pPr>
            <a:r>
              <a:t>14 “You are the light of the world. A city set on a hill cannot be hidden; 15 nor does anyone light a lamp and put it under a basket, but on the lampstand, and it gives light to all who are in the house. 16 “Let your light shine before men in such a way that they may see your good works, and glorify your Father who is in heaven.</a:t>
            </a:r>
          </a:p>
          <a:p>
            <a:pPr algn="ctr" defTabSz="457200">
              <a:spcBef>
                <a:spcPts val="1100"/>
              </a:spcBef>
              <a:defRPr sz="2000">
                <a:solidFill>
                  <a:srgbClr val="FFFFFF"/>
                </a:solidFill>
                <a:latin typeface="Helvetica Neue Light"/>
                <a:ea typeface="Helvetica Neue Light"/>
                <a:cs typeface="Helvetica Neue Light"/>
                <a:sym typeface="Helvetica Neue Light"/>
              </a:defRPr>
            </a:pPr>
            <a:r>
              <a:t>Matthew 5:14–16 (NASB95)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Text Placeholder 3"/>
          <p:cNvSpPr/>
          <p:nvPr>
            <p:ph type="body" sz="quarter" idx="1"/>
          </p:nvPr>
        </p:nvSpPr>
        <p:spPr>
          <a:xfrm>
            <a:off x="3312583" y="5958416"/>
            <a:ext cx="2476501" cy="405178"/>
          </a:xfrm>
          <a:prstGeom prst="rect">
            <a:avLst/>
          </a:prstGeom>
        </p:spPr>
        <p:txBody>
          <a:bodyPr/>
          <a:lstStyle/>
          <a:p>
            <a:pPr/>
          </a:p>
        </p:txBody>
      </p:sp>
      <p:sp>
        <p:nvSpPr>
          <p:cNvPr id="154" name="Title 1"/>
          <p:cNvSpPr/>
          <p:nvPr>
            <p:ph type="title"/>
          </p:nvPr>
        </p:nvSpPr>
        <p:spPr>
          <a:xfrm>
            <a:off x="772583" y="2836333"/>
            <a:ext cx="7535334" cy="1167439"/>
          </a:xfrm>
          <a:prstGeom prst="rect">
            <a:avLst/>
          </a:prstGeom>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Text Placeholder 1"/>
          <p:cNvSpPr/>
          <p:nvPr>
            <p:ph type="body" idx="1"/>
          </p:nvPr>
        </p:nvSpPr>
        <p:spPr>
          <a:xfrm>
            <a:off x="302768" y="362717"/>
            <a:ext cx="8502723" cy="5300881"/>
          </a:xfrm>
          <a:prstGeom prst="rect">
            <a:avLst/>
          </a:prstGeom>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Text Placeholder 1"/>
          <p:cNvSpPr/>
          <p:nvPr>
            <p:ph type="body" idx="1"/>
          </p:nvPr>
        </p:nvSpPr>
        <p:spPr>
          <a:xfrm>
            <a:off x="302768" y="362717"/>
            <a:ext cx="8502723" cy="5300881"/>
          </a:xfrm>
          <a:prstGeom prst="rect">
            <a:avLst/>
          </a:prstGeom>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A Turning Point"/>
          <p:cNvSpPr/>
          <p:nvPr/>
        </p:nvSpPr>
        <p:spPr>
          <a:xfrm>
            <a:off x="685800" y="1943100"/>
            <a:ext cx="3040965" cy="42236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Gotham Bold"/>
                <a:ea typeface="Gotham Bold"/>
                <a:cs typeface="Gotham Bold"/>
                <a:sym typeface="Gotham Bold"/>
              </a:defRPr>
            </a:lvl1pPr>
          </a:lstStyle>
          <a:p>
            <a:pPr/>
            <a:r>
              <a:t>A Turning Point</a:t>
            </a:r>
          </a:p>
        </p:txBody>
      </p:sp>
      <p:sp>
        <p:nvSpPr>
          <p:cNvPr id="83" name="60 Therefore many of His disciples, when they heard this said, “This is a difficult statement; who can listen to it?” … 66 As a result of this many of His disciples withdrew and were not walking with Him anymore.…"/>
          <p:cNvSpPr/>
          <p:nvPr/>
        </p:nvSpPr>
        <p:spPr>
          <a:xfrm>
            <a:off x="4495800" y="1844282"/>
            <a:ext cx="3826107" cy="31694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sz="2200">
                <a:solidFill>
                  <a:srgbClr val="FFFFFF"/>
                </a:solidFill>
                <a:latin typeface="Helvetica Neue Light"/>
                <a:ea typeface="Helvetica Neue Light"/>
                <a:cs typeface="Helvetica Neue Light"/>
                <a:sym typeface="Helvetica Neue Light"/>
              </a:defRPr>
            </a:pPr>
            <a:r>
              <a:rPr baseline="31999"/>
              <a:t>60</a:t>
            </a:r>
            <a:r>
              <a:t> Therefore many of His disciples, when they heard this said, “This is a difficult statement; who can listen to it?” … </a:t>
            </a:r>
            <a:r>
              <a:rPr baseline="31999"/>
              <a:t>66</a:t>
            </a:r>
            <a:r>
              <a:t> As a result of this many of His disciples withdrew and were not walking with Him anymore.</a:t>
            </a:r>
          </a:p>
          <a:p>
            <a:pPr algn="ctr" defTabSz="457200">
              <a:defRPr sz="2200">
                <a:solidFill>
                  <a:srgbClr val="FFFFFF"/>
                </a:solidFill>
                <a:latin typeface="Helvetica Neue Light"/>
                <a:ea typeface="Helvetica Neue Light"/>
                <a:cs typeface="Helvetica Neue Light"/>
                <a:sym typeface="Helvetica Neue Light"/>
              </a:defRPr>
            </a:pPr>
            <a:r>
              <a:t>John 6:60–66 (NASB95)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A Turning Point…"/>
          <p:cNvSpPr/>
          <p:nvPr/>
        </p:nvSpPr>
        <p:spPr>
          <a:xfrm>
            <a:off x="685800" y="1943100"/>
            <a:ext cx="3604832" cy="113356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spcBef>
                <a:spcPts val="2800"/>
              </a:spcBef>
              <a:defRPr>
                <a:latin typeface="Gotham Bold"/>
                <a:ea typeface="Gotham Bold"/>
                <a:cs typeface="Gotham Bold"/>
                <a:sym typeface="Gotham Bold"/>
              </a:defRPr>
            </a:pPr>
            <a:r>
              <a:t>A Turning Point</a:t>
            </a:r>
          </a:p>
          <a:p>
            <a:pPr>
              <a:spcBef>
                <a:spcPts val="2800"/>
              </a:spcBef>
              <a:defRPr>
                <a:latin typeface="Gotham Bold"/>
                <a:ea typeface="Gotham Bold"/>
                <a:cs typeface="Gotham Bold"/>
                <a:sym typeface="Gotham Bold"/>
              </a:defRPr>
            </a:pPr>
            <a:r>
              <a:t>Increased Hostility</a:t>
            </a:r>
          </a:p>
        </p:txBody>
      </p:sp>
      <p:sp>
        <p:nvSpPr>
          <p:cNvPr id="88" name="1 After these things Jesus was walking in Galilee, for He was unwilling to walk in Judea because the Jews were seeking to kill Him.…"/>
          <p:cNvSpPr/>
          <p:nvPr/>
        </p:nvSpPr>
        <p:spPr>
          <a:xfrm>
            <a:off x="4495800" y="2472563"/>
            <a:ext cx="3826107" cy="214073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sz="2200">
                <a:solidFill>
                  <a:srgbClr val="FFFFFF"/>
                </a:solidFill>
                <a:latin typeface="Helvetica Neue Light"/>
                <a:ea typeface="Helvetica Neue Light"/>
                <a:cs typeface="Helvetica Neue Light"/>
                <a:sym typeface="Helvetica Neue Light"/>
              </a:defRPr>
            </a:pPr>
            <a:r>
              <a:rPr baseline="31999"/>
              <a:t>1</a:t>
            </a:r>
            <a:r>
              <a:t> After these things Jesus was walking in Galilee, for He was unwilling to walk in Judea because the Jews were seeking to kill Him.</a:t>
            </a:r>
          </a:p>
          <a:p>
            <a:pPr algn="ctr" defTabSz="457200">
              <a:defRPr sz="2200">
                <a:solidFill>
                  <a:srgbClr val="FFFFFF"/>
                </a:solidFill>
                <a:latin typeface="Helvetica Neue Light"/>
                <a:ea typeface="Helvetica Neue Light"/>
                <a:cs typeface="Helvetica Neue Light"/>
                <a:sym typeface="Helvetica Neue Light"/>
              </a:defRPr>
            </a:pPr>
            <a:r>
              <a:t>John 7:1 (NASB95)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A Turning Point…"/>
          <p:cNvSpPr/>
          <p:nvPr/>
        </p:nvSpPr>
        <p:spPr>
          <a:xfrm>
            <a:off x="682627" y="1941829"/>
            <a:ext cx="3715323" cy="184476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spcBef>
                <a:spcPts val="2800"/>
              </a:spcBef>
              <a:defRPr>
                <a:latin typeface="Gotham Bold"/>
                <a:ea typeface="Gotham Bold"/>
                <a:cs typeface="Gotham Bold"/>
                <a:sym typeface="Gotham Bold"/>
              </a:defRPr>
            </a:pPr>
            <a:r>
              <a:t>A Turning Point</a:t>
            </a:r>
          </a:p>
          <a:p>
            <a:pPr>
              <a:spcBef>
                <a:spcPts val="2800"/>
              </a:spcBef>
              <a:defRPr>
                <a:latin typeface="Gotham Bold"/>
                <a:ea typeface="Gotham Bold"/>
                <a:cs typeface="Gotham Bold"/>
                <a:sym typeface="Gotham Bold"/>
              </a:defRPr>
            </a:pPr>
            <a:r>
              <a:t>Increased Hostility</a:t>
            </a:r>
          </a:p>
          <a:p>
            <a:pPr>
              <a:spcBef>
                <a:spcPts val="2800"/>
              </a:spcBef>
              <a:defRPr>
                <a:latin typeface="Gotham Bold"/>
                <a:ea typeface="Gotham Bold"/>
                <a:cs typeface="Gotham Bold"/>
                <a:sym typeface="Gotham Bold"/>
              </a:defRPr>
            </a:pPr>
            <a:r>
              <a:t>Subject of Debate</a:t>
            </a:r>
          </a:p>
        </p:txBody>
      </p:sp>
      <p:sp>
        <p:nvSpPr>
          <p:cNvPr id="93" name="A good man or a deceiver?…"/>
          <p:cNvSpPr/>
          <p:nvPr/>
        </p:nvSpPr>
        <p:spPr>
          <a:xfrm>
            <a:off x="4495800" y="2168493"/>
            <a:ext cx="3826107" cy="139143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spcBef>
                <a:spcPts val="1100"/>
              </a:spcBef>
              <a:defRPr sz="2200">
                <a:solidFill>
                  <a:srgbClr val="FFFFFF"/>
                </a:solidFill>
                <a:latin typeface="Helvetica Neue Light"/>
                <a:ea typeface="Helvetica Neue Light"/>
                <a:cs typeface="Helvetica Neue Light"/>
                <a:sym typeface="Helvetica Neue Light"/>
              </a:defRPr>
            </a:pPr>
            <a:r>
              <a:t>A good man or a deceiver?</a:t>
            </a:r>
          </a:p>
          <a:p>
            <a:pPr algn="ctr" defTabSz="457200">
              <a:spcBef>
                <a:spcPts val="1100"/>
              </a:spcBef>
              <a:defRPr sz="2200">
                <a:solidFill>
                  <a:srgbClr val="FFFFFF"/>
                </a:solidFill>
                <a:latin typeface="Helvetica Neue Light"/>
                <a:ea typeface="Helvetica Neue Light"/>
                <a:cs typeface="Helvetica Neue Light"/>
                <a:sym typeface="Helvetica Neue Light"/>
              </a:defRPr>
            </a:pPr>
            <a:r>
              <a:t>The Messiah or not?</a:t>
            </a:r>
          </a:p>
          <a:p>
            <a:pPr algn="ctr" defTabSz="457200">
              <a:spcBef>
                <a:spcPts val="1100"/>
              </a:spcBef>
              <a:defRPr sz="2200">
                <a:solidFill>
                  <a:srgbClr val="FFFFFF"/>
                </a:solidFill>
                <a:latin typeface="Helvetica Neue Light"/>
                <a:ea typeface="Helvetica Neue Light"/>
                <a:cs typeface="Helvetica Neue Light"/>
                <a:sym typeface="Helvetica Neue Light"/>
              </a:defRPr>
            </a:pPr>
            <a:r>
              <a:t>Follow Him or kill Him?</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93">
                                            <p:bg/>
                                          </p:spTgt>
                                        </p:tgtEl>
                                        <p:attrNameLst>
                                          <p:attrName>style.visibility</p:attrName>
                                        </p:attrNameLst>
                                      </p:cBhvr>
                                      <p:to>
                                        <p:strVal val="visible"/>
                                      </p:to>
                                    </p:set>
                                    <p:animEffect filter="dissolve" transition="in">
                                      <p:cBhvr>
                                        <p:cTn id="7" dur="1000"/>
                                        <p:tgtEl>
                                          <p:spTgt spid="93">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93">
                                            <p:txEl>
                                              <p:pRg st="0" end="0"/>
                                            </p:txEl>
                                          </p:spTgt>
                                        </p:tgtEl>
                                        <p:attrNameLst>
                                          <p:attrName>style.visibility</p:attrName>
                                        </p:attrNameLst>
                                      </p:cBhvr>
                                      <p:to>
                                        <p:strVal val="visible"/>
                                      </p:to>
                                    </p:set>
                                    <p:animEffect filter="dissolve" transition="in">
                                      <p:cBhvr>
                                        <p:cTn id="10" dur="1000"/>
                                        <p:tgtEl>
                                          <p:spTgt spid="9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93">
                                            <p:txEl>
                                              <p:pRg st="1" end="1"/>
                                            </p:txEl>
                                          </p:spTgt>
                                        </p:tgtEl>
                                        <p:attrNameLst>
                                          <p:attrName>style.visibility</p:attrName>
                                        </p:attrNameLst>
                                      </p:cBhvr>
                                      <p:to>
                                        <p:strVal val="visible"/>
                                      </p:to>
                                    </p:set>
                                    <p:animEffect filter="dissolve" transition="in">
                                      <p:cBhvr>
                                        <p:cTn id="15" dur="1000"/>
                                        <p:tgtEl>
                                          <p:spTgt spid="9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93">
                                            <p:txEl>
                                              <p:pRg st="2" end="2"/>
                                            </p:txEl>
                                          </p:spTgt>
                                        </p:tgtEl>
                                        <p:attrNameLst>
                                          <p:attrName>style.visibility</p:attrName>
                                        </p:attrNameLst>
                                      </p:cBhvr>
                                      <p:to>
                                        <p:strVal val="visible"/>
                                      </p:to>
                                    </p:set>
                                    <p:animEffect filter="dissolve" transition="in">
                                      <p:cBhvr>
                                        <p:cTn id="20" dur="1000"/>
                                        <p:tgtEl>
                                          <p:spTgt spid="9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3"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The Feast of Tabernacles…"/>
          <p:cNvSpPr/>
          <p:nvPr/>
        </p:nvSpPr>
        <p:spPr>
          <a:xfrm>
            <a:off x="316867" y="1098549"/>
            <a:ext cx="4435211" cy="41656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800"/>
              </a:spcBef>
              <a:defRPr sz="2600">
                <a:latin typeface="Gotham Bold"/>
                <a:ea typeface="Gotham Bold"/>
                <a:cs typeface="Gotham Bold"/>
                <a:sym typeface="Gotham Bold"/>
              </a:defRPr>
            </a:pPr>
            <a:r>
              <a:t>The Feast of Tabernacles</a:t>
            </a:r>
          </a:p>
          <a:p>
            <a:pPr>
              <a:spcBef>
                <a:spcPts val="2800"/>
              </a:spcBef>
              <a:defRPr sz="2600"/>
            </a:pPr>
            <a:r>
              <a:t>A seven day sabbath</a:t>
            </a:r>
          </a:p>
          <a:p>
            <a:pPr>
              <a:spcBef>
                <a:spcPts val="2800"/>
              </a:spcBef>
              <a:defRPr sz="2600"/>
            </a:pPr>
            <a:r>
              <a:t>Lived in booths (tents) simulating their time in the wilderness</a:t>
            </a:r>
          </a:p>
          <a:p>
            <a:pPr>
              <a:spcBef>
                <a:spcPts val="2800"/>
              </a:spcBef>
              <a:defRPr sz="2600"/>
            </a:pPr>
            <a:r>
              <a:t>It was a celebration of God’s power and provision</a:t>
            </a:r>
          </a:p>
        </p:txBody>
      </p:sp>
      <p:sp>
        <p:nvSpPr>
          <p:cNvPr id="98" name="‘On exactly the fifteenth day of the seventh month, when you have gathered in the crops of the land, you shall celebrate the feast of the Lord for seven days, with a rest on the first day and a rest on the eighth day.…"/>
          <p:cNvSpPr/>
          <p:nvPr/>
        </p:nvSpPr>
        <p:spPr>
          <a:xfrm>
            <a:off x="5026660" y="1774432"/>
            <a:ext cx="3826107" cy="33091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spcBef>
                <a:spcPts val="1100"/>
              </a:spcBef>
              <a:defRPr sz="2200">
                <a:solidFill>
                  <a:srgbClr val="FFFFFF"/>
                </a:solidFill>
                <a:latin typeface="Helvetica Neue Light"/>
                <a:ea typeface="Helvetica Neue Light"/>
                <a:cs typeface="Helvetica Neue Light"/>
                <a:sym typeface="Helvetica Neue Light"/>
              </a:defRPr>
            </a:pPr>
            <a:r>
              <a:t>‘On exactly the fifteenth day of the seventh month, when you have gathered in the crops of the land, you shall celebrate the feast of the Lord for seven days, with a rest on the first day and a rest on the eighth day.</a:t>
            </a:r>
          </a:p>
          <a:p>
            <a:pPr algn="ctr" defTabSz="457200">
              <a:spcBef>
                <a:spcPts val="1100"/>
              </a:spcBef>
              <a:defRPr sz="2200">
                <a:solidFill>
                  <a:srgbClr val="FFFFFF"/>
                </a:solidFill>
                <a:latin typeface="Helvetica Neue Light"/>
                <a:ea typeface="Helvetica Neue Light"/>
                <a:cs typeface="Helvetica Neue Light"/>
                <a:sym typeface="Helvetica Neue Light"/>
              </a:defRPr>
            </a:pPr>
            <a:r>
              <a:t>Leviticus 23:39 (NASB95)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97">
                                            <p:txEl>
                                              <p:pRg st="1" end="1"/>
                                            </p:txEl>
                                          </p:spTgt>
                                        </p:tgtEl>
                                        <p:attrNameLst>
                                          <p:attrName>style.visibility</p:attrName>
                                        </p:attrNameLst>
                                      </p:cBhvr>
                                      <p:to>
                                        <p:strVal val="visible"/>
                                      </p:to>
                                    </p:set>
                                    <p:animEffect filter="dissolve" transition="in">
                                      <p:cBhvr>
                                        <p:cTn id="7" dur="1000"/>
                                        <p:tgtEl>
                                          <p:spTgt spid="9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1" fill="hold">
                                  <p:stCondLst>
                                    <p:cond delay="0"/>
                                  </p:stCondLst>
                                  <p:iterate type="el" backwards="0">
                                    <p:tmAbs val="0"/>
                                  </p:iterate>
                                  <p:childTnLst>
                                    <p:set>
                                      <p:cBhvr>
                                        <p:cTn id="11" fill="hold"/>
                                        <p:tgtEl>
                                          <p:spTgt spid="97">
                                            <p:txEl>
                                              <p:pRg st="2" end="2"/>
                                            </p:txEl>
                                          </p:spTgt>
                                        </p:tgtEl>
                                        <p:attrNameLst>
                                          <p:attrName>style.visibility</p:attrName>
                                        </p:attrNameLst>
                                      </p:cBhvr>
                                      <p:to>
                                        <p:strVal val="visible"/>
                                      </p:to>
                                    </p:set>
                                    <p:animEffect filter="dissolve" transition="in">
                                      <p:cBhvr>
                                        <p:cTn id="12" dur="1000"/>
                                        <p:tgtEl>
                                          <p:spTgt spid="9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1" fill="hold">
                                  <p:stCondLst>
                                    <p:cond delay="0"/>
                                  </p:stCondLst>
                                  <p:iterate type="el" backwards="0">
                                    <p:tmAbs val="0"/>
                                  </p:iterate>
                                  <p:childTnLst>
                                    <p:set>
                                      <p:cBhvr>
                                        <p:cTn id="16" fill="hold"/>
                                        <p:tgtEl>
                                          <p:spTgt spid="97">
                                            <p:txEl>
                                              <p:pRg st="3" end="3"/>
                                            </p:txEl>
                                          </p:spTgt>
                                        </p:tgtEl>
                                        <p:attrNameLst>
                                          <p:attrName>style.visibility</p:attrName>
                                        </p:attrNameLst>
                                      </p:cBhvr>
                                      <p:to>
                                        <p:strVal val="visible"/>
                                      </p:to>
                                    </p:set>
                                    <p:animEffect filter="dissolve" transition="in">
                                      <p:cBhvr>
                                        <p:cTn id="17" dur="1000"/>
                                        <p:tgtEl>
                                          <p:spTgt spid="9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7"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2" name="TempleHerod_Courts.jpeg" descr="TempleHerod_Courts.jpeg"/>
          <p:cNvPicPr>
            <a:picLocks noChangeAspect="1"/>
          </p:cNvPicPr>
          <p:nvPr/>
        </p:nvPicPr>
        <p:blipFill>
          <a:blip r:embed="rId3">
            <a:extLst/>
          </a:blip>
          <a:stretch>
            <a:fillRect/>
          </a:stretch>
        </p:blipFill>
        <p:spPr>
          <a:xfrm>
            <a:off x="-11768" y="-25758"/>
            <a:ext cx="9167536" cy="68580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6" name="temple illuminated.jpeg" descr="temple illuminated.jpeg"/>
          <p:cNvPicPr>
            <a:picLocks noChangeAspect="1"/>
          </p:cNvPicPr>
          <p:nvPr/>
        </p:nvPicPr>
        <p:blipFill>
          <a:blip r:embed="rId2">
            <a:extLst/>
          </a:blip>
          <a:stretch>
            <a:fillRect/>
          </a:stretch>
        </p:blipFill>
        <p:spPr>
          <a:xfrm>
            <a:off x="-2911929" y="0"/>
            <a:ext cx="13062858" cy="68580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The Light of the World…"/>
          <p:cNvSpPr/>
          <p:nvPr/>
        </p:nvSpPr>
        <p:spPr>
          <a:xfrm>
            <a:off x="368300" y="1892300"/>
            <a:ext cx="4435210" cy="10922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800"/>
              </a:spcBef>
              <a:defRPr sz="2600">
                <a:latin typeface="Gotham Bold"/>
                <a:ea typeface="Gotham Bold"/>
                <a:cs typeface="Gotham Bold"/>
                <a:sym typeface="Gotham Bold"/>
              </a:defRPr>
            </a:pPr>
            <a:r>
              <a:t>The Light of the World</a:t>
            </a:r>
          </a:p>
          <a:p>
            <a:pPr>
              <a:spcBef>
                <a:spcPts val="2800"/>
              </a:spcBef>
              <a:defRPr sz="2600"/>
            </a:pPr>
            <a:r>
              <a:t>A Claim to Deity</a:t>
            </a:r>
          </a:p>
        </p:txBody>
      </p:sp>
      <p:sp>
        <p:nvSpPr>
          <p:cNvPr id="109" name="6 He says, “It is too small a thing that You should be My Servant To raise up the tribes of Jacob and to restore the preserved ones of Israel; I will also make You a light of the nations So that My salvation may reach to the end of the earth.”…"/>
          <p:cNvSpPr/>
          <p:nvPr/>
        </p:nvSpPr>
        <p:spPr>
          <a:xfrm>
            <a:off x="5026660" y="1774432"/>
            <a:ext cx="3826108" cy="36520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spcBef>
                <a:spcPts val="1100"/>
              </a:spcBef>
              <a:defRPr sz="2200">
                <a:solidFill>
                  <a:srgbClr val="FFFFFF"/>
                </a:solidFill>
                <a:latin typeface="Helvetica Neue Light"/>
                <a:ea typeface="Helvetica Neue Light"/>
                <a:cs typeface="Helvetica Neue Light"/>
                <a:sym typeface="Helvetica Neue Light"/>
              </a:defRPr>
            </a:pPr>
            <a:r>
              <a:rPr baseline="31999"/>
              <a:t>6</a:t>
            </a:r>
            <a:r>
              <a:t> He says, “It is too small a thing that You should be My Servant To raise up the tribes of Jacob and to restore the preserved ones of Israel; I will also make You a light of the nations So that My salvation may reach to the end of the earth.”</a:t>
            </a:r>
          </a:p>
          <a:p>
            <a:pPr algn="ctr" defTabSz="457200">
              <a:spcBef>
                <a:spcPts val="1100"/>
              </a:spcBef>
              <a:defRPr sz="2200">
                <a:solidFill>
                  <a:srgbClr val="FFFFFF"/>
                </a:solidFill>
                <a:latin typeface="Helvetica Neue Light"/>
                <a:ea typeface="Helvetica Neue Light"/>
                <a:cs typeface="Helvetica Neue Light"/>
                <a:sym typeface="Helvetica Neue Light"/>
              </a:defRPr>
            </a:pPr>
            <a:r>
              <a:t>Isaiah 49:6 (NASB95)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The Light of the World…"/>
          <p:cNvSpPr/>
          <p:nvPr/>
        </p:nvSpPr>
        <p:spPr>
          <a:xfrm>
            <a:off x="368300" y="1892300"/>
            <a:ext cx="4435210" cy="10922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800"/>
              </a:spcBef>
              <a:defRPr sz="2600">
                <a:latin typeface="Gotham Bold"/>
                <a:ea typeface="Gotham Bold"/>
                <a:cs typeface="Gotham Bold"/>
                <a:sym typeface="Gotham Bold"/>
              </a:defRPr>
            </a:pPr>
            <a:r>
              <a:t>The Light of the World</a:t>
            </a:r>
          </a:p>
          <a:p>
            <a:pPr>
              <a:spcBef>
                <a:spcPts val="2800"/>
              </a:spcBef>
              <a:defRPr sz="2600"/>
            </a:pPr>
            <a:r>
              <a:t>A Claim to Deity</a:t>
            </a:r>
          </a:p>
        </p:txBody>
      </p:sp>
      <p:sp>
        <p:nvSpPr>
          <p:cNvPr id="114" name="12 …“I am the Light of the world; he who follows Me will not walk in the darkness, but will have the Light of life.”…"/>
          <p:cNvSpPr/>
          <p:nvPr/>
        </p:nvSpPr>
        <p:spPr>
          <a:xfrm>
            <a:off x="5029200" y="2218373"/>
            <a:ext cx="3826108" cy="193753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spcBef>
                <a:spcPts val="1100"/>
              </a:spcBef>
              <a:defRPr sz="2200">
                <a:solidFill>
                  <a:srgbClr val="FFFFFF"/>
                </a:solidFill>
                <a:latin typeface="Helvetica Neue Light"/>
                <a:ea typeface="Helvetica Neue Light"/>
                <a:cs typeface="Helvetica Neue Light"/>
                <a:sym typeface="Helvetica Neue Light"/>
              </a:defRPr>
            </a:pPr>
            <a:r>
              <a:rPr baseline="31999"/>
              <a:t>12</a:t>
            </a:r>
            <a:r>
              <a:t> …“I am the Light of the world; he who follows Me will not walk in the darkness, but will have the Light of life.”</a:t>
            </a:r>
          </a:p>
          <a:p>
            <a:pPr algn="ctr" defTabSz="457200">
              <a:spcBef>
                <a:spcPts val="1100"/>
              </a:spcBef>
              <a:defRPr sz="2200">
                <a:solidFill>
                  <a:srgbClr val="FFFFFF"/>
                </a:solidFill>
                <a:latin typeface="Helvetica Neue Light"/>
                <a:ea typeface="Helvetica Neue Light"/>
                <a:cs typeface="Helvetica Neue Light"/>
                <a:sym typeface="Helvetica Neue Light"/>
              </a:defRPr>
            </a:pPr>
            <a:r>
              <a:t>John 8:12 (NASB95)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Default">
  <a:themeElements>
    <a:clrScheme name="Default">
      <a:dk1>
        <a:srgbClr val="ADCDFF"/>
      </a:dk1>
      <a:lt1>
        <a:srgbClr val="FFBC52"/>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900" u="none" kumimoji="0" normalizeH="0">
            <a:ln>
              <a:noFill/>
            </a:ln>
            <a:solidFill>
              <a:srgbClr val="FFBC52"/>
            </a:solidFill>
            <a:effectLst/>
            <a:uFillTx/>
            <a:latin typeface="Gotham"/>
            <a:ea typeface="Gotham"/>
            <a:cs typeface="Gotham"/>
            <a:sym typeface="Gotha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900" u="none" kumimoji="0" normalizeH="0">
            <a:ln>
              <a:noFill/>
            </a:ln>
            <a:solidFill>
              <a:srgbClr val="FFBC52"/>
            </a:solidFill>
            <a:effectLst/>
            <a:uFillTx/>
            <a:latin typeface="Gotham"/>
            <a:ea typeface="Gotham"/>
            <a:cs typeface="Gotham"/>
            <a:sym typeface="Gotha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