
<file path=[Content_Types].xml><?xml version="1.0" encoding="utf-8"?>
<Types xmlns="http://schemas.openxmlformats.org/package/2006/content-types">
  <Override PartName="/ppt/slides/slide3.xml" ContentType="application/vnd.openxmlformats-officedocument.presentationml.slide+xml"/>
  <Override PartName="/docProps/core.xml" ContentType="application/vnd.openxmlformats-package.core-properties+xml"/>
  <Override PartName="/ppt/slideLayouts/slideLayout6.xml" ContentType="application/vnd.openxmlformats-officedocument.presentationml.slideLayout+xml"/>
  <Default Extension="rels" ContentType="application/vnd.openxmlformats-package.relationships+xml"/>
  <Override PartName="/ppt/slides/slide5.xml" ContentType="application/vnd.openxmlformats-officedocument.presentationml.slide+xml"/>
  <Override PartName="/ppt/slideLayouts/slideLayout8.xml" ContentType="application/vnd.openxmlformats-officedocument.presentationml.slideLayout+xml"/>
  <Override PartName="/ppt/slideLayouts/slideLayout1.xml" ContentType="application/vnd.openxmlformats-officedocument.presentationml.slideLayout+xml"/>
  <Default Extension="png" ContentType="image/png"/>
  <Override PartName="/ppt/slideLayouts/slideLayout11.xml" ContentType="application/vnd.openxmlformats-officedocument.presentationml.slideLayout+xml"/>
  <Override PartName="/ppt/slideLayouts/slideLayout3.xml" ContentType="application/vnd.openxmlformats-officedocument.presentationml.slideLayout+xml"/>
  <Default Extension="xml" ContentType="application/xml"/>
  <Override PartName="/ppt/slides/slide2.xml" ContentType="application/vnd.openxmlformats-officedocument.presentationml.slide+xml"/>
  <Override PartName="/docProps/app.xml" ContentType="application/vnd.openxmlformats-officedocument.extended-properties+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s/slide4.xml" ContentType="application/vnd.openxmlformats-officedocument.presentationml.slide+xml"/>
  <Override PartName="/ppt/viewProps.xml" ContentType="application/vnd.openxmlformats-officedocument.presentationml.viewProps+xml"/>
  <Override PartName="/ppt/slideLayouts/slideLayout7.xml" ContentType="application/vnd.openxmlformats-officedocument.presentationml.slideLayout+xml"/>
  <Override PartName="/ppt/slides/slide6.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presProps.xml" ContentType="application/vnd.openxmlformats-officedocument.presentationml.presProps+xml"/>
  <Override PartName="/ppt/slideLayouts/slideLayout2.xml" ContentType="application/vnd.openxmlformats-officedocument.presentationml.slideLayout+xml"/>
  <Override PartName="/ppt/presentation.xml" ContentType="application/vnd.openxmlformats-officedocument.presentationml.presentation.main+xml"/>
  <Default Extension="bin" ContentType="application/vnd.openxmlformats-officedocument.presentationml.printerSettings"/>
  <Override PartName="/ppt/slides/slide1.xml" ContentType="application/vnd.openxmlformats-officedocument.presentationml.slide+xml"/>
  <Default Extension="jpeg" ContentType="image/jpeg"/>
  <Override PartName="/ppt/tableStyles.xml" ContentType="application/vnd.openxmlformats-officedocument.presentationml.tableStyles+xml"/>
  <Override PartName="/ppt/slideLayouts/slideLayout4.xml" ContentType="application/vnd.openxmlformats-officedocument.presentationml.slideLayout+xml"/>
  <Override PartName="/ppt/theme/theme1.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7" r:id="rId2"/>
    <p:sldId id="258" r:id="rId3"/>
    <p:sldId id="259" r:id="rId4"/>
    <p:sldId id="260" r:id="rId5"/>
    <p:sldId id="261" r:id="rId6"/>
    <p:sldId id="262"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snapToGrid="0" snapToObjects="1">
      <p:cViewPr varScale="1">
        <p:scale>
          <a:sx n="94" d="100"/>
          <a:sy n="94" d="100"/>
        </p:scale>
        <p:origin x="-65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5E60FADE-973B-F947-B28E-0071AA4F20AA}" type="datetimeFigureOut">
              <a:rPr lang="en-US" smtClean="0"/>
              <a:pPr/>
              <a:t>6/8/17</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B39D0A6-E28F-AB4D-8DBC-56102B729DF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5E60FADE-973B-F947-B28E-0071AA4F20AA}" type="datetimeFigureOut">
              <a:rPr lang="en-US" smtClean="0"/>
              <a:pPr/>
              <a:t>6/8/17</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B39D0A6-E28F-AB4D-8DBC-56102B729DF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5E60FADE-973B-F947-B28E-0071AA4F20AA}" type="datetimeFigureOut">
              <a:rPr lang="en-US" smtClean="0"/>
              <a:pPr/>
              <a:t>6/8/17</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B39D0A6-E28F-AB4D-8DBC-56102B729DF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5E60FADE-973B-F947-B28E-0071AA4F20AA}" type="datetimeFigureOut">
              <a:rPr lang="en-US" smtClean="0"/>
              <a:pPr/>
              <a:t>6/8/17</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B39D0A6-E28F-AB4D-8DBC-56102B729DF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5E60FADE-973B-F947-B28E-0071AA4F20AA}" type="datetimeFigureOut">
              <a:rPr lang="en-US" smtClean="0"/>
              <a:pPr/>
              <a:t>6/8/17</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B39D0A6-E28F-AB4D-8DBC-56102B729DF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5E60FADE-973B-F947-B28E-0071AA4F20AA}" type="datetimeFigureOut">
              <a:rPr lang="en-US" smtClean="0"/>
              <a:pPr/>
              <a:t>6/8/17</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B39D0A6-E28F-AB4D-8DBC-56102B729DF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5E60FADE-973B-F947-B28E-0071AA4F20AA}" type="datetimeFigureOut">
              <a:rPr lang="en-US" smtClean="0"/>
              <a:pPr/>
              <a:t>6/8/17</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6B39D0A6-E28F-AB4D-8DBC-56102B729DF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5E60FADE-973B-F947-B28E-0071AA4F20AA}" type="datetimeFigureOut">
              <a:rPr lang="en-US" smtClean="0"/>
              <a:pPr/>
              <a:t>6/8/17</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6B39D0A6-E28F-AB4D-8DBC-56102B729DF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5E60FADE-973B-F947-B28E-0071AA4F20AA}" type="datetimeFigureOut">
              <a:rPr lang="en-US" smtClean="0"/>
              <a:pPr/>
              <a:t>6/8/17</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6B39D0A6-E28F-AB4D-8DBC-56102B729DF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5E60FADE-973B-F947-B28E-0071AA4F20AA}" type="datetimeFigureOut">
              <a:rPr lang="en-US" smtClean="0"/>
              <a:pPr/>
              <a:t>6/8/17</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B39D0A6-E28F-AB4D-8DBC-56102B729DF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5E60FADE-973B-F947-B28E-0071AA4F20AA}" type="datetimeFigureOut">
              <a:rPr lang="en-US" smtClean="0"/>
              <a:pPr/>
              <a:t>6/8/17</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B39D0A6-E28F-AB4D-8DBC-56102B729DF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13">
            <a:alphaModFix amt="84000"/>
            <a:lum bright="-35000" contrast="-31000"/>
          </a:blip>
          <a:stretch>
            <a:fillRect/>
          </a:stretch>
        </p:blipFill>
        <p:spPr>
          <a:xfrm>
            <a:off x="0" y="0"/>
            <a:ext cx="9144000" cy="6858000"/>
          </a:xfrm>
          <a:prstGeom prst="rect">
            <a:avLst/>
          </a:prstGeom>
        </p:spPr>
      </p:pic>
      <p:sp>
        <p:nvSpPr>
          <p:cNvPr id="2" name="Title Placeholder 1"/>
          <p:cNvSpPr>
            <a:spLocks noGrp="1"/>
          </p:cNvSpPr>
          <p:nvPr>
            <p:ph type="title"/>
          </p:nvPr>
        </p:nvSpPr>
        <p:spPr>
          <a:xfrm>
            <a:off x="1282700" y="274638"/>
            <a:ext cx="7404100" cy="1143000"/>
          </a:xfrm>
          <a:prstGeom prst="rect">
            <a:avLst/>
          </a:prstGeom>
          <a:effectLst>
            <a:outerShdw blurRad="50800" dist="38100" dir="2700000">
              <a:srgbClr val="000000">
                <a:alpha val="43000"/>
              </a:srgbClr>
            </a:outerShdw>
          </a:effectLst>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1282700" y="1854200"/>
            <a:ext cx="7404100" cy="4271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b="1" kern="1200">
          <a:solidFill>
            <a:schemeClr val="bg1"/>
          </a:solidFill>
          <a:effectLst>
            <a:innerShdw blurRad="63500" dist="12700" dir="13500000">
              <a:schemeClr val="tx1">
                <a:alpha val="50000"/>
              </a:schemeClr>
            </a:innerShdw>
          </a:effectLst>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000" dirty="0" smtClean="0"/>
              <a:t>Matthew 20:1-15</a:t>
            </a:r>
            <a:endParaRPr lang="en-US" sz="5000" dirty="0"/>
          </a:p>
        </p:txBody>
      </p:sp>
      <p:sp>
        <p:nvSpPr>
          <p:cNvPr id="3" name="Content Placeholder 2"/>
          <p:cNvSpPr>
            <a:spLocks noGrp="1"/>
          </p:cNvSpPr>
          <p:nvPr>
            <p:ph idx="1"/>
          </p:nvPr>
        </p:nvSpPr>
        <p:spPr/>
        <p:txBody>
          <a:bodyPr>
            <a:normAutofit fontScale="85000" lnSpcReduction="10000"/>
          </a:bodyPr>
          <a:lstStyle/>
          <a:p>
            <a:pPr marL="0" indent="0">
              <a:buNone/>
            </a:pPr>
            <a:r>
              <a:rPr lang="en-US" b="1" dirty="0" smtClean="0">
                <a:solidFill>
                  <a:schemeClr val="bg1"/>
                </a:solidFill>
                <a:effectLst>
                  <a:outerShdw blurRad="50800" dist="38100" dir="2700000">
                    <a:srgbClr val="000000">
                      <a:alpha val="43000"/>
                    </a:srgbClr>
                  </a:outerShdw>
                </a:effectLst>
              </a:rPr>
              <a:t>“For the kingdom of heaven is like a landowner who went out early in the morning to hire laborers for his vineyard. Now when he had agreed with the laborers for a denarius a day, he sent them into his vineyard. And he went out about the third hour and saw others standing idle in the marketplace, and said to them, ‘You also go into the vineyard, and whatever is right I will give you.’ So they went. Again he went out about the sixth and the ninth hour, and did likewise…”</a:t>
            </a:r>
            <a:endParaRPr lang="en-US" b="1" dirty="0">
              <a:solidFill>
                <a:schemeClr val="bg1"/>
              </a:solidFill>
              <a:effectLst>
                <a:outerShdw blurRad="50800" dist="38100" dir="2700000">
                  <a:srgbClr val="000000">
                    <a:alpha val="43000"/>
                  </a:srgbClr>
                </a:outerShd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000" dirty="0" smtClean="0"/>
              <a:t>Matthew 20:1-15</a:t>
            </a:r>
            <a:endParaRPr lang="en-US" sz="5000" dirty="0"/>
          </a:p>
        </p:txBody>
      </p:sp>
      <p:sp>
        <p:nvSpPr>
          <p:cNvPr id="3" name="Content Placeholder 2"/>
          <p:cNvSpPr>
            <a:spLocks noGrp="1"/>
          </p:cNvSpPr>
          <p:nvPr>
            <p:ph idx="1"/>
          </p:nvPr>
        </p:nvSpPr>
        <p:spPr/>
        <p:txBody>
          <a:bodyPr>
            <a:normAutofit fontScale="85000" lnSpcReduction="10000"/>
          </a:bodyPr>
          <a:lstStyle/>
          <a:p>
            <a:pPr marL="0" indent="0">
              <a:buNone/>
            </a:pPr>
            <a:r>
              <a:rPr lang="en-US" b="1" dirty="0" smtClean="0">
                <a:solidFill>
                  <a:schemeClr val="bg1"/>
                </a:solidFill>
                <a:effectLst>
                  <a:outerShdw blurRad="50800" dist="38100" dir="2700000">
                    <a:srgbClr val="000000">
                      <a:alpha val="43000"/>
                    </a:srgbClr>
                  </a:outerShdw>
                </a:effectLst>
              </a:rPr>
              <a:t>“…And about the eleventh hour he went out and found others standing idle, and said to them, ‘Why have you been standing here idle all day?’ They said to him, ‘Because no one hired us.’ He said to them, ‘You also go into the vineyard, and what-ever is right you will receive.’ So when evening had come, the owner of the vineyard said to his stew-</a:t>
            </a:r>
            <a:r>
              <a:rPr lang="en-US" b="1" dirty="0" err="1" smtClean="0">
                <a:solidFill>
                  <a:schemeClr val="bg1"/>
                </a:solidFill>
                <a:effectLst>
                  <a:outerShdw blurRad="50800" dist="38100" dir="2700000">
                    <a:srgbClr val="000000">
                      <a:alpha val="43000"/>
                    </a:srgbClr>
                  </a:outerShdw>
                </a:effectLst>
              </a:rPr>
              <a:t>ard</a:t>
            </a:r>
            <a:r>
              <a:rPr lang="en-US" b="1" dirty="0" smtClean="0">
                <a:solidFill>
                  <a:schemeClr val="bg1"/>
                </a:solidFill>
                <a:effectLst>
                  <a:outerShdw blurRad="50800" dist="38100" dir="2700000">
                    <a:srgbClr val="000000">
                      <a:alpha val="43000"/>
                    </a:srgbClr>
                  </a:outerShdw>
                </a:effectLst>
              </a:rPr>
              <a:t>, ‘Call the laborers and give them their wages, beginning with the last to the first.’  And when those came who were hired about the eleventh hour, they each received a denarius.…”</a:t>
            </a:r>
            <a:endParaRPr lang="en-US" b="1" dirty="0">
              <a:solidFill>
                <a:schemeClr val="bg1"/>
              </a:solidFill>
              <a:effectLst>
                <a:outerShdw blurRad="50800" dist="38100" dir="2700000">
                  <a:srgbClr val="000000">
                    <a:alpha val="43000"/>
                  </a:srgbClr>
                </a:outerShd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000" dirty="0" smtClean="0"/>
              <a:t>Matthew 20:1-15</a:t>
            </a:r>
            <a:endParaRPr lang="en-US" sz="5000" dirty="0"/>
          </a:p>
        </p:txBody>
      </p:sp>
      <p:sp>
        <p:nvSpPr>
          <p:cNvPr id="3" name="Content Placeholder 2"/>
          <p:cNvSpPr>
            <a:spLocks noGrp="1"/>
          </p:cNvSpPr>
          <p:nvPr>
            <p:ph idx="1"/>
          </p:nvPr>
        </p:nvSpPr>
        <p:spPr/>
        <p:txBody>
          <a:bodyPr>
            <a:normAutofit fontScale="85000" lnSpcReduction="20000"/>
          </a:bodyPr>
          <a:lstStyle/>
          <a:p>
            <a:pPr marL="0" indent="0">
              <a:buNone/>
            </a:pPr>
            <a:r>
              <a:rPr lang="en-US" b="1" dirty="0" smtClean="0">
                <a:solidFill>
                  <a:schemeClr val="bg1"/>
                </a:solidFill>
                <a:effectLst>
                  <a:outerShdw blurRad="50800" dist="38100" dir="2700000">
                    <a:srgbClr val="000000">
                      <a:alpha val="43000"/>
                    </a:srgbClr>
                  </a:outerShdw>
                </a:effectLst>
              </a:rPr>
              <a:t>“…But when the first came, they supposed that they would receive more; and they likewise received each a denarius. And when they had received it, they complained against the landowner, saying, ‘These last men have worked only one hour, and you made them equal to us who have borne the burden and the heat of the day.’ But he answered one of them and said, ‘Friend, I am doing you no wrong. Did you not agree with me for a denarius? Take what is yours and go your way. I wish to give to this last man the same as to you…”</a:t>
            </a:r>
            <a:endParaRPr lang="en-US" b="1" dirty="0">
              <a:solidFill>
                <a:schemeClr val="bg1"/>
              </a:solidFill>
              <a:effectLst>
                <a:outerShdw blurRad="50800" dist="38100" dir="2700000">
                  <a:srgbClr val="000000">
                    <a:alpha val="43000"/>
                  </a:srgbClr>
                </a:outerShd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000" dirty="0" smtClean="0"/>
              <a:t>Matthew 20:1-15</a:t>
            </a:r>
            <a:endParaRPr lang="en-US" sz="5000" dirty="0"/>
          </a:p>
        </p:txBody>
      </p:sp>
      <p:sp>
        <p:nvSpPr>
          <p:cNvPr id="3" name="Content Placeholder 2"/>
          <p:cNvSpPr>
            <a:spLocks noGrp="1"/>
          </p:cNvSpPr>
          <p:nvPr>
            <p:ph idx="1"/>
          </p:nvPr>
        </p:nvSpPr>
        <p:spPr/>
        <p:txBody>
          <a:bodyPr>
            <a:normAutofit/>
          </a:bodyPr>
          <a:lstStyle/>
          <a:p>
            <a:pPr marL="0" indent="0">
              <a:buNone/>
            </a:pPr>
            <a:r>
              <a:rPr lang="en-US" b="1" dirty="0" smtClean="0">
                <a:solidFill>
                  <a:schemeClr val="bg1"/>
                </a:solidFill>
                <a:effectLst>
                  <a:outerShdw blurRad="50800" dist="38100" dir="2700000">
                    <a:srgbClr val="000000">
                      <a:alpha val="43000"/>
                    </a:srgbClr>
                  </a:outerShdw>
                </a:effectLst>
              </a:rPr>
              <a:t>“…‘Is it not lawful for me to do what I wish with my own things? Or is your eye evil because I am good?’” (NKJV).</a:t>
            </a:r>
            <a:endParaRPr lang="en-US" b="1" dirty="0">
              <a:solidFill>
                <a:schemeClr val="bg1"/>
              </a:solidFill>
              <a:effectLst>
                <a:outerShdw blurRad="50800" dist="38100" dir="2700000">
                  <a:srgbClr val="000000">
                    <a:alpha val="43000"/>
                  </a:srgbClr>
                </a:outerShd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000" dirty="0" smtClean="0"/>
              <a:t>“Is Your Eye Evil?”</a:t>
            </a:r>
            <a:endParaRPr lang="en-US" sz="5000" dirty="0"/>
          </a:p>
        </p:txBody>
      </p:sp>
      <p:sp>
        <p:nvSpPr>
          <p:cNvPr id="3" name="Content Placeholder 2"/>
          <p:cNvSpPr>
            <a:spLocks noGrp="1"/>
          </p:cNvSpPr>
          <p:nvPr>
            <p:ph idx="1"/>
          </p:nvPr>
        </p:nvSpPr>
        <p:spPr/>
        <p:txBody>
          <a:bodyPr>
            <a:normAutofit/>
          </a:bodyPr>
          <a:lstStyle/>
          <a:p>
            <a:pPr marL="571500" indent="-571500">
              <a:buAutoNum type="romanUcPeriod"/>
            </a:pPr>
            <a:r>
              <a:rPr lang="en-US" b="1" dirty="0" smtClean="0">
                <a:solidFill>
                  <a:schemeClr val="bg1"/>
                </a:solidFill>
                <a:effectLst>
                  <a:outerShdw blurRad="50800" dist="38100" dir="2700000">
                    <a:srgbClr val="000000">
                      <a:alpha val="43000"/>
                    </a:srgbClr>
                  </a:outerShdw>
                </a:effectLst>
              </a:rPr>
              <a:t>The Lamp of the Body (Luke 11:34-36).</a:t>
            </a:r>
          </a:p>
          <a:p>
            <a:pPr marL="571500" indent="-571500">
              <a:buAutoNum type="romanUcPeriod"/>
            </a:pPr>
            <a:r>
              <a:rPr lang="en-US" b="1" dirty="0" smtClean="0">
                <a:solidFill>
                  <a:schemeClr val="bg1"/>
                </a:solidFill>
                <a:effectLst>
                  <a:outerShdw blurRad="50800" dist="38100" dir="2700000">
                    <a:srgbClr val="000000">
                      <a:alpha val="43000"/>
                    </a:srgbClr>
                  </a:outerShdw>
                </a:effectLst>
              </a:rPr>
              <a:t>The Good Eye (vs. 34).</a:t>
            </a:r>
          </a:p>
          <a:p>
            <a:pPr marL="971550" lvl="1" indent="-571500">
              <a:buFont typeface="+mj-lt"/>
              <a:buAutoNum type="alphaUcPeriod"/>
            </a:pPr>
            <a:r>
              <a:rPr lang="en-US" b="1" dirty="0" smtClean="0">
                <a:solidFill>
                  <a:schemeClr val="bg1"/>
                </a:solidFill>
                <a:effectLst>
                  <a:outerShdw blurRad="50800" dist="38100" dir="2700000">
                    <a:srgbClr val="000000">
                      <a:alpha val="43000"/>
                    </a:srgbClr>
                  </a:outerShdw>
                </a:effectLst>
              </a:rPr>
              <a:t>Views Life Different (2 Cor. 4:16-18).</a:t>
            </a:r>
          </a:p>
          <a:p>
            <a:pPr marL="971550" lvl="1" indent="-571500">
              <a:buFont typeface="+mj-lt"/>
              <a:buAutoNum type="alphaUcPeriod"/>
            </a:pPr>
            <a:r>
              <a:rPr lang="en-US" b="1" dirty="0" smtClean="0">
                <a:solidFill>
                  <a:schemeClr val="bg1"/>
                </a:solidFill>
                <a:effectLst>
                  <a:outerShdw blurRad="50800" dist="38100" dir="2700000">
                    <a:srgbClr val="000000">
                      <a:alpha val="43000"/>
                    </a:srgbClr>
                  </a:outerShdw>
                </a:effectLst>
              </a:rPr>
              <a:t>Views Possessions Different (Matt. 6:19-21).</a:t>
            </a:r>
          </a:p>
          <a:p>
            <a:pPr marL="971550" lvl="1" indent="-571500">
              <a:buFont typeface="+mj-lt"/>
              <a:buAutoNum type="alphaUcPeriod"/>
            </a:pPr>
            <a:r>
              <a:rPr lang="en-US" b="1" dirty="0" smtClean="0">
                <a:solidFill>
                  <a:schemeClr val="bg1"/>
                </a:solidFill>
                <a:effectLst>
                  <a:outerShdw blurRad="50800" dist="38100" dir="2700000">
                    <a:srgbClr val="000000">
                      <a:alpha val="43000"/>
                    </a:srgbClr>
                  </a:outerShdw>
                </a:effectLst>
              </a:rPr>
              <a:t>Views People Different (James 3:8-10; 1 John 4:20).</a:t>
            </a:r>
          </a:p>
          <a:p>
            <a:pPr marL="971550" lvl="1" indent="-571500">
              <a:buFont typeface="+mj-lt"/>
              <a:buAutoNum type="alphaUcPeriod"/>
            </a:pPr>
            <a:r>
              <a:rPr lang="en-US" b="1" dirty="0" smtClean="0">
                <a:solidFill>
                  <a:schemeClr val="bg1"/>
                </a:solidFill>
                <a:effectLst>
                  <a:outerShdw blurRad="50800" dist="38100" dir="2700000">
                    <a:srgbClr val="000000">
                      <a:alpha val="43000"/>
                    </a:srgbClr>
                  </a:outerShdw>
                </a:effectLst>
              </a:rPr>
              <a:t>Views Sin Different (Eph. 5:1-7).</a:t>
            </a:r>
            <a:endParaRPr lang="en-US" b="1" dirty="0">
              <a:solidFill>
                <a:schemeClr val="bg1"/>
              </a:solidFill>
              <a:effectLst>
                <a:outerShdw blurRad="50800" dist="38100" dir="2700000">
                  <a:srgbClr val="000000">
                    <a:alpha val="43000"/>
                  </a:srgbClr>
                </a:outerShd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Effect transition="in" filter="fade">
                                      <p:cBhvr>
                                        <p:cTn id="49" dur="1000"/>
                                        <p:tgtEl>
                                          <p:spTgt spid="3">
                                            <p:txEl>
                                              <p:pRg st="5" end="5"/>
                                            </p:txEl>
                                          </p:spTgt>
                                        </p:tgtEl>
                                      </p:cBhvr>
                                    </p:animEffect>
                                    <p:anim calcmode="lin" valueType="num">
                                      <p:cBhvr>
                                        <p:cTn id="5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000" dirty="0" smtClean="0"/>
              <a:t>“Is Your Eye Evil?”</a:t>
            </a:r>
            <a:endParaRPr lang="en-US" sz="5000" dirty="0"/>
          </a:p>
        </p:txBody>
      </p:sp>
      <p:sp>
        <p:nvSpPr>
          <p:cNvPr id="3" name="Content Placeholder 2"/>
          <p:cNvSpPr>
            <a:spLocks noGrp="1"/>
          </p:cNvSpPr>
          <p:nvPr>
            <p:ph idx="1"/>
          </p:nvPr>
        </p:nvSpPr>
        <p:spPr/>
        <p:txBody>
          <a:bodyPr>
            <a:normAutofit/>
          </a:bodyPr>
          <a:lstStyle/>
          <a:p>
            <a:pPr marL="571500" indent="-571500">
              <a:buFont typeface="+mj-lt"/>
              <a:buAutoNum type="romanUcPeriod" startAt="3"/>
            </a:pPr>
            <a:r>
              <a:rPr lang="en-US" b="1" dirty="0" smtClean="0">
                <a:solidFill>
                  <a:schemeClr val="bg1"/>
                </a:solidFill>
                <a:effectLst>
                  <a:outerShdw blurRad="50800" dist="38100" dir="2700000">
                    <a:srgbClr val="000000">
                      <a:alpha val="43000"/>
                    </a:srgbClr>
                  </a:outerShdw>
                </a:effectLst>
              </a:rPr>
              <a:t>The Evil Eye (vs. 34, 35).</a:t>
            </a:r>
          </a:p>
          <a:p>
            <a:pPr marL="971550" lvl="1" indent="-571500">
              <a:buFont typeface="+mj-lt"/>
              <a:buAutoNum type="alphaUcPeriod"/>
            </a:pPr>
            <a:r>
              <a:rPr lang="en-US" b="1" dirty="0" smtClean="0">
                <a:solidFill>
                  <a:schemeClr val="bg1"/>
                </a:solidFill>
                <a:effectLst>
                  <a:outerShdw blurRad="50800" dist="38100" dir="2700000">
                    <a:srgbClr val="000000">
                      <a:alpha val="43000"/>
                    </a:srgbClr>
                  </a:outerShdw>
                </a:effectLst>
              </a:rPr>
              <a:t>Assumes the Worst (1 Cor. 13:4-7).</a:t>
            </a:r>
          </a:p>
          <a:p>
            <a:pPr marL="971550" lvl="1" indent="-571500">
              <a:buFont typeface="+mj-lt"/>
              <a:buAutoNum type="alphaUcPeriod"/>
            </a:pPr>
            <a:r>
              <a:rPr lang="en-US" b="1" dirty="0" smtClean="0">
                <a:solidFill>
                  <a:schemeClr val="bg1"/>
                </a:solidFill>
                <a:effectLst>
                  <a:outerShdw blurRad="50800" dist="38100" dir="2700000">
                    <a:srgbClr val="000000">
                      <a:alpha val="43000"/>
                    </a:srgbClr>
                  </a:outerShdw>
                </a:effectLst>
              </a:rPr>
              <a:t>Sees only faults (Matt. 7:1-5).</a:t>
            </a:r>
          </a:p>
          <a:p>
            <a:pPr marL="971550" lvl="1" indent="-571500">
              <a:buFont typeface="+mj-lt"/>
              <a:buAutoNum type="alphaUcPeriod"/>
            </a:pPr>
            <a:r>
              <a:rPr lang="en-US" b="1" dirty="0" smtClean="0">
                <a:solidFill>
                  <a:schemeClr val="bg1"/>
                </a:solidFill>
                <a:effectLst>
                  <a:outerShdw blurRad="50800" dist="38100" dir="2700000">
                    <a:srgbClr val="000000">
                      <a:alpha val="43000"/>
                    </a:srgbClr>
                  </a:outerShdw>
                </a:effectLst>
              </a:rPr>
              <a:t>Loses sensitivity (Eph. 4:17-19).</a:t>
            </a:r>
          </a:p>
          <a:p>
            <a:pPr marL="971550" lvl="1" indent="-571500">
              <a:spcAft>
                <a:spcPts val="2400"/>
              </a:spcAft>
              <a:buFont typeface="+mj-lt"/>
              <a:buAutoNum type="alphaUcPeriod"/>
            </a:pPr>
            <a:r>
              <a:rPr lang="en-US" b="1" dirty="0" smtClean="0">
                <a:solidFill>
                  <a:schemeClr val="bg1"/>
                </a:solidFill>
                <a:effectLst>
                  <a:outerShdw blurRad="50800" dist="38100" dir="2700000">
                    <a:srgbClr val="000000">
                      <a:alpha val="43000"/>
                    </a:srgbClr>
                  </a:outerShdw>
                </a:effectLst>
              </a:rPr>
              <a:t>Is Drawn to sin (2 Peter 2:12-14; Phil. 4:8).</a:t>
            </a:r>
          </a:p>
          <a:p>
            <a:pPr marL="571500" indent="-571500" algn="ctr">
              <a:buNone/>
            </a:pPr>
            <a:r>
              <a:rPr lang="en-US" b="1" i="1" dirty="0" smtClean="0">
                <a:solidFill>
                  <a:schemeClr val="bg1"/>
                </a:solidFill>
                <a:effectLst>
                  <a:outerShdw blurRad="50800" dist="38100" dir="2700000">
                    <a:srgbClr val="000000">
                      <a:alpha val="43000"/>
                    </a:srgbClr>
                  </a:outerShdw>
                </a:effectLst>
              </a:rPr>
              <a:t>Be Filled With Light </a:t>
            </a:r>
            <a:r>
              <a:rPr lang="en-US" b="1" dirty="0" smtClean="0">
                <a:solidFill>
                  <a:schemeClr val="bg1"/>
                </a:solidFill>
                <a:effectLst>
                  <a:outerShdw blurRad="50800" dist="38100" dir="2700000">
                    <a:srgbClr val="000000">
                      <a:alpha val="43000"/>
                    </a:srgbClr>
                  </a:outerShdw>
                </a:effectLst>
              </a:rPr>
              <a:t>(Luke 11:36).</a:t>
            </a:r>
            <a:endParaRPr lang="en-US" b="1" i="1" dirty="0">
              <a:solidFill>
                <a:schemeClr val="bg1"/>
              </a:solidFill>
              <a:effectLst>
                <a:outerShdw blurRad="50800" dist="38100" dir="2700000">
                  <a:srgbClr val="000000">
                    <a:alpha val="43000"/>
                  </a:srgbClr>
                </a:outerShd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1000" fill="hold"/>
                                        <p:tgtEl>
                                          <p:spTgt spid="3">
                                            <p:txEl>
                                              <p:pRg st="5" end="5"/>
                                            </p:txEl>
                                          </p:spTgt>
                                        </p:tgtEl>
                                        <p:attrNameLst>
                                          <p:attrName>ppt_w</p:attrName>
                                        </p:attrNameLst>
                                      </p:cBhvr>
                                      <p:tavLst>
                                        <p:tav tm="0">
                                          <p:val>
                                            <p:strVal val="#ppt_w*0.70"/>
                                          </p:val>
                                        </p:tav>
                                        <p:tav tm="100000">
                                          <p:val>
                                            <p:strVal val="#ppt_w"/>
                                          </p:val>
                                        </p:tav>
                                      </p:tavLst>
                                    </p:anim>
                                    <p:anim calcmode="lin" valueType="num">
                                      <p:cBhvr>
                                        <p:cTn id="43" dur="1000" fill="hold"/>
                                        <p:tgtEl>
                                          <p:spTgt spid="3">
                                            <p:txEl>
                                              <p:pRg st="5" end="5"/>
                                            </p:txEl>
                                          </p:spTgt>
                                        </p:tgtEl>
                                        <p:attrNameLst>
                                          <p:attrName>ppt_h</p:attrName>
                                        </p:attrNameLst>
                                      </p:cBhvr>
                                      <p:tavLst>
                                        <p:tav tm="0">
                                          <p:val>
                                            <p:strVal val="#ppt_h"/>
                                          </p:val>
                                        </p:tav>
                                        <p:tav tm="100000">
                                          <p:val>
                                            <p:strVal val="#ppt_h"/>
                                          </p:val>
                                        </p:tav>
                                      </p:tavLst>
                                    </p:anim>
                                    <p:animEffect transition="in" filter="fade">
                                      <p:cBhvr>
                                        <p:cTn id="44"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53</TotalTime>
  <Words>590</Words>
  <Application>Microsoft Macintosh PowerPoint</Application>
  <PresentationFormat>On-screen Show (4:3)</PresentationFormat>
  <Paragraphs>22</Paragraphs>
  <Slides>6</Slides>
  <Notes>0</Notes>
  <HiddenSlides>0</HiddenSlides>
  <MMClips>0</MMClips>
  <ScaleCrop>false</ScaleCrop>
  <HeadingPairs>
    <vt:vector size="4" baseType="variant">
      <vt:variant>
        <vt:lpstr>Design Template</vt:lpstr>
      </vt:variant>
      <vt:variant>
        <vt:i4>1</vt:i4>
      </vt:variant>
      <vt:variant>
        <vt:lpstr>Slide Titles</vt:lpstr>
      </vt:variant>
      <vt:variant>
        <vt:i4>6</vt:i4>
      </vt:variant>
    </vt:vector>
  </HeadingPairs>
  <TitlesOfParts>
    <vt:vector size="7" baseType="lpstr">
      <vt:lpstr>Office Theme</vt:lpstr>
      <vt:lpstr>Matthew 20:1-15</vt:lpstr>
      <vt:lpstr>Matthew 20:1-15</vt:lpstr>
      <vt:lpstr>Matthew 20:1-15</vt:lpstr>
      <vt:lpstr>Matthew 20:1-15</vt:lpstr>
      <vt:lpstr>“Is Your Eye Evil?”</vt:lpstr>
      <vt:lpstr>“Is Your Eye Evil?”</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Matthew 20:1-15</dc:title>
  <dc:creator>Kyle Pope</dc:creator>
  <cp:lastModifiedBy>Kyle Pope</cp:lastModifiedBy>
  <cp:revision>4</cp:revision>
  <dcterms:created xsi:type="dcterms:W3CDTF">2017-06-08T19:52:48Z</dcterms:created>
  <dcterms:modified xsi:type="dcterms:W3CDTF">2017-06-08T19:53:04Z</dcterms:modified>
</cp:coreProperties>
</file>