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
  </p:notesMasterIdLst>
  <p:sldIdLst>
    <p:sldId id="257" r:id="rId2"/>
    <p:sldId id="262" r:id="rId3"/>
    <p:sldId id="256" r:id="rId4"/>
    <p:sldId id="261" r:id="rId5"/>
    <p:sldId id="258" r:id="rId6"/>
    <p:sldId id="260" r:id="rId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75851" autoAdjust="0"/>
  </p:normalViewPr>
  <p:slideViewPr>
    <p:cSldViewPr snapToGrid="0" snapToObjects="1">
      <p:cViewPr varScale="1">
        <p:scale>
          <a:sx n="105" d="100"/>
          <a:sy n="105" d="100"/>
        </p:scale>
        <p:origin x="-336"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7" d="100"/>
          <a:sy n="107" d="100"/>
        </p:scale>
        <p:origin x="-3448"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83975E9-15EF-F243-B133-25E404DB4A52}" type="datetime1">
              <a:rPr lang="en-US"/>
              <a:pPr>
                <a:defRPr/>
              </a:pPr>
              <a:t>9/3/17</a:t>
            </a:fld>
            <a:endParaRPr lang="en-US"/>
          </a:p>
        </p:txBody>
      </p:sp>
      <p:sp>
        <p:nvSpPr>
          <p:cNvPr id="4" name="Slide Image Placeholder 3"/>
          <p:cNvSpPr>
            <a:spLocks noGrp="1" noRot="1" noChangeAspect="1"/>
          </p:cNvSpPr>
          <p:nvPr>
            <p:ph type="sldImg" idx="2"/>
          </p:nvPr>
        </p:nvSpPr>
        <p:spPr>
          <a:xfrm>
            <a:off x="1143000" y="217488"/>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406400" y="3871913"/>
            <a:ext cx="6164263" cy="50546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Slide Number Placeholder 6"/>
          <p:cNvSpPr>
            <a:spLocks noGrp="1"/>
          </p:cNvSpPr>
          <p:nvPr>
            <p:ph type="sldNum" sz="quarter" idx="5"/>
          </p:nvPr>
        </p:nvSpPr>
        <p:spPr>
          <a:xfrm>
            <a:off x="6172200" y="457200"/>
            <a:ext cx="684213" cy="457200"/>
          </a:xfrm>
          <a:prstGeom prst="rect">
            <a:avLst/>
          </a:prstGeom>
        </p:spPr>
        <p:txBody>
          <a:bodyPr vert="horz" lIns="91440" tIns="45720" rIns="91440" bIns="45720" rtlCol="0" anchor="b"/>
          <a:lstStyle>
            <a:lvl1pPr algn="r">
              <a:defRPr sz="1200"/>
            </a:lvl1pPr>
          </a:lstStyle>
          <a:p>
            <a:pPr>
              <a:defRPr/>
            </a:pPr>
            <a:fld id="{B308D98B-B580-FD44-9CED-B1D8BF54F08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A8AD85-F5CA-7C43-9A7F-D7ACA761459E}"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A8AD85-F5CA-7C43-9A7F-D7ACA761459E}"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33052B-69A8-F244-B716-5EC6606C3703}"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A8AD85-F5CA-7C43-9A7F-D7ACA761459E}"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Great News: Jesus is willing.  </a:t>
            </a:r>
          </a:p>
          <a:p>
            <a:pPr eaLnBrk="1" hangingPunct="1">
              <a:spcBef>
                <a:spcPct val="0"/>
              </a:spcBef>
            </a:pPr>
            <a:endParaRPr lang="en-US" smtClean="0"/>
          </a:p>
          <a:p>
            <a:pPr eaLnBrk="1" hangingPunct="1">
              <a:spcBef>
                <a:spcPct val="0"/>
              </a:spcBef>
            </a:pPr>
            <a:r>
              <a:rPr lang="en-US" smtClean="0"/>
              <a:t>*He is willing to do for one.  He is willing to treat the Leper as Special – and to treat you as Special too.  *Because He’s been so good, this isn’t surprising but what he does next certainly is:  Jesus stretched out his hand and touched this man!  When everyone else would step back and keep their distance, the compassion of Jesus moves in closer.</a:t>
            </a:r>
          </a:p>
          <a:p>
            <a:pPr eaLnBrk="1" hangingPunct="1">
              <a:spcBef>
                <a:spcPct val="0"/>
              </a:spcBef>
            </a:pPr>
            <a:endParaRPr lang="en-US" smtClean="0"/>
          </a:p>
          <a:p>
            <a:pPr eaLnBrk="1" hangingPunct="1">
              <a:spcBef>
                <a:spcPct val="0"/>
              </a:spcBef>
            </a:pPr>
            <a:r>
              <a:rPr lang="en-US" smtClean="0"/>
              <a:t>*IF we want to imitate the Savior’s compassion, we are going to have to chose to lean in.  When someone needs to talk, needs a hug, needs a hand – don’t pull back if you can actually help – go ahead and help. Lean In.</a:t>
            </a:r>
          </a:p>
          <a:p>
            <a:pPr eaLnBrk="1" hangingPunct="1">
              <a:spcBef>
                <a:spcPct val="0"/>
              </a:spcBef>
            </a:pPr>
            <a:endParaRPr lang="en-US" smtClean="0"/>
          </a:p>
          <a:p>
            <a:pPr eaLnBrk="1" hangingPunct="1">
              <a:spcBef>
                <a:spcPct val="0"/>
              </a:spcBef>
            </a:pPr>
            <a:r>
              <a:rPr lang="en-US" smtClean="0"/>
              <a:t>RIGHT NOW:  We’ve all got exceedingly busy schedules – from the youngest to the oldest and from the singles to the married with kids – we are busy.  And yet I doubt anyone would stand up today and say “I am more busy than Jesus was.”  I certainly hope no one would say “The things I’m responsible for completeing are more important than Jesus.”  So – here’s my point: Jesus found the time:  If you’ve ever asked yourself “How am I going to find the time – it may just be that there is no time like the present.”</a:t>
            </a:r>
          </a:p>
          <a:p>
            <a:pPr eaLnBrk="1" hangingPunct="1">
              <a:spcBef>
                <a:spcPct val="0"/>
              </a:spcBef>
            </a:pPr>
            <a:endParaRPr lang="en-US" smtClean="0"/>
          </a:p>
          <a:p>
            <a:pPr eaLnBrk="1" hangingPunct="1">
              <a:spcBef>
                <a:spcPct val="0"/>
              </a:spcBef>
            </a:pPr>
            <a:r>
              <a:rPr lang="en-US" smtClean="0"/>
              <a:t>Why would Jesus act immediately? He does not want to delay this man’s relief, nor prolong his suffering. He wants to heal him on the spot.  What good deeds can you take up this week – on the Spot.  Works of compassion that you can see to, even today, to comfort, encourage, or relieve someone else.  I know there’s a lot to do – but Jesus stopped and made the difference RIGHT NOW. Often, so can we.</a:t>
            </a:r>
          </a:p>
          <a:p>
            <a:pPr eaLnBrk="1" hangingPunct="1">
              <a:spcBef>
                <a:spcPct val="0"/>
              </a:spcBef>
            </a:pPr>
            <a:endParaRPr lang="en-US" smtClean="0"/>
          </a:p>
          <a:p>
            <a:pPr eaLnBrk="1" hangingPunct="1">
              <a:spcBef>
                <a:spcPct val="0"/>
              </a:spcBef>
            </a:pPr>
            <a:r>
              <a:rPr lang="en-US" smtClean="0"/>
              <a:t>More than Time: Jesus uses His Divine Power to heal this man.  Both Jesus and the Leper are very aware that the Lord has something very special to offer. I want to remind every member – you have something very special to offer!  Your good works in our community, your good influence to your friends, your service within the church, ---- each of us have talents where we can make a difference!</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FUTURE COST:  Kindness always has a cost. It may be a cost of our time, it may be the criticism we know we will face, or like Jesus in Mark 1, it may simply be that when we do something nice once – others will request even more of us.  YES – Kindness always has a cost and Jesus is not exception to that rule.  But let me tell you something about doing the KIND thing – what takes only moments from you, may change the direction of someone else’s life!</a:t>
            </a:r>
          </a:p>
          <a:p>
            <a:pPr eaLnBrk="1" hangingPunct="1">
              <a:spcBef>
                <a:spcPct val="0"/>
              </a:spcBef>
            </a:pPr>
            <a:endParaRPr lang="en-US" smtClean="0"/>
          </a:p>
          <a:p>
            <a:pPr eaLnBrk="1" hangingPunct="1">
              <a:spcBef>
                <a:spcPct val="0"/>
              </a:spcBef>
            </a:pPr>
            <a:r>
              <a:rPr lang="en-US" smtClean="0"/>
              <a:t>So we simply must decide – I will pay the cost – so that you can be blessed.  </a:t>
            </a:r>
          </a:p>
          <a:p>
            <a:pPr eaLnBrk="1" hangingPunct="1">
              <a:spcBef>
                <a:spcPct val="0"/>
              </a:spcBef>
            </a:pPr>
            <a:endParaRPr lang="en-US" smtClean="0"/>
          </a:p>
          <a:p>
            <a:pPr eaLnBrk="1" hangingPunct="1">
              <a:spcBef>
                <a:spcPct val="0"/>
              </a:spcBef>
            </a:pPr>
            <a:r>
              <a:rPr lang="en-US" smtClean="0"/>
              <a:t>Young men: When you step in to serve as a teacher or a deacon – there will be a cost – but you serve anyway because you know the KINDNESS you perform today brings strength to others.</a:t>
            </a:r>
          </a:p>
          <a:p>
            <a:pPr eaLnBrk="1" hangingPunct="1">
              <a:spcBef>
                <a:spcPct val="0"/>
              </a:spcBef>
            </a:pPr>
            <a:r>
              <a:rPr lang="en-US" smtClean="0"/>
              <a:t>Older men: When you step in to serve as an elder – yes there will be a cost down the road – but like Jesus – you choose to pay it because you know how GREAT the need is today.</a:t>
            </a:r>
          </a:p>
          <a:p>
            <a:pPr eaLnBrk="1" hangingPunct="1">
              <a:spcBef>
                <a:spcPct val="0"/>
              </a:spcBef>
            </a:pPr>
            <a:endParaRPr lang="en-US" smtClean="0"/>
          </a:p>
          <a:p>
            <a:pPr eaLnBrk="1" hangingPunct="1">
              <a:spcBef>
                <a:spcPct val="0"/>
              </a:spcBef>
            </a:pPr>
            <a:r>
              <a:rPr lang="en-US" smtClean="0"/>
              <a:t>Young women: When you take up the work of a home and of caring for Children – there will be a cost – there will be things you miss out on, but your KINDESS is priceless!</a:t>
            </a:r>
          </a:p>
          <a:p>
            <a:pPr eaLnBrk="1" hangingPunct="1">
              <a:spcBef>
                <a:spcPct val="0"/>
              </a:spcBef>
            </a:pPr>
            <a:r>
              <a:rPr lang="en-US" smtClean="0"/>
              <a:t>Older women: When you step in to help a friend, or to share your wisdom – yes there will be a cost – but the good you do will be remembered by God!</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*As Impressive as the Leper’s Faith is – Jesus Compassion is even greater – so the excitement this passage builds to is easy to understand!  The Leper just can’t be silent about the grace Jesus has shown him!</a:t>
            </a:r>
          </a:p>
          <a:p>
            <a:pPr eaLnBrk="1" hangingPunct="1">
              <a:spcBef>
                <a:spcPct val="0"/>
              </a:spcBef>
            </a:pPr>
            <a:endParaRPr lang="en-US" smtClean="0"/>
          </a:p>
          <a:p>
            <a:pPr eaLnBrk="1" hangingPunct="1">
              <a:spcBef>
                <a:spcPct val="0"/>
              </a:spcBef>
            </a:pPr>
            <a:endParaRPr lang="en-US"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AEA7A8-8758-C548-8EAD-8BA8B545B86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B60130-139B-7740-981C-84D4FAC8C473}" type="slidenum">
              <a:rPr lang="en-US" smtClean="0"/>
              <a:pPr/>
              <a:t>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7FC6A94-F149-1543-8E32-16A5994EB9A8}" type="datetime1">
              <a:rPr lang="en-US"/>
              <a:pPr>
                <a:defRPr/>
              </a:pPr>
              <a:t>9/3/17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971DC2-BC8A-B94B-BF2A-B78D4E6AC112}" type="slidenum">
              <a:rPr lang="en-US"/>
              <a:pPr>
                <a:defRPr/>
              </a:pPr>
              <a:t>‹#›</a:t>
            </a:fld>
            <a:endParaRPr lang="en-US"/>
          </a:p>
        </p:txBody>
      </p:sp>
    </p:spTree>
  </p:cSld>
  <p:clrMapOvr>
    <a:masterClrMapping/>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9FC8CF-57DB-0141-A0AA-8E2501FBC579}" type="datetime1">
              <a:rPr lang="en-US"/>
              <a:pPr>
                <a:defRPr/>
              </a:pPr>
              <a:t>9/3/17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EFEF78-BDE4-184A-8D6F-184E4B4F0F55}" type="slidenum">
              <a:rPr lang="en-US"/>
              <a:pPr>
                <a:defRPr/>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590C14-5EA8-F247-A437-78EA4462B33F}" type="datetime1">
              <a:rPr lang="en-US"/>
              <a:pPr>
                <a:defRPr/>
              </a:pPr>
              <a:t>9/3/17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353E20-80E5-5347-8A22-E0682B82E2E5}" type="slidenum">
              <a:rPr lang="en-US"/>
              <a:pPr>
                <a:defRPr/>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DC6209-21E1-F147-ABDC-833BACDF708C}" type="datetime1">
              <a:rPr lang="en-US"/>
              <a:pPr>
                <a:defRPr/>
              </a:pPr>
              <a:t>9/3/17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D74500-A346-1D42-BDF4-7AF239F67AE9}" type="slidenum">
              <a:rPr lang="en-US"/>
              <a:pPr>
                <a:defRPr/>
              </a:pPr>
              <a:t>‹#›</a:t>
            </a:fld>
            <a:endParaRPr lang="en-US"/>
          </a:p>
        </p:txBody>
      </p:sp>
    </p:spTree>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B28E83-5451-0B4D-BF04-2AD1D5C12E55}" type="datetime1">
              <a:rPr lang="en-US"/>
              <a:pPr>
                <a:defRPr/>
              </a:pPr>
              <a:t>9/3/17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99E780-1FAD-5246-905F-77D88DABA043}" type="slidenum">
              <a:rPr lang="en-US"/>
              <a:pPr>
                <a:defRPr/>
              </a:pPr>
              <a:t>‹#›</a:t>
            </a:fld>
            <a:endParaRPr lang="en-US"/>
          </a:p>
        </p:txBody>
      </p:sp>
    </p:spTree>
  </p:cSld>
  <p:clrMapOvr>
    <a:masterClrMapping/>
  </p:clrMapOvr>
  <p:transition>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128E70-4D70-7F4D-8491-FC07BEF8B871}" type="datetime1">
              <a:rPr lang="en-US"/>
              <a:pPr>
                <a:defRPr/>
              </a:pPr>
              <a:t>9/3/17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04E328-B2A2-C248-B8FB-80E0EA0BC3F3}" type="slidenum">
              <a:rPr lang="en-US"/>
              <a:pPr>
                <a:defRPr/>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35577C-ACBB-A942-866C-BB29A2406864}" type="datetime1">
              <a:rPr lang="en-US"/>
              <a:pPr>
                <a:defRPr/>
              </a:pPr>
              <a:t>9/3/17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35BCA71-C6AE-AD4E-A6A2-A5EF85B4DEDA}" type="slidenum">
              <a:rPr lang="en-US"/>
              <a:pPr>
                <a:defRPr/>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E6FE25B-F85F-5447-B9BD-B2C7CE12A96E}" type="datetime1">
              <a:rPr lang="en-US"/>
              <a:pPr>
                <a:defRPr/>
              </a:pPr>
              <a:t>9/3/17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8D9993B-BBF6-404A-A971-7EE5A8B5F757}" type="slidenum">
              <a:rPr lang="en-US"/>
              <a:pPr>
                <a:defRPr/>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7E22EB-06AD-4842-940A-F3B686B4A699}" type="datetime1">
              <a:rPr lang="en-US"/>
              <a:pPr>
                <a:defRPr/>
              </a:pPr>
              <a:t>9/3/17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8387C77-151C-3848-81B9-4A39B6648D60}" type="slidenum">
              <a:rPr lang="en-US"/>
              <a:pPr>
                <a:defRPr/>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F4C8DB-2472-454A-B3E0-7B867E90EEFD}" type="datetime1">
              <a:rPr lang="en-US"/>
              <a:pPr>
                <a:defRPr/>
              </a:pPr>
              <a:t>9/3/17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95A3B5-022C-E64B-80A4-2E3476B98DEB}" type="slidenum">
              <a:rPr lang="en-US"/>
              <a:pPr>
                <a:defRPr/>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9467D9-18B2-BA49-B56E-0E241293B5DF}" type="datetime1">
              <a:rPr lang="en-US"/>
              <a:pPr>
                <a:defRPr/>
              </a:pPr>
              <a:t>9/3/17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119850-D706-AE47-8888-F3E5BA1660AA}" type="slidenum">
              <a:rPr lang="en-US"/>
              <a:pPr>
                <a:defRPr/>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FC46A11C-6C5F-A341-BB8D-8891B0BA04E4}" type="datetime1">
              <a:rPr lang="en-US"/>
              <a:pPr>
                <a:defRPr/>
              </a:pPr>
              <a:t>9/3/17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B18FA66-E6C9-6448-A17E-2A969B9B82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iming>
    <p:tnLst>
      <p:par>
        <p:cTn id="1" dur="indefinite" restart="never" nodeType="tmRoot"/>
      </p:par>
    </p:tnLst>
  </p:timing>
  <p:txStyles>
    <p:titleStyle>
      <a:lvl1pPr algn="ctr" defTabSz="457200" rtl="0" eaLnBrk="0" fontAlgn="base" hangingPunct="0">
        <a:spcBef>
          <a:spcPct val="0"/>
        </a:spcBef>
        <a:spcAft>
          <a:spcPct val="0"/>
        </a:spcAft>
        <a:defRPr sz="4400" b="1" kern="1200">
          <a:solidFill>
            <a:srgbClr val="984807"/>
          </a:solidFill>
          <a:latin typeface="Tahoma"/>
          <a:ea typeface="ＭＳ Ｐゴシック" charset="-128"/>
          <a:cs typeface="Tahoma"/>
        </a:defRPr>
      </a:lvl1pPr>
      <a:lvl2pPr algn="ctr" defTabSz="457200" rtl="0" eaLnBrk="0" fontAlgn="base" hangingPunct="0">
        <a:spcBef>
          <a:spcPct val="0"/>
        </a:spcBef>
        <a:spcAft>
          <a:spcPct val="0"/>
        </a:spcAft>
        <a:defRPr sz="4400" b="1">
          <a:solidFill>
            <a:srgbClr val="984807"/>
          </a:solidFill>
          <a:latin typeface="Tahoma" charset="0"/>
          <a:ea typeface="ＭＳ Ｐゴシック" charset="-128"/>
          <a:cs typeface="ＭＳ Ｐゴシック" charset="-128"/>
        </a:defRPr>
      </a:lvl2pPr>
      <a:lvl3pPr algn="ctr" defTabSz="457200" rtl="0" eaLnBrk="0" fontAlgn="base" hangingPunct="0">
        <a:spcBef>
          <a:spcPct val="0"/>
        </a:spcBef>
        <a:spcAft>
          <a:spcPct val="0"/>
        </a:spcAft>
        <a:defRPr sz="4400" b="1">
          <a:solidFill>
            <a:srgbClr val="984807"/>
          </a:solidFill>
          <a:latin typeface="Tahoma" charset="0"/>
          <a:ea typeface="ＭＳ Ｐゴシック" charset="-128"/>
          <a:cs typeface="ＭＳ Ｐゴシック" charset="-128"/>
        </a:defRPr>
      </a:lvl3pPr>
      <a:lvl4pPr algn="ctr" defTabSz="457200" rtl="0" eaLnBrk="0" fontAlgn="base" hangingPunct="0">
        <a:spcBef>
          <a:spcPct val="0"/>
        </a:spcBef>
        <a:spcAft>
          <a:spcPct val="0"/>
        </a:spcAft>
        <a:defRPr sz="4400" b="1">
          <a:solidFill>
            <a:srgbClr val="984807"/>
          </a:solidFill>
          <a:latin typeface="Tahoma" charset="0"/>
          <a:ea typeface="ＭＳ Ｐゴシック" charset="-128"/>
          <a:cs typeface="ＭＳ Ｐゴシック" charset="-128"/>
        </a:defRPr>
      </a:lvl4pPr>
      <a:lvl5pPr algn="ctr" defTabSz="457200" rtl="0" eaLnBrk="0" fontAlgn="base" hangingPunct="0">
        <a:spcBef>
          <a:spcPct val="0"/>
        </a:spcBef>
        <a:spcAft>
          <a:spcPct val="0"/>
        </a:spcAft>
        <a:defRPr sz="4400" b="1">
          <a:solidFill>
            <a:srgbClr val="984807"/>
          </a:solidFill>
          <a:latin typeface="Tahoma"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Tahoma"/>
          <a:ea typeface="ＭＳ Ｐゴシック" charset="-128"/>
          <a:cs typeface="Tahom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ahoma"/>
          <a:ea typeface="ＭＳ Ｐゴシック" charset="-128"/>
          <a:cs typeface="Tahom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Tahoma"/>
          <a:ea typeface="ＭＳ Ｐゴシック" charset="-128"/>
          <a:cs typeface="Tahom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Tahoma"/>
          <a:ea typeface="ＭＳ Ｐゴシック" charset="-128"/>
          <a:cs typeface="Tahom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Tahoma"/>
          <a:ea typeface="ＭＳ Ｐゴシック"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latin typeface="Tahoma" charset="0"/>
              </a:rPr>
              <a:t>Mark 1:40-45</a:t>
            </a:r>
          </a:p>
        </p:txBody>
      </p:sp>
      <p:sp>
        <p:nvSpPr>
          <p:cNvPr id="16387" name="Content Placeholder 2"/>
          <p:cNvSpPr>
            <a:spLocks noGrp="1"/>
          </p:cNvSpPr>
          <p:nvPr>
            <p:ph idx="1"/>
          </p:nvPr>
        </p:nvSpPr>
        <p:spPr/>
        <p:txBody>
          <a:bodyPr/>
          <a:lstStyle/>
          <a:p>
            <a:pPr marL="0" indent="0" eaLnBrk="1" hangingPunct="1">
              <a:buNone/>
            </a:pPr>
            <a:r>
              <a:rPr lang="en-US" sz="3100" spc="-90" dirty="0" smtClean="0">
                <a:latin typeface="Tahoma" charset="0"/>
              </a:rPr>
              <a:t>“Now a leper came to Him, imploring Him, kneeling down to Him and saying to Him, ‘If You are willing, You can make me clean.’ Then Jesus, moved with compassion, stretched out His hand and touched him, and said to him, ‘I am willing; be cleansed.’ As soon as He had spoken, immediately the leprosy left him, and he was cleansed. And He strictly warned him and sent him away at once, and said to him…”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ppt_x</p:attrName>
                                        </p:attrNameLst>
                                      </p:cBhvr>
                                      <p:tavLst>
                                        <p:tav tm="0">
                                          <p:val>
                                            <p:strVal val="#ppt_x-.2"/>
                                          </p:val>
                                        </p:tav>
                                        <p:tav tm="100000">
                                          <p:val>
                                            <p:strVal val="#ppt_x"/>
                                          </p:val>
                                        </p:tav>
                                      </p:tavLst>
                                    </p:anim>
                                    <p:anim calcmode="lin" valueType="num">
                                      <p:cBhvr>
                                        <p:cTn id="8" dur="1000" fill="hold"/>
                                        <p:tgtEl>
                                          <p:spTgt spid="163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20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latin typeface="Tahoma" charset="0"/>
              </a:rPr>
              <a:t>Mark 1:40-45</a:t>
            </a:r>
          </a:p>
        </p:txBody>
      </p:sp>
      <p:sp>
        <p:nvSpPr>
          <p:cNvPr id="16387" name="Content Placeholder 2"/>
          <p:cNvSpPr>
            <a:spLocks noGrp="1"/>
          </p:cNvSpPr>
          <p:nvPr>
            <p:ph idx="1"/>
          </p:nvPr>
        </p:nvSpPr>
        <p:spPr/>
        <p:txBody>
          <a:bodyPr/>
          <a:lstStyle/>
          <a:p>
            <a:pPr marL="0" indent="0" eaLnBrk="1" hangingPunct="1">
              <a:buNone/>
            </a:pPr>
            <a:r>
              <a:rPr lang="en-US" sz="3100" dirty="0" smtClean="0">
                <a:latin typeface="Tahoma" charset="0"/>
              </a:rPr>
              <a:t>“‘…See that you say nothing to anyone; but go your way, show yourself to the priest, and offer for your cleansing those things which Moses commanded, as a testimony to them.’ However, he went out and began to proclaim it freely, and to spread the matter, so that Jesus could no longer openly enter the city, but was outside in deserted places; and they came to Him from every direction” (NKJV).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hangingPunct="1"/>
            <a:r>
              <a:rPr lang="en-US" smtClean="0">
                <a:latin typeface="Tahoma" charset="0"/>
              </a:rPr>
              <a:t>Jesus Heals The Leper</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smtClean="0">
              <a:ea typeface="+mn-ea"/>
              <a:cs typeface="+mn-cs"/>
            </a:endParaRPr>
          </a:p>
        </p:txBody>
      </p:sp>
      <p:pic>
        <p:nvPicPr>
          <p:cNvPr id="14340" name="Picture 3" descr="healing a leper_t.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latin typeface="Tahoma" charset="0"/>
              </a:rPr>
              <a:t>Learning From </a:t>
            </a:r>
            <a:br>
              <a:rPr lang="en-US" dirty="0" smtClean="0">
                <a:latin typeface="Tahoma" charset="0"/>
              </a:rPr>
            </a:br>
            <a:r>
              <a:rPr lang="en-US" dirty="0" smtClean="0">
                <a:latin typeface="Tahoma" charset="0"/>
              </a:rPr>
              <a:t>The Leper’s Faith</a:t>
            </a:r>
          </a:p>
        </p:txBody>
      </p:sp>
      <p:sp>
        <p:nvSpPr>
          <p:cNvPr id="16387" name="Content Placeholder 2"/>
          <p:cNvSpPr>
            <a:spLocks noGrp="1"/>
          </p:cNvSpPr>
          <p:nvPr>
            <p:ph idx="1"/>
          </p:nvPr>
        </p:nvSpPr>
        <p:spPr>
          <a:xfrm>
            <a:off x="457199" y="2007810"/>
            <a:ext cx="8541657" cy="4525963"/>
          </a:xfrm>
        </p:spPr>
        <p:txBody>
          <a:bodyPr/>
          <a:lstStyle/>
          <a:p>
            <a:pPr eaLnBrk="1" hangingPunct="1"/>
            <a:r>
              <a:rPr lang="en-US" sz="2600" dirty="0" smtClean="0">
                <a:latin typeface="Tahoma" charset="0"/>
              </a:rPr>
              <a:t>A Bold Faith: He “came to Jesus”</a:t>
            </a:r>
          </a:p>
          <a:p>
            <a:pPr lvl="1" eaLnBrk="1" hangingPunct="1"/>
            <a:r>
              <a:rPr lang="en-US" sz="2600" dirty="0" smtClean="0">
                <a:latin typeface="Tahoma" charset="0"/>
              </a:rPr>
              <a:t>Do we seek Him through Scripture? (Ps. 119:9-12). </a:t>
            </a:r>
          </a:p>
          <a:p>
            <a:pPr eaLnBrk="1" hangingPunct="1"/>
            <a:r>
              <a:rPr lang="en-US" sz="2600" dirty="0" smtClean="0">
                <a:latin typeface="Tahoma" charset="0"/>
              </a:rPr>
              <a:t>A Dependant Faith: “beseeching Him”</a:t>
            </a:r>
          </a:p>
          <a:p>
            <a:pPr lvl="1" eaLnBrk="1" hangingPunct="1"/>
            <a:r>
              <a:rPr lang="en-US" sz="2600" dirty="0" smtClean="0">
                <a:latin typeface="Tahoma" charset="0"/>
              </a:rPr>
              <a:t>Do we go to  God in prayer? (Phil. 4:6-7)</a:t>
            </a:r>
          </a:p>
          <a:p>
            <a:pPr eaLnBrk="1" hangingPunct="1"/>
            <a:r>
              <a:rPr lang="en-US" sz="2600" dirty="0" smtClean="0">
                <a:latin typeface="Tahoma" charset="0"/>
              </a:rPr>
              <a:t>A Humble Faith: “falling on his knees”</a:t>
            </a:r>
          </a:p>
          <a:p>
            <a:pPr lvl="1" eaLnBrk="1" hangingPunct="1"/>
            <a:r>
              <a:rPr lang="en-US" sz="2600" dirty="0" smtClean="0">
                <a:latin typeface="Tahoma" charset="0"/>
              </a:rPr>
              <a:t>Are we humble before Him? (1 Pet. 5:5-7)</a:t>
            </a:r>
          </a:p>
          <a:p>
            <a:pPr eaLnBrk="1" hangingPunct="1"/>
            <a:r>
              <a:rPr lang="en-US" sz="2600" dirty="0" smtClean="0">
                <a:latin typeface="Tahoma" charset="0"/>
              </a:rPr>
              <a:t>A Confident Faith: “You can make me clean.”</a:t>
            </a:r>
          </a:p>
          <a:p>
            <a:pPr lvl="1" eaLnBrk="1" hangingPunct="1"/>
            <a:r>
              <a:rPr lang="en-US" sz="2600" dirty="0" smtClean="0">
                <a:latin typeface="Tahoma" charset="0"/>
              </a:rPr>
              <a:t>Are we confident in Christ? (Matt. 19:23-26; Phil. 4:12-13)</a:t>
            </a:r>
            <a:r>
              <a:rPr lang="en-US" dirty="0" smtClean="0">
                <a:latin typeface="Tahoma"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ppt_x</p:attrName>
                                        </p:attrNameLst>
                                      </p:cBhvr>
                                      <p:tavLst>
                                        <p:tav tm="0">
                                          <p:val>
                                            <p:strVal val="#ppt_x-.2"/>
                                          </p:val>
                                        </p:tav>
                                        <p:tav tm="100000">
                                          <p:val>
                                            <p:strVal val="#ppt_x"/>
                                          </p:val>
                                        </p:tav>
                                      </p:tavLst>
                                    </p:anim>
                                    <p:anim calcmode="lin" valueType="num">
                                      <p:cBhvr>
                                        <p:cTn id="8" dur="1000" fill="hold"/>
                                        <p:tgtEl>
                                          <p:spTgt spid="163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387">
                                            <p:txEl>
                                              <p:pRg st="0" end="0"/>
                                            </p:txEl>
                                          </p:spTgt>
                                        </p:tgtEl>
                                        <p:attrNameLst>
                                          <p:attrName>style.visibility</p:attrName>
                                        </p:attrNameLst>
                                      </p:cBhvr>
                                      <p:to>
                                        <p:strVal val="visible"/>
                                      </p:to>
                                    </p:set>
                                    <p:animEffect transition="in" filter="fade">
                                      <p:cBhvr>
                                        <p:cTn id="14" dur="2000"/>
                                        <p:tgtEl>
                                          <p:spTgt spid="1638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387">
                                            <p:txEl>
                                              <p:pRg st="1" end="1"/>
                                            </p:txEl>
                                          </p:spTgt>
                                        </p:tgtEl>
                                        <p:attrNameLst>
                                          <p:attrName>style.visibility</p:attrName>
                                        </p:attrNameLst>
                                      </p:cBhvr>
                                      <p:to>
                                        <p:strVal val="visible"/>
                                      </p:to>
                                    </p:set>
                                    <p:animEffect transition="in" filter="fade">
                                      <p:cBhvr>
                                        <p:cTn id="19" dur="1000"/>
                                        <p:tgtEl>
                                          <p:spTgt spid="16387">
                                            <p:txEl>
                                              <p:pRg st="1" end="1"/>
                                            </p:txEl>
                                          </p:spTgt>
                                        </p:tgtEl>
                                      </p:cBhvr>
                                    </p:animEffect>
                                    <p:anim calcmode="lin" valueType="num">
                                      <p:cBhvr>
                                        <p:cTn id="20"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63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387">
                                            <p:txEl>
                                              <p:pRg st="2" end="2"/>
                                            </p:txEl>
                                          </p:spTgt>
                                        </p:tgtEl>
                                        <p:attrNameLst>
                                          <p:attrName>style.visibility</p:attrName>
                                        </p:attrNameLst>
                                      </p:cBhvr>
                                      <p:to>
                                        <p:strVal val="visible"/>
                                      </p:to>
                                    </p:set>
                                    <p:animEffect transition="in" filter="fade">
                                      <p:cBhvr>
                                        <p:cTn id="26" dur="2000"/>
                                        <p:tgtEl>
                                          <p:spTgt spid="1638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387">
                                            <p:txEl>
                                              <p:pRg st="3" end="3"/>
                                            </p:txEl>
                                          </p:spTgt>
                                        </p:tgtEl>
                                        <p:attrNameLst>
                                          <p:attrName>style.visibility</p:attrName>
                                        </p:attrNameLst>
                                      </p:cBhvr>
                                      <p:to>
                                        <p:strVal val="visible"/>
                                      </p:to>
                                    </p:set>
                                    <p:animEffect transition="in" filter="fade">
                                      <p:cBhvr>
                                        <p:cTn id="31" dur="1000"/>
                                        <p:tgtEl>
                                          <p:spTgt spid="16387">
                                            <p:txEl>
                                              <p:pRg st="3" end="3"/>
                                            </p:txEl>
                                          </p:spTgt>
                                        </p:tgtEl>
                                      </p:cBhvr>
                                    </p:animEffect>
                                    <p:anim calcmode="lin" valueType="num">
                                      <p:cBhvr>
                                        <p:cTn id="32"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63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387">
                                            <p:txEl>
                                              <p:pRg st="4" end="4"/>
                                            </p:txEl>
                                          </p:spTgt>
                                        </p:tgtEl>
                                        <p:attrNameLst>
                                          <p:attrName>style.visibility</p:attrName>
                                        </p:attrNameLst>
                                      </p:cBhvr>
                                      <p:to>
                                        <p:strVal val="visible"/>
                                      </p:to>
                                    </p:set>
                                    <p:animEffect transition="in" filter="fade">
                                      <p:cBhvr>
                                        <p:cTn id="38" dur="2000"/>
                                        <p:tgtEl>
                                          <p:spTgt spid="1638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387">
                                            <p:txEl>
                                              <p:pRg st="5" end="5"/>
                                            </p:txEl>
                                          </p:spTgt>
                                        </p:tgtEl>
                                        <p:attrNameLst>
                                          <p:attrName>style.visibility</p:attrName>
                                        </p:attrNameLst>
                                      </p:cBhvr>
                                      <p:to>
                                        <p:strVal val="visible"/>
                                      </p:to>
                                    </p:set>
                                    <p:animEffect transition="in" filter="fade">
                                      <p:cBhvr>
                                        <p:cTn id="43" dur="1000"/>
                                        <p:tgtEl>
                                          <p:spTgt spid="16387">
                                            <p:txEl>
                                              <p:pRg st="5" end="5"/>
                                            </p:txEl>
                                          </p:spTgt>
                                        </p:tgtEl>
                                      </p:cBhvr>
                                    </p:animEffect>
                                    <p:anim calcmode="lin" valueType="num">
                                      <p:cBhvr>
                                        <p:cTn id="44" dur="10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63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387">
                                            <p:txEl>
                                              <p:pRg st="6" end="6"/>
                                            </p:txEl>
                                          </p:spTgt>
                                        </p:tgtEl>
                                        <p:attrNameLst>
                                          <p:attrName>style.visibility</p:attrName>
                                        </p:attrNameLst>
                                      </p:cBhvr>
                                      <p:to>
                                        <p:strVal val="visible"/>
                                      </p:to>
                                    </p:set>
                                    <p:animEffect transition="in" filter="fade">
                                      <p:cBhvr>
                                        <p:cTn id="50" dur="2000"/>
                                        <p:tgtEl>
                                          <p:spTgt spid="16387">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6387">
                                            <p:txEl>
                                              <p:pRg st="7" end="7"/>
                                            </p:txEl>
                                          </p:spTgt>
                                        </p:tgtEl>
                                        <p:attrNameLst>
                                          <p:attrName>style.visibility</p:attrName>
                                        </p:attrNameLst>
                                      </p:cBhvr>
                                      <p:to>
                                        <p:strVal val="visible"/>
                                      </p:to>
                                    </p:set>
                                    <p:animEffect transition="in" filter="fade">
                                      <p:cBhvr>
                                        <p:cTn id="55" dur="1000"/>
                                        <p:tgtEl>
                                          <p:spTgt spid="16387">
                                            <p:txEl>
                                              <p:pRg st="7" end="7"/>
                                            </p:txEl>
                                          </p:spTgt>
                                        </p:tgtEl>
                                      </p:cBhvr>
                                    </p:animEffect>
                                    <p:anim calcmode="lin" valueType="num">
                                      <p:cBhvr>
                                        <p:cTn id="56" dur="10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1638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bldLvl="2"/>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smtClean="0">
                <a:latin typeface="Tahoma" charset="0"/>
              </a:rPr>
              <a:t>Imitating The </a:t>
            </a:r>
            <a:br>
              <a:rPr lang="en-US" dirty="0" smtClean="0">
                <a:latin typeface="Tahoma" charset="0"/>
              </a:rPr>
            </a:br>
            <a:r>
              <a:rPr lang="en-US" dirty="0" smtClean="0">
                <a:latin typeface="Tahoma" charset="0"/>
              </a:rPr>
              <a:t>Savior’s Compassion</a:t>
            </a:r>
          </a:p>
        </p:txBody>
      </p:sp>
      <p:sp>
        <p:nvSpPr>
          <p:cNvPr id="18435" name="Content Placeholder 2"/>
          <p:cNvSpPr>
            <a:spLocks noGrp="1"/>
          </p:cNvSpPr>
          <p:nvPr>
            <p:ph idx="1"/>
          </p:nvPr>
        </p:nvSpPr>
        <p:spPr>
          <a:xfrm>
            <a:off x="398463" y="1838476"/>
            <a:ext cx="8467348" cy="5019524"/>
          </a:xfrm>
        </p:spPr>
        <p:txBody>
          <a:bodyPr/>
          <a:lstStyle/>
          <a:p>
            <a:pPr eaLnBrk="1" hangingPunct="1"/>
            <a:r>
              <a:rPr lang="en-US" sz="2600" dirty="0" smtClean="0">
                <a:latin typeface="Tahoma" charset="0"/>
              </a:rPr>
              <a:t>Am I willing to reach out when others turn away?</a:t>
            </a:r>
          </a:p>
          <a:p>
            <a:pPr lvl="1" eaLnBrk="1" hangingPunct="1"/>
            <a:r>
              <a:rPr lang="en-US" sz="2600" dirty="0" smtClean="0">
                <a:latin typeface="Tahoma" charset="0"/>
              </a:rPr>
              <a:t>“Stretched out His hand and touched Him” (41)</a:t>
            </a:r>
          </a:p>
          <a:p>
            <a:pPr marL="0" lvl="1" indent="9525" algn="ctr" eaLnBrk="1" hangingPunct="1">
              <a:buNone/>
            </a:pPr>
            <a:r>
              <a:rPr lang="en-US" sz="2600" dirty="0" smtClean="0">
                <a:latin typeface="Tahoma" charset="0"/>
              </a:rPr>
              <a:t>Luke 19:1-10</a:t>
            </a:r>
          </a:p>
          <a:p>
            <a:pPr eaLnBrk="1" hangingPunct="1"/>
            <a:r>
              <a:rPr lang="en-US" sz="2600" dirty="0" smtClean="0">
                <a:latin typeface="Tahoma" charset="0"/>
              </a:rPr>
              <a:t>Am I willing to give my time to help, right now?</a:t>
            </a:r>
          </a:p>
          <a:p>
            <a:pPr lvl="1" eaLnBrk="1" hangingPunct="1"/>
            <a:r>
              <a:rPr lang="en-US" sz="2600" dirty="0" smtClean="0">
                <a:latin typeface="Tahoma" charset="0"/>
              </a:rPr>
              <a:t>“Immediately the leprosy left him” (42)</a:t>
            </a:r>
          </a:p>
          <a:p>
            <a:pPr marL="3175" lvl="1" indent="-3175" algn="ctr" eaLnBrk="1" hangingPunct="1">
              <a:buNone/>
            </a:pPr>
            <a:r>
              <a:rPr lang="en-US" sz="2600" dirty="0" smtClean="0">
                <a:latin typeface="Tahoma" charset="0"/>
              </a:rPr>
              <a:t>Acts 16:23-33</a:t>
            </a:r>
          </a:p>
          <a:p>
            <a:pPr eaLnBrk="1" hangingPunct="1"/>
            <a:r>
              <a:rPr lang="en-US" sz="2600" dirty="0" smtClean="0">
                <a:latin typeface="Tahoma" charset="0"/>
              </a:rPr>
              <a:t>Am I willing to be kind, even though I know this will cost me in the future?</a:t>
            </a:r>
          </a:p>
          <a:p>
            <a:pPr lvl="1" eaLnBrk="1" hangingPunct="1"/>
            <a:r>
              <a:rPr lang="en-US" sz="2600" dirty="0" smtClean="0">
                <a:latin typeface="Tahoma" charset="0"/>
              </a:rPr>
              <a:t>“Could no longer openly enter a city” (45b)</a:t>
            </a:r>
          </a:p>
          <a:p>
            <a:pPr marL="0" lvl="1" indent="0" algn="ctr" eaLnBrk="1" hangingPunct="1">
              <a:buNone/>
            </a:pPr>
            <a:r>
              <a:rPr lang="en-US" sz="2600" dirty="0" smtClean="0">
                <a:latin typeface="Tahoma" charset="0"/>
              </a:rPr>
              <a:t>Matthew 4:19-22</a:t>
            </a:r>
          </a:p>
          <a:p>
            <a:pPr eaLnBrk="1" hangingPunct="1"/>
            <a:endParaRPr lang="en-US" sz="2800" dirty="0" smtClean="0">
              <a:latin typeface="Tahoma"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ppt_x</p:attrName>
                                        </p:attrNameLst>
                                      </p:cBhvr>
                                      <p:tavLst>
                                        <p:tav tm="0">
                                          <p:val>
                                            <p:strVal val="#ppt_x-.2"/>
                                          </p:val>
                                        </p:tav>
                                        <p:tav tm="100000">
                                          <p:val>
                                            <p:strVal val="#ppt_x"/>
                                          </p:val>
                                        </p:tav>
                                      </p:tavLst>
                                    </p:anim>
                                    <p:anim calcmode="lin" valueType="num">
                                      <p:cBhvr>
                                        <p:cTn id="8" dur="1000" fill="hold"/>
                                        <p:tgtEl>
                                          <p:spTgt spid="184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435">
                                            <p:txEl>
                                              <p:pRg st="0" end="0"/>
                                            </p:txEl>
                                          </p:spTgt>
                                        </p:tgtEl>
                                        <p:attrNameLst>
                                          <p:attrName>style.visibility</p:attrName>
                                        </p:attrNameLst>
                                      </p:cBhvr>
                                      <p:to>
                                        <p:strVal val="visible"/>
                                      </p:to>
                                    </p:set>
                                    <p:animEffect transition="in" filter="fade">
                                      <p:cBhvr>
                                        <p:cTn id="14" dur="2000"/>
                                        <p:tgtEl>
                                          <p:spTgt spid="1843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435">
                                            <p:txEl>
                                              <p:pRg st="1" end="1"/>
                                            </p:txEl>
                                          </p:spTgt>
                                        </p:tgtEl>
                                        <p:attrNameLst>
                                          <p:attrName>style.visibility</p:attrName>
                                        </p:attrNameLst>
                                      </p:cBhvr>
                                      <p:to>
                                        <p:strVal val="visible"/>
                                      </p:to>
                                    </p:set>
                                    <p:animEffect transition="in" filter="fade">
                                      <p:cBhvr>
                                        <p:cTn id="19" dur="1000"/>
                                        <p:tgtEl>
                                          <p:spTgt spid="18435">
                                            <p:txEl>
                                              <p:pRg st="1" end="1"/>
                                            </p:txEl>
                                          </p:spTgt>
                                        </p:tgtEl>
                                      </p:cBhvr>
                                    </p:animEffect>
                                    <p:anim calcmode="lin" valueType="num">
                                      <p:cBhvr>
                                        <p:cTn id="20"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2" end="2"/>
                                            </p:txEl>
                                          </p:spTgt>
                                        </p:tgtEl>
                                        <p:attrNameLst>
                                          <p:attrName>style.visibility</p:attrName>
                                        </p:attrNameLst>
                                      </p:cBhvr>
                                      <p:to>
                                        <p:strVal val="visible"/>
                                      </p:to>
                                    </p:set>
                                    <p:animEffect transition="in" filter="fade">
                                      <p:cBhvr>
                                        <p:cTn id="26" dur="1000"/>
                                        <p:tgtEl>
                                          <p:spTgt spid="18435">
                                            <p:txEl>
                                              <p:pRg st="2" end="2"/>
                                            </p:txEl>
                                          </p:spTgt>
                                        </p:tgtEl>
                                      </p:cBhvr>
                                    </p:animEffect>
                                    <p:anim calcmode="lin" valueType="num">
                                      <p:cBhvr>
                                        <p:cTn id="27"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435">
                                            <p:txEl>
                                              <p:pRg st="3" end="3"/>
                                            </p:txEl>
                                          </p:spTgt>
                                        </p:tgtEl>
                                        <p:attrNameLst>
                                          <p:attrName>style.visibility</p:attrName>
                                        </p:attrNameLst>
                                      </p:cBhvr>
                                      <p:to>
                                        <p:strVal val="visible"/>
                                      </p:to>
                                    </p:set>
                                    <p:animEffect transition="in" filter="fade">
                                      <p:cBhvr>
                                        <p:cTn id="33" dur="2000"/>
                                        <p:tgtEl>
                                          <p:spTgt spid="1843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8435">
                                            <p:txEl>
                                              <p:pRg st="4" end="4"/>
                                            </p:txEl>
                                          </p:spTgt>
                                        </p:tgtEl>
                                        <p:attrNameLst>
                                          <p:attrName>style.visibility</p:attrName>
                                        </p:attrNameLst>
                                      </p:cBhvr>
                                      <p:to>
                                        <p:strVal val="visible"/>
                                      </p:to>
                                    </p:set>
                                    <p:animEffect transition="in" filter="fade">
                                      <p:cBhvr>
                                        <p:cTn id="38" dur="1000"/>
                                        <p:tgtEl>
                                          <p:spTgt spid="18435">
                                            <p:txEl>
                                              <p:pRg st="4" end="4"/>
                                            </p:txEl>
                                          </p:spTgt>
                                        </p:tgtEl>
                                      </p:cBhvr>
                                    </p:animEffect>
                                    <p:anim calcmode="lin" valueType="num">
                                      <p:cBhvr>
                                        <p:cTn id="39"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435">
                                            <p:txEl>
                                              <p:pRg st="5" end="5"/>
                                            </p:txEl>
                                          </p:spTgt>
                                        </p:tgtEl>
                                        <p:attrNameLst>
                                          <p:attrName>style.visibility</p:attrName>
                                        </p:attrNameLst>
                                      </p:cBhvr>
                                      <p:to>
                                        <p:strVal val="visible"/>
                                      </p:to>
                                    </p:set>
                                    <p:animEffect transition="in" filter="fade">
                                      <p:cBhvr>
                                        <p:cTn id="45" dur="1000"/>
                                        <p:tgtEl>
                                          <p:spTgt spid="18435">
                                            <p:txEl>
                                              <p:pRg st="5" end="5"/>
                                            </p:txEl>
                                          </p:spTgt>
                                        </p:tgtEl>
                                      </p:cBhvr>
                                    </p:animEffect>
                                    <p:anim calcmode="lin" valueType="num">
                                      <p:cBhvr>
                                        <p:cTn id="46" dur="10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435">
                                            <p:txEl>
                                              <p:pRg st="6" end="6"/>
                                            </p:txEl>
                                          </p:spTgt>
                                        </p:tgtEl>
                                        <p:attrNameLst>
                                          <p:attrName>style.visibility</p:attrName>
                                        </p:attrNameLst>
                                      </p:cBhvr>
                                      <p:to>
                                        <p:strVal val="visible"/>
                                      </p:to>
                                    </p:set>
                                    <p:animEffect transition="in" filter="fade">
                                      <p:cBhvr>
                                        <p:cTn id="52" dur="2000"/>
                                        <p:tgtEl>
                                          <p:spTgt spid="18435">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8435">
                                            <p:txEl>
                                              <p:pRg st="7" end="7"/>
                                            </p:txEl>
                                          </p:spTgt>
                                        </p:tgtEl>
                                        <p:attrNameLst>
                                          <p:attrName>style.visibility</p:attrName>
                                        </p:attrNameLst>
                                      </p:cBhvr>
                                      <p:to>
                                        <p:strVal val="visible"/>
                                      </p:to>
                                    </p:set>
                                    <p:animEffect transition="in" filter="fade">
                                      <p:cBhvr>
                                        <p:cTn id="57" dur="1000"/>
                                        <p:tgtEl>
                                          <p:spTgt spid="18435">
                                            <p:txEl>
                                              <p:pRg st="7" end="7"/>
                                            </p:txEl>
                                          </p:spTgt>
                                        </p:tgtEl>
                                      </p:cBhvr>
                                    </p:animEffect>
                                    <p:anim calcmode="lin" valueType="num">
                                      <p:cBhvr>
                                        <p:cTn id="58" dur="10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1843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8435">
                                            <p:txEl>
                                              <p:pRg st="8" end="8"/>
                                            </p:txEl>
                                          </p:spTgt>
                                        </p:tgtEl>
                                        <p:attrNameLst>
                                          <p:attrName>style.visibility</p:attrName>
                                        </p:attrNameLst>
                                      </p:cBhvr>
                                      <p:to>
                                        <p:strVal val="visible"/>
                                      </p:to>
                                    </p:set>
                                    <p:animEffect transition="in" filter="fade">
                                      <p:cBhvr>
                                        <p:cTn id="64" dur="1000"/>
                                        <p:tgtEl>
                                          <p:spTgt spid="18435">
                                            <p:txEl>
                                              <p:pRg st="8" end="8"/>
                                            </p:txEl>
                                          </p:spTgt>
                                        </p:tgtEl>
                                      </p:cBhvr>
                                    </p:animEffect>
                                    <p:anim calcmode="lin" valueType="num">
                                      <p:cBhvr>
                                        <p:cTn id="65" dur="10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p:cTn id="66" dur="1000" fill="hold"/>
                                        <p:tgtEl>
                                          <p:spTgt spid="1843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bldLvl="2"/>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accent6">
                    <a:lumMod val="50000"/>
                  </a:schemeClr>
                </a:solidFill>
                <a:ea typeface="+mj-ea"/>
                <a:cs typeface="+mj-cs"/>
              </a:rPr>
              <a:t>Telling Others </a:t>
            </a:r>
            <a:br>
              <a:rPr lang="en-US" dirty="0" smtClean="0">
                <a:solidFill>
                  <a:schemeClr val="accent6">
                    <a:lumMod val="50000"/>
                  </a:schemeClr>
                </a:solidFill>
                <a:ea typeface="+mj-ea"/>
                <a:cs typeface="+mj-cs"/>
              </a:rPr>
            </a:br>
            <a:r>
              <a:rPr lang="en-US" dirty="0" smtClean="0">
                <a:solidFill>
                  <a:schemeClr val="accent6">
                    <a:lumMod val="50000"/>
                  </a:schemeClr>
                </a:solidFill>
                <a:ea typeface="+mj-ea"/>
                <a:cs typeface="+mj-cs"/>
              </a:rPr>
              <a:t>What Jesus Has Done</a:t>
            </a:r>
          </a:p>
        </p:txBody>
      </p:sp>
      <p:sp>
        <p:nvSpPr>
          <p:cNvPr id="20483" name="Content Placeholder 2"/>
          <p:cNvSpPr>
            <a:spLocks noGrp="1"/>
          </p:cNvSpPr>
          <p:nvPr>
            <p:ph idx="1"/>
          </p:nvPr>
        </p:nvSpPr>
        <p:spPr/>
        <p:txBody>
          <a:bodyPr/>
          <a:lstStyle/>
          <a:p>
            <a:pPr eaLnBrk="1" hangingPunct="1">
              <a:spcAft>
                <a:spcPts val="1200"/>
              </a:spcAft>
            </a:pPr>
            <a:r>
              <a:rPr lang="en-US" dirty="0" smtClean="0">
                <a:latin typeface="Tahoma" charset="0"/>
              </a:rPr>
              <a:t>“But he went out and began to proclaim it freely and to spread the news around… and they were coming to Him from everywhere” (Mark 1:45)</a:t>
            </a:r>
          </a:p>
          <a:p>
            <a:pPr eaLnBrk="1" hangingPunct="1">
              <a:spcAft>
                <a:spcPts val="1200"/>
              </a:spcAft>
              <a:buNone/>
            </a:pPr>
            <a:r>
              <a:rPr lang="en-US" dirty="0" smtClean="0">
                <a:latin typeface="Tahoma" charset="0"/>
              </a:rPr>
              <a:t>“The love of Christ compels us” (2 Cor. 5:14)</a:t>
            </a:r>
          </a:p>
          <a:p>
            <a:pPr marL="0" indent="0" algn="ctr" eaLnBrk="1" hangingPunct="1">
              <a:spcAft>
                <a:spcPts val="1200"/>
              </a:spcAft>
              <a:buNone/>
            </a:pPr>
            <a:r>
              <a:rPr lang="en-US" dirty="0" smtClean="0">
                <a:latin typeface="Tahoma" charset="0"/>
              </a:rPr>
              <a:t>With Faith and Compassion We Must Tell Others What Jesus Has Done!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483">
                                            <p:txEl>
                                              <p:pRg st="0" end="0"/>
                                            </p:txEl>
                                          </p:spTgt>
                                        </p:tgtEl>
                                        <p:attrNameLst>
                                          <p:attrName>style.visibility</p:attrName>
                                        </p:attrNameLst>
                                      </p:cBhvr>
                                      <p:to>
                                        <p:strVal val="visible"/>
                                      </p:to>
                                    </p:set>
                                    <p:animEffect transition="in" filter="fade">
                                      <p:cBhvr>
                                        <p:cTn id="14" dur="2000"/>
                                        <p:tgtEl>
                                          <p:spTgt spid="2048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Effect transition="in" filter="fade">
                                      <p:cBhvr>
                                        <p:cTn id="19" dur="1000"/>
                                        <p:tgtEl>
                                          <p:spTgt spid="20483">
                                            <p:txEl>
                                              <p:pRg st="1" end="1"/>
                                            </p:txEl>
                                          </p:spTgt>
                                        </p:tgtEl>
                                      </p:cBhvr>
                                    </p:animEffect>
                                    <p:anim calcmode="lin" valueType="num">
                                      <p:cBhvr>
                                        <p:cTn id="20"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0483">
                                            <p:txEl>
                                              <p:pRg st="2" end="2"/>
                                            </p:txEl>
                                          </p:spTgt>
                                        </p:tgtEl>
                                        <p:attrNameLst>
                                          <p:attrName>style.visibility</p:attrName>
                                        </p:attrNameLst>
                                      </p:cBhvr>
                                      <p:to>
                                        <p:strVal val="visible"/>
                                      </p:to>
                                    </p:set>
                                    <p:anim calcmode="lin" valueType="num">
                                      <p:cBhvr>
                                        <p:cTn id="26"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48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TotalTime>
  <Words>1231</Words>
  <Application>Microsoft Macintosh PowerPoint</Application>
  <PresentationFormat>On-screen Show (4:3)</PresentationFormat>
  <Paragraphs>59</Paragraphs>
  <Slides>6</Slides>
  <Notes>6</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Office Theme</vt:lpstr>
      <vt:lpstr>Mark 1:40-45</vt:lpstr>
      <vt:lpstr>Mark 1:40-45</vt:lpstr>
      <vt:lpstr>Jesus Heals The Leper</vt:lpstr>
      <vt:lpstr>Learning From  The Leper’s Faith</vt:lpstr>
      <vt:lpstr>Imitating The  Savior’s Compassion</vt:lpstr>
      <vt:lpstr>Telling Others  What Jesus Has Done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Heals The Leper</dc:title>
  <dc:creator>Phillip Shumake</dc:creator>
  <cp:lastModifiedBy>Kyle Pope</cp:lastModifiedBy>
  <cp:revision>19</cp:revision>
  <cp:lastPrinted>2013-06-08T19:48:43Z</cp:lastPrinted>
  <dcterms:created xsi:type="dcterms:W3CDTF">2017-09-03T22:42:00Z</dcterms:created>
  <dcterms:modified xsi:type="dcterms:W3CDTF">2017-09-03T22:42:23Z</dcterms:modified>
</cp:coreProperties>
</file>