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8801" autoAdjust="0"/>
  </p:normalViewPr>
  <p:slideViewPr>
    <p:cSldViewPr snapToGrid="0" snapToObjects="1">
      <p:cViewPr varScale="1">
        <p:scale>
          <a:sx n="97" d="100"/>
          <a:sy n="97" d="100"/>
        </p:scale>
        <p:origin x="-5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2CA336A-EC35-5240-BABD-9EF2F4A1785F}" type="datetimeFigureOut">
              <a:rPr lang="en-US" smtClean="0"/>
              <a:pPr/>
              <a:t>3/21/17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C1FD2C2-5C8E-0148-B5B6-F4096B9004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lum bright="-16000"/>
          </a:blip>
          <a:srcRect b="26667"/>
          <a:stretch>
            <a:fillRect/>
          </a:stretch>
        </p:blipFill>
        <p:spPr>
          <a:xfrm rot="10800000"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lum bright="-16000"/>
          </a:blip>
          <a:srcRect t="77829"/>
          <a:stretch>
            <a:fillRect/>
          </a:stretch>
        </p:blipFill>
        <p:spPr>
          <a:xfrm rot="10800000" flipH="1">
            <a:off x="0" y="0"/>
            <a:ext cx="9144000" cy="1676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30400"/>
            <a:ext cx="8229600" cy="467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326" y="337748"/>
            <a:ext cx="7823237" cy="1176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36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Lessons From the Model Prayer</a:t>
            </a:r>
          </a:p>
          <a:p>
            <a:pPr>
              <a:lnSpc>
                <a:spcPct val="80000"/>
              </a:lnSpc>
            </a:pPr>
            <a:r>
              <a:rPr lang="en-US" altLang="ko-KR" sz="50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Matthew 6:9-</a:t>
            </a:r>
            <a:r>
              <a:rPr lang="en-US" altLang="ko-KR" sz="5000" b="1" cap="small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13</a:t>
            </a:r>
            <a:endParaRPr lang="en-US" altLang="ko-KR" sz="5000" b="1" cap="small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ea typeface="맑은 고딕" pitchFamily="50" charset="-127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326" y="2067026"/>
            <a:ext cx="82961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>
                <a:solidFill>
                  <a:srgbClr val="FFFFFF"/>
                </a:solidFill>
              </a:rPr>
              <a:t>“In this manner, therefore, pray” (9a).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This is a pattern, not a ritual formula.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We are to follow the manner, not a repetition of the words (Matt. 6:7).</a:t>
            </a:r>
          </a:p>
          <a:p>
            <a:r>
              <a:rPr lang="en-US" sz="3500" dirty="0" smtClean="0">
                <a:solidFill>
                  <a:srgbClr val="FFFFFF"/>
                </a:solidFill>
              </a:rPr>
              <a:t>“Our Father in heaven” (9b).</a:t>
            </a:r>
          </a:p>
          <a:p>
            <a:pPr marL="742950" lvl="1" indent="-285750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 God is the Father of all souls (Acts 17:28). </a:t>
            </a:r>
          </a:p>
          <a:p>
            <a:pPr marL="742950" lvl="1" indent="-285750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The Christian becomes a child of God by adoption through Christ (Eph. 1:3-5).</a:t>
            </a:r>
          </a:p>
          <a:p>
            <a:pPr marL="742950" lvl="1" indent="-285750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We must honor God as our Father. </a:t>
            </a:r>
            <a:endParaRPr lang="en-US" sz="35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326" y="337748"/>
            <a:ext cx="7823237" cy="1176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36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Lessons From the Model Prayer</a:t>
            </a:r>
          </a:p>
          <a:p>
            <a:pPr>
              <a:lnSpc>
                <a:spcPct val="80000"/>
              </a:lnSpc>
            </a:pPr>
            <a:r>
              <a:rPr lang="en-US" altLang="ko-KR" sz="50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Matthew 6:9-</a:t>
            </a:r>
            <a:r>
              <a:rPr lang="en-US" altLang="ko-KR" sz="5000" b="1" cap="small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13</a:t>
            </a:r>
            <a:endParaRPr lang="en-US" altLang="ko-KR" sz="5000" b="1" cap="small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ea typeface="맑은 고딕" pitchFamily="50" charset="-127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326" y="2067026"/>
            <a:ext cx="82961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500" dirty="0" smtClean="0">
                <a:solidFill>
                  <a:srgbClr val="FFFFFF"/>
                </a:solidFill>
              </a:rPr>
              <a:t>“Hallowed be Your name” (9c).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“To render or acknowledge, or to be venerable” (Thayer).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We must treat God’s name with reverence (Deut. 5: 11; Isa. 8:13).</a:t>
            </a:r>
          </a:p>
          <a:p>
            <a:r>
              <a:rPr lang="en-US" sz="3500" dirty="0" smtClean="0">
                <a:solidFill>
                  <a:srgbClr val="FFFFFF"/>
                </a:solidFill>
              </a:rPr>
              <a:t>“Your kingdom come” (10a).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The kingdom has come (Col. 1:13) yet we seek it (Matt. 6:33) and await it (2 Tim. 4:1).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We must avoid giving the wrong impression.</a:t>
            </a:r>
            <a:endParaRPr lang="en-US" sz="35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326" y="337748"/>
            <a:ext cx="7823237" cy="1176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36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Lessons From the Model Prayer</a:t>
            </a:r>
          </a:p>
          <a:p>
            <a:pPr>
              <a:lnSpc>
                <a:spcPct val="80000"/>
              </a:lnSpc>
            </a:pPr>
            <a:r>
              <a:rPr lang="en-US" altLang="ko-KR" sz="50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Matthew 6:9-</a:t>
            </a:r>
            <a:r>
              <a:rPr lang="en-US" altLang="ko-KR" sz="5000" b="1" cap="small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13</a:t>
            </a:r>
            <a:endParaRPr lang="en-US" altLang="ko-KR" sz="5000" b="1" cap="small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ea typeface="맑은 고딕" pitchFamily="50" charset="-127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326" y="2067026"/>
            <a:ext cx="8296145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3500" dirty="0" smtClean="0">
                <a:solidFill>
                  <a:srgbClr val="FFFFFF"/>
                </a:solidFill>
              </a:rPr>
              <a:t>“ Your will be done on earth as it is in heaven” (10b). 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To pray this we must desire it and exemplify it in our lives as Jesus did (John 8:28-29).</a:t>
            </a:r>
            <a:endParaRPr lang="en-US" sz="3500" dirty="0" smtClean="0">
              <a:solidFill>
                <a:srgbClr val="FFFFFF"/>
              </a:solidFill>
            </a:endParaRPr>
          </a:p>
          <a:p>
            <a:pPr marL="284163" indent="-284163"/>
            <a:r>
              <a:rPr lang="en-US" sz="3500" dirty="0" smtClean="0">
                <a:solidFill>
                  <a:srgbClr val="FFFFFF"/>
                </a:solidFill>
              </a:rPr>
              <a:t>“Give us this day our daily bread” (11). 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In our work for a living it is God who gives “seed to the </a:t>
            </a:r>
            <a:r>
              <a:rPr lang="en-US" sz="3000" dirty="0" err="1" smtClean="0">
                <a:solidFill>
                  <a:srgbClr val="FFFFFF"/>
                </a:solidFill>
              </a:rPr>
              <a:t>sower</a:t>
            </a:r>
            <a:r>
              <a:rPr lang="en-US" sz="3000" dirty="0" smtClean="0">
                <a:solidFill>
                  <a:srgbClr val="FFFFFF"/>
                </a:solidFill>
              </a:rPr>
              <a:t>, and bread for food” (2 Cor. 9:9-12).</a:t>
            </a:r>
            <a:endParaRPr lang="en-US" sz="35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326" y="337748"/>
            <a:ext cx="7823237" cy="1176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36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Lessons From the Model Prayer</a:t>
            </a:r>
          </a:p>
          <a:p>
            <a:pPr>
              <a:lnSpc>
                <a:spcPct val="80000"/>
              </a:lnSpc>
            </a:pPr>
            <a:r>
              <a:rPr lang="en-US" altLang="ko-KR" sz="50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Matthew 6:9-</a:t>
            </a:r>
            <a:r>
              <a:rPr lang="en-US" altLang="ko-KR" sz="5000" b="1" cap="small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13</a:t>
            </a:r>
            <a:endParaRPr lang="en-US" altLang="ko-KR" sz="5000" b="1" cap="small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ea typeface="맑은 고딕" pitchFamily="50" charset="-127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326" y="2067026"/>
            <a:ext cx="829614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3500" dirty="0" smtClean="0">
                <a:solidFill>
                  <a:srgbClr val="FFFFFF"/>
                </a:solidFill>
              </a:rPr>
              <a:t>“ And forgive us our debts, As we forgive our debtors” (12). 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Jesus’ commentary (Matt. 6:14-15).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We cannot worship acceptably with bitterness  within our hearts.</a:t>
            </a:r>
            <a:endParaRPr lang="en-US" sz="3500" dirty="0" smtClean="0">
              <a:solidFill>
                <a:srgbClr val="FFFFFF"/>
              </a:solidFill>
            </a:endParaRPr>
          </a:p>
          <a:p>
            <a:pPr marL="284163" indent="-284163"/>
            <a:r>
              <a:rPr lang="en-US" sz="3500" dirty="0" smtClean="0">
                <a:solidFill>
                  <a:srgbClr val="FFFFFF"/>
                </a:solidFill>
              </a:rPr>
              <a:t>“ And do not lead us into temptation, But deliver us from the evil one” (13a). 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The way of escape (1 Cor. 10:13).</a:t>
            </a:r>
            <a:r>
              <a:rPr lang="en-US" sz="3500" dirty="0" smtClean="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326" y="337748"/>
            <a:ext cx="7823237" cy="1176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sz="36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Lessons From the Model Prayer</a:t>
            </a:r>
          </a:p>
          <a:p>
            <a:pPr>
              <a:lnSpc>
                <a:spcPct val="80000"/>
              </a:lnSpc>
            </a:pPr>
            <a:r>
              <a:rPr lang="en-US" altLang="ko-KR" sz="5000" b="1" cap="small" dirty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Matthew 6:9-</a:t>
            </a:r>
            <a:r>
              <a:rPr lang="en-US" altLang="ko-KR" sz="5000" b="1" cap="small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  <a:ea typeface="맑은 고딕" pitchFamily="50" charset="-127"/>
                <a:cs typeface="Calibri"/>
              </a:rPr>
              <a:t>13</a:t>
            </a:r>
            <a:endParaRPr lang="en-US" altLang="ko-KR" sz="5000" b="1" cap="small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  <a:ea typeface="맑은 고딕" pitchFamily="50" charset="-127"/>
              <a:cs typeface="Calibri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8326" y="2067026"/>
            <a:ext cx="829614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4163" indent="-284163"/>
            <a:r>
              <a:rPr lang="en-US" sz="3500" dirty="0" smtClean="0">
                <a:solidFill>
                  <a:srgbClr val="FFFFFF"/>
                </a:solidFill>
              </a:rPr>
              <a:t>“ For Yours is the kingdom and the power and the glory forever. Amen” (13b).  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Often called the Doxology (words of glory).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Not present in most early manuscripts.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Early writers do not quote it.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Earliest is the fifth-century Washington MS. 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Parallel of 1 Chronicles 29:11.</a:t>
            </a:r>
          </a:p>
          <a:p>
            <a:pPr marL="795338" lvl="1" indent="-338138">
              <a:buFont typeface="Arial"/>
              <a:buChar char="•"/>
            </a:pPr>
            <a:r>
              <a:rPr lang="en-US" sz="3000" dirty="0" smtClean="0">
                <a:solidFill>
                  <a:srgbClr val="FFFFFF"/>
                </a:solidFill>
              </a:rPr>
              <a:t>Certainly, we must recognize the power and authority of God when we pray to Him.</a:t>
            </a:r>
            <a:endParaRPr lang="en-US" sz="3500" dirty="0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490</Words>
  <Application>Microsoft Macintosh PowerPoint</Application>
  <PresentationFormat>On-screen Show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2</cp:revision>
  <dcterms:created xsi:type="dcterms:W3CDTF">2017-03-21T16:42:52Z</dcterms:created>
  <dcterms:modified xsi:type="dcterms:W3CDTF">2017-03-21T16:43:29Z</dcterms:modified>
</cp:coreProperties>
</file>