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5" r:id="rId9"/>
    <p:sldId id="262" r:id="rId1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000000"/>
    <a:srgbClr val="F9E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howGuides="1">
      <p:cViewPr varScale="1">
        <p:scale>
          <a:sx n="64" d="100"/>
          <a:sy n="64" d="100"/>
        </p:scale>
        <p:origin x="1306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BEBDC28-B5F6-42E0-B658-5538ED2CA7D2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D38CBA3-A2DA-4529-A48B-1336021AC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957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8CBA3-A2DA-4529-A48B-1336021AC7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005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8CBA3-A2DA-4529-A48B-1336021AC7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19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8CBA3-A2DA-4529-A48B-1336021AC7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200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8CBA3-A2DA-4529-A48B-1336021AC7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26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8CBA3-A2DA-4529-A48B-1336021AC7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207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8CBA3-A2DA-4529-A48B-1336021AC7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075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9478"/>
            <a:fld id="{709F674F-5FF1-4C50-AE02-5B1470F93F7E}" type="slidenum">
              <a:rPr lang="en-US" sz="1800" kern="0">
                <a:solidFill>
                  <a:sysClr val="windowText" lastClr="000000"/>
                </a:solidFill>
              </a:rPr>
              <a:pPr defTabSz="949478"/>
              <a:t>7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333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9478"/>
            <a:fld id="{709F674F-5FF1-4C50-AE02-5B1470F93F7E}" type="slidenum">
              <a:rPr lang="en-US" sz="1800" kern="0">
                <a:solidFill>
                  <a:sysClr val="windowText" lastClr="000000"/>
                </a:solidFill>
              </a:rPr>
              <a:pPr defTabSz="949478"/>
              <a:t>8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57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EBDB-612C-4A88-8D1D-FF80D7B15994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9760-ED4F-418B-A6C1-E82ED24CB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7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EBDB-612C-4A88-8D1D-FF80D7B15994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9760-ED4F-418B-A6C1-E82ED24CB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15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EBDB-612C-4A88-8D1D-FF80D7B15994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9760-ED4F-418B-A6C1-E82ED24CB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30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A2B534F-03F3-433F-927F-A60804C7EF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2840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4855DCB-9CA1-4C88-9FFF-C52C49C822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50311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EBA508C-27FB-48C6-A8A3-F0CF0A254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0393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B64164C-66D9-48BE-83F6-19626A9EC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330422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3B7C095-3F9A-48BE-8E08-1F8008CE6E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790763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E86D91B-A644-4822-A2BF-9FB6F4DC91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172461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386D7E3-B73C-43FA-A78A-612CC95D63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27731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E078167-A8C2-4DCD-B94D-7972BDC14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2704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EBDB-612C-4A88-8D1D-FF80D7B15994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9760-ED4F-418B-A6C1-E82ED24CB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5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CA75FA3-7E0F-4F97-9CB2-DE63D015AC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658011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892DDBE-E7EE-4559-87D7-B3EEC6695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097206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65407E4-F3FF-4E2D-A1BB-91A7D05B3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19627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EBDB-612C-4A88-8D1D-FF80D7B15994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9760-ED4F-418B-A6C1-E82ED24CB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0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EBDB-612C-4A88-8D1D-FF80D7B15994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9760-ED4F-418B-A6C1-E82ED24CB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1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EBDB-612C-4A88-8D1D-FF80D7B15994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9760-ED4F-418B-A6C1-E82ED24CB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EBDB-612C-4A88-8D1D-FF80D7B15994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9760-ED4F-418B-A6C1-E82ED24CB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3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EBDB-612C-4A88-8D1D-FF80D7B15994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9760-ED4F-418B-A6C1-E82ED24CB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9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EBDB-612C-4A88-8D1D-FF80D7B15994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9760-ED4F-418B-A6C1-E82ED24CB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8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EBDB-612C-4A88-8D1D-FF80D7B15994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9760-ED4F-418B-A6C1-E82ED24CB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7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3EBDB-612C-4A88-8D1D-FF80D7B15994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29760-ED4F-418B-A6C1-E82ED24CB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41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fld id="{C0487F9E-24E3-45E0-A90E-EC84DF5E49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079" name="Picture 25" descr="burning hearts inside us_std_c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084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212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152400"/>
            <a:ext cx="579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F9E696"/>
                </a:solidFill>
                <a:latin typeface="Palatino" panose="02040602050305020304" pitchFamily="18" charset="0"/>
              </a:rPr>
              <a:t>Our Purpose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00200" y="2209800"/>
            <a:ext cx="7543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9E696"/>
                </a:solidFill>
                <a:latin typeface="Palatino" panose="02040602050305020304" pitchFamily="18" charset="0"/>
              </a:rPr>
              <a:t>Illustrate the nature of God’s presence among His people</a:t>
            </a:r>
          </a:p>
          <a:p>
            <a:endParaRPr lang="en-US" sz="4000" dirty="0">
              <a:solidFill>
                <a:srgbClr val="F9E696"/>
              </a:solidFill>
              <a:latin typeface="Palatino" panose="020406020503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9E696"/>
                </a:solidFill>
                <a:latin typeface="Palatino" panose="02040602050305020304" pitchFamily="18" charset="0"/>
              </a:rPr>
              <a:t>Determine what we must do to reap the benefits of His presence</a:t>
            </a:r>
          </a:p>
        </p:txBody>
      </p:sp>
    </p:spTree>
    <p:extLst>
      <p:ext uri="{BB962C8B-B14F-4D97-AF65-F5344CB8AC3E}">
        <p14:creationId xmlns:p14="http://schemas.microsoft.com/office/powerpoint/2010/main" val="220639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0891" y="152400"/>
            <a:ext cx="7848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F9E696"/>
                </a:solidFill>
                <a:latin typeface="Palatino" panose="02040602050305020304" pitchFamily="18" charset="0"/>
              </a:rPr>
              <a:t>God’s Presence is...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23291" y="2057400"/>
            <a:ext cx="75438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F9E696"/>
                </a:solidFill>
                <a:latin typeface="Palatino" panose="02040602050305020304" pitchFamily="18" charset="0"/>
              </a:rPr>
              <a:t>Holy</a:t>
            </a:r>
          </a:p>
          <a:p>
            <a:endParaRPr lang="en-US" dirty="0">
              <a:solidFill>
                <a:srgbClr val="F9E696"/>
              </a:solidFill>
              <a:latin typeface="Palatino" panose="020406020503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F9E696"/>
                </a:solidFill>
                <a:latin typeface="Palatino" panose="02040602050305020304" pitchFamily="18" charset="0"/>
              </a:rPr>
              <a:t>Enlightening</a:t>
            </a:r>
          </a:p>
          <a:p>
            <a:endParaRPr lang="en-US" dirty="0">
              <a:solidFill>
                <a:srgbClr val="F9E696"/>
              </a:solidFill>
              <a:latin typeface="Palatino" panose="020406020503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F9E696"/>
                </a:solidFill>
                <a:latin typeface="Palatino" panose="02040602050305020304" pitchFamily="18" charset="0"/>
              </a:rPr>
              <a:t>Protecting and sheltering</a:t>
            </a:r>
          </a:p>
          <a:p>
            <a:endParaRPr lang="en-US" dirty="0">
              <a:solidFill>
                <a:srgbClr val="F9E696"/>
              </a:solidFill>
              <a:latin typeface="Palatino" panose="020406020503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F9E696"/>
                </a:solidFill>
                <a:latin typeface="Palatino" panose="02040602050305020304" pitchFamily="18" charset="0"/>
              </a:rPr>
              <a:t>Guiding</a:t>
            </a:r>
          </a:p>
        </p:txBody>
      </p:sp>
    </p:spTree>
    <p:extLst>
      <p:ext uri="{BB962C8B-B14F-4D97-AF65-F5344CB8AC3E}">
        <p14:creationId xmlns:p14="http://schemas.microsoft.com/office/powerpoint/2010/main" val="258513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A82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A82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A82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0891" y="152400"/>
            <a:ext cx="7848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F9E696"/>
                </a:solidFill>
                <a:latin typeface="Palatino" panose="02040602050305020304" pitchFamily="18" charset="0"/>
              </a:rPr>
              <a:t>Reaping benefits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23291" y="2057400"/>
            <a:ext cx="75438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F9E696"/>
                </a:solidFill>
                <a:latin typeface="Palatino" panose="02040602050305020304" pitchFamily="18" charset="0"/>
              </a:rPr>
              <a:t>Establish fellowship w/God</a:t>
            </a:r>
          </a:p>
          <a:p>
            <a:pPr lvl="1"/>
            <a:r>
              <a:rPr lang="en-US" sz="4400" dirty="0">
                <a:solidFill>
                  <a:srgbClr val="F9E696"/>
                </a:solidFill>
                <a:latin typeface="Palatino" panose="02040602050305020304" pitchFamily="18" charset="0"/>
              </a:rPr>
              <a:t>	</a:t>
            </a:r>
            <a:r>
              <a:rPr lang="en-US" sz="3200" dirty="0">
                <a:solidFill>
                  <a:srgbClr val="F9E696"/>
                </a:solidFill>
                <a:latin typeface="Palatino" panose="02040602050305020304" pitchFamily="18" charset="0"/>
              </a:rPr>
              <a:t>Acts 3:19,20</a:t>
            </a:r>
          </a:p>
          <a:p>
            <a:endParaRPr lang="en-US" dirty="0">
              <a:solidFill>
                <a:srgbClr val="F9E696"/>
              </a:solidFill>
              <a:latin typeface="Palatino" panose="020406020503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F9E696"/>
                </a:solidFill>
                <a:latin typeface="Palatino" panose="02040602050305020304" pitchFamily="18" charset="0"/>
              </a:rPr>
              <a:t>Maintain fellowship w/God</a:t>
            </a:r>
          </a:p>
          <a:p>
            <a:pPr lvl="1"/>
            <a:r>
              <a:rPr lang="en-US" sz="4400" dirty="0">
                <a:solidFill>
                  <a:srgbClr val="F9E696"/>
                </a:solidFill>
                <a:latin typeface="Palatino" panose="02040602050305020304" pitchFamily="18" charset="0"/>
              </a:rPr>
              <a:t>	</a:t>
            </a:r>
            <a:r>
              <a:rPr lang="en-US" sz="3200" dirty="0">
                <a:solidFill>
                  <a:srgbClr val="F9E696"/>
                </a:solidFill>
                <a:latin typeface="Palatino" panose="02040602050305020304" pitchFamily="18" charset="0"/>
              </a:rPr>
              <a:t>1 </a:t>
            </a:r>
            <a:r>
              <a:rPr lang="en-US" sz="3200" dirty="0" err="1">
                <a:solidFill>
                  <a:srgbClr val="F9E696"/>
                </a:solidFill>
                <a:latin typeface="Palatino" panose="02040602050305020304" pitchFamily="18" charset="0"/>
              </a:rPr>
              <a:t>Jn</a:t>
            </a:r>
            <a:r>
              <a:rPr lang="en-US" sz="3200" dirty="0">
                <a:solidFill>
                  <a:srgbClr val="F9E696"/>
                </a:solidFill>
                <a:latin typeface="Palatino" panose="02040602050305020304" pitchFamily="18" charset="0"/>
              </a:rPr>
              <a:t> 1:5-10  </a:t>
            </a:r>
          </a:p>
          <a:p>
            <a:pPr lvl="1"/>
            <a:r>
              <a:rPr lang="en-US" sz="3200">
                <a:solidFill>
                  <a:srgbClr val="F9E696"/>
                </a:solidFill>
                <a:latin typeface="Palatino" panose="02040602050305020304" pitchFamily="18" charset="0"/>
              </a:rPr>
              <a:t>	</a:t>
            </a:r>
            <a:endParaRPr lang="en-US" dirty="0">
              <a:solidFill>
                <a:srgbClr val="F9E696"/>
              </a:solidFill>
              <a:latin typeface="Palatino" panose="020406020503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3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7707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F9E696"/>
                </a:solidFill>
                <a:effectLst>
                  <a:glow rad="228600">
                    <a:schemeClr val="tx1">
                      <a:alpha val="89000"/>
                    </a:schemeClr>
                  </a:glow>
                </a:effectLst>
                <a:latin typeface="Palatino" panose="02040602050305020304" pitchFamily="18" charset="0"/>
              </a:rPr>
              <a:t>Maintaining fellowship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" y="1600200"/>
            <a:ext cx="90678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F9E696"/>
                </a:solidFill>
                <a:effectLst>
                  <a:glow rad="228600">
                    <a:schemeClr val="tx1"/>
                  </a:glow>
                </a:effectLst>
                <a:latin typeface="Palatino" panose="02040602050305020304" pitchFamily="18" charset="0"/>
              </a:rPr>
              <a:t>Preserve holiness </a:t>
            </a:r>
            <a:r>
              <a:rPr lang="en-US" sz="3200" dirty="0">
                <a:solidFill>
                  <a:srgbClr val="F9E696"/>
                </a:solidFill>
                <a:effectLst>
                  <a:glow rad="228600">
                    <a:schemeClr val="tx1"/>
                  </a:glow>
                </a:effectLst>
                <a:latin typeface="Palatino" panose="02040602050305020304" pitchFamily="18" charset="0"/>
              </a:rPr>
              <a:t>(1 Pet 1:15)</a:t>
            </a:r>
          </a:p>
          <a:p>
            <a:endParaRPr lang="en-US" dirty="0">
              <a:solidFill>
                <a:srgbClr val="F9E696"/>
              </a:solidFill>
              <a:effectLst>
                <a:glow rad="228600">
                  <a:schemeClr val="tx1"/>
                </a:glow>
              </a:effectLst>
              <a:latin typeface="Palatino" panose="020406020503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F9E696"/>
                </a:solidFill>
                <a:effectLst>
                  <a:glow rad="228600">
                    <a:schemeClr val="tx1"/>
                  </a:glow>
                </a:effectLst>
                <a:latin typeface="Palatino" panose="02040602050305020304" pitchFamily="18" charset="0"/>
              </a:rPr>
              <a:t>Remain enlightened </a:t>
            </a:r>
            <a:r>
              <a:rPr lang="en-US" sz="3200" dirty="0">
                <a:solidFill>
                  <a:srgbClr val="F9E696"/>
                </a:solidFill>
                <a:effectLst>
                  <a:glow rad="228600">
                    <a:schemeClr val="tx1"/>
                  </a:glow>
                </a:effectLst>
                <a:latin typeface="Palatino" panose="02040602050305020304" pitchFamily="18" charset="0"/>
              </a:rPr>
              <a:t>(</a:t>
            </a:r>
            <a:r>
              <a:rPr lang="en-US" sz="3200" dirty="0" err="1">
                <a:solidFill>
                  <a:srgbClr val="F9E696"/>
                </a:solidFill>
                <a:effectLst>
                  <a:glow rad="228600">
                    <a:schemeClr val="tx1"/>
                  </a:glow>
                </a:effectLst>
                <a:latin typeface="Palatino" panose="02040602050305020304" pitchFamily="18" charset="0"/>
              </a:rPr>
              <a:t>Psa</a:t>
            </a:r>
            <a:r>
              <a:rPr lang="en-US" sz="3200" dirty="0">
                <a:solidFill>
                  <a:srgbClr val="F9E696"/>
                </a:solidFill>
                <a:effectLst>
                  <a:glow rad="228600">
                    <a:schemeClr val="tx1"/>
                  </a:glow>
                </a:effectLst>
                <a:latin typeface="Palatino" panose="02040602050305020304" pitchFamily="18" charset="0"/>
              </a:rPr>
              <a:t> 119:105,106)</a:t>
            </a:r>
          </a:p>
          <a:p>
            <a:endParaRPr lang="en-US" dirty="0">
              <a:solidFill>
                <a:srgbClr val="F9E696"/>
              </a:solidFill>
              <a:effectLst>
                <a:glow rad="228600">
                  <a:schemeClr val="tx1"/>
                </a:glow>
              </a:effectLst>
              <a:latin typeface="Palatino" panose="020406020503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F9E696"/>
                </a:solidFill>
                <a:effectLst>
                  <a:glow rad="228600">
                    <a:schemeClr val="tx1"/>
                  </a:glow>
                </a:effectLst>
                <a:latin typeface="Palatino" panose="02040602050305020304" pitchFamily="18" charset="0"/>
              </a:rPr>
              <a:t>Welcome God’s protection &amp; 					shelter </a:t>
            </a:r>
            <a:r>
              <a:rPr lang="en-US" sz="3200" dirty="0">
                <a:solidFill>
                  <a:srgbClr val="F9E696"/>
                </a:solidFill>
                <a:effectLst>
                  <a:glow rad="228600">
                    <a:schemeClr val="tx1"/>
                  </a:glow>
                </a:effectLst>
                <a:latin typeface="Palatino" panose="02040602050305020304" pitchFamily="18" charset="0"/>
              </a:rPr>
              <a:t>(Eph 6:10,11)</a:t>
            </a:r>
          </a:p>
          <a:p>
            <a:endParaRPr lang="en-US" dirty="0">
              <a:solidFill>
                <a:srgbClr val="F9E696"/>
              </a:solidFill>
              <a:effectLst>
                <a:glow rad="228600">
                  <a:schemeClr val="tx1"/>
                </a:glow>
              </a:effectLst>
              <a:latin typeface="Palatino" panose="020406020503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F9E696"/>
                </a:solidFill>
                <a:effectLst>
                  <a:glow rad="228600">
                    <a:schemeClr val="tx1"/>
                  </a:glow>
                </a:effectLst>
                <a:latin typeface="Palatino" panose="02040602050305020304" pitchFamily="18" charset="0"/>
              </a:rPr>
              <a:t>Seek God’s guidance </a:t>
            </a:r>
            <a:r>
              <a:rPr lang="en-US" sz="3200" dirty="0">
                <a:solidFill>
                  <a:srgbClr val="F9E696"/>
                </a:solidFill>
                <a:effectLst>
                  <a:glow rad="228600">
                    <a:schemeClr val="tx1"/>
                  </a:glow>
                </a:effectLst>
                <a:latin typeface="Palatino" panose="02040602050305020304" pitchFamily="18" charset="0"/>
              </a:rPr>
              <a:t>(</a:t>
            </a:r>
            <a:r>
              <a:rPr lang="en-US" sz="3200" dirty="0" err="1">
                <a:solidFill>
                  <a:srgbClr val="F9E696"/>
                </a:solidFill>
                <a:effectLst>
                  <a:glow rad="228600">
                    <a:schemeClr val="tx1"/>
                  </a:glow>
                </a:effectLst>
                <a:latin typeface="Palatino" panose="02040602050305020304" pitchFamily="18" charset="0"/>
              </a:rPr>
              <a:t>Prov</a:t>
            </a:r>
            <a:r>
              <a:rPr lang="en-US" sz="3200" dirty="0">
                <a:solidFill>
                  <a:srgbClr val="F9E696"/>
                </a:solidFill>
                <a:effectLst>
                  <a:glow rad="228600">
                    <a:schemeClr val="tx1"/>
                  </a:glow>
                </a:effectLst>
                <a:latin typeface="Palatino" panose="02040602050305020304" pitchFamily="18" charset="0"/>
              </a:rPr>
              <a:t> 3:1-6)</a:t>
            </a:r>
          </a:p>
        </p:txBody>
      </p:sp>
    </p:spTree>
    <p:extLst>
      <p:ext uri="{BB962C8B-B14F-4D97-AF65-F5344CB8AC3E}">
        <p14:creationId xmlns:p14="http://schemas.microsoft.com/office/powerpoint/2010/main" val="350671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797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/>
          </p:cNvCxnSpPr>
          <p:nvPr/>
        </p:nvCxnSpPr>
        <p:spPr>
          <a:xfrm>
            <a:off x="68919" y="1870928"/>
            <a:ext cx="41306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938865" y="6630075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Demi Cond" panose="020B0706030402020204" pitchFamily="34" charset="0"/>
              </a:rPr>
              <a:t>(over)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659" y="1910747"/>
            <a:ext cx="401678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" panose="020406020503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" panose="02040602050305020304" pitchFamily="18" charset="0"/>
              </a:rPr>
              <a:t>The Nature of God’s Presence Among His People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0" dirty="0">
              <a:solidFill>
                <a:sysClr val="windowText" lastClr="000000"/>
              </a:solidFill>
              <a:latin typeface="Palatino" panose="02040602050305020304" pitchFamily="18" charset="0"/>
            </a:endParaRPr>
          </a:p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" panose="02040602050305020304" pitchFamily="18" charset="0"/>
              </a:rPr>
              <a:t>God’s presence is _______________ .</a:t>
            </a:r>
          </a:p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" panose="02040602050305020304" pitchFamily="18" charset="0"/>
            </a:endParaRPr>
          </a:p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" panose="02040602050305020304" pitchFamily="18" charset="0"/>
            </a:endParaRPr>
          </a:p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0" dirty="0">
                <a:solidFill>
                  <a:sysClr val="windowText" lastClr="000000"/>
                </a:solidFill>
                <a:latin typeface="Palatino" panose="02040602050305020304" pitchFamily="18" charset="0"/>
              </a:rPr>
              <a:t>God’s presence is _______________ .</a:t>
            </a:r>
          </a:p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kern="0" dirty="0">
              <a:solidFill>
                <a:sysClr val="windowText" lastClr="000000"/>
              </a:solidFill>
              <a:latin typeface="Palatino" panose="02040602050305020304" pitchFamily="18" charset="0"/>
            </a:endParaRPr>
          </a:p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kern="0" dirty="0">
              <a:solidFill>
                <a:sysClr val="windowText" lastClr="000000"/>
              </a:solidFill>
              <a:latin typeface="Palatino" panose="02040602050305020304" pitchFamily="18" charset="0"/>
            </a:endParaRPr>
          </a:p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" panose="02040602050305020304" pitchFamily="18" charset="0"/>
              </a:rPr>
              <a:t>God’s presence is _____________ &amp; ______________ .</a:t>
            </a:r>
          </a:p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" panose="02040602050305020304" pitchFamily="18" charset="0"/>
            </a:endParaRPr>
          </a:p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" panose="02040602050305020304" pitchFamily="18" charset="0"/>
            </a:endParaRPr>
          </a:p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0" dirty="0">
                <a:solidFill>
                  <a:sysClr val="windowText" lastClr="000000"/>
                </a:solidFill>
                <a:latin typeface="Palatino" panose="02040602050305020304" pitchFamily="18" charset="0"/>
              </a:rPr>
              <a:t>God’s presence is _______________ .</a:t>
            </a:r>
          </a:p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kern="0" dirty="0">
              <a:solidFill>
                <a:sysClr val="windowText" lastClr="000000"/>
              </a:solidFill>
              <a:latin typeface="Palatino" panose="02040602050305020304" pitchFamily="18" charset="0"/>
            </a:endParaRPr>
          </a:p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" panose="02040602050305020304" pitchFamily="18" charset="0"/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b="1" kern="0" dirty="0">
                <a:solidFill>
                  <a:sysClr val="windowText" lastClr="000000"/>
                </a:solidFill>
                <a:latin typeface="Palatino" panose="02040602050305020304" pitchFamily="18" charset="0"/>
              </a:rPr>
              <a:t>How Can I Reap the Benefits of God’s Presence?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200" b="1" kern="0" dirty="0">
              <a:solidFill>
                <a:sysClr val="windowText" lastClr="000000"/>
              </a:solidFill>
              <a:latin typeface="Palatino" panose="02040602050305020304" pitchFamily="18" charset="0"/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" panose="02040602050305020304" pitchFamily="18" charset="0"/>
            </a:endParaRPr>
          </a:p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0" dirty="0">
                <a:solidFill>
                  <a:sysClr val="windowText" lastClr="000000"/>
                </a:solidFill>
                <a:latin typeface="Palatino" panose="02040602050305020304" pitchFamily="18" charset="0"/>
              </a:rPr>
              <a:t>Establish _______________ with God (Acts 3:19,20).</a:t>
            </a:r>
          </a:p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kern="0" dirty="0">
              <a:solidFill>
                <a:sysClr val="windowText" lastClr="000000"/>
              </a:solidFill>
              <a:latin typeface="Palatino" panose="02040602050305020304" pitchFamily="18" charset="0"/>
            </a:endParaRPr>
          </a:p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kern="0" dirty="0">
              <a:solidFill>
                <a:sysClr val="windowText" lastClr="000000"/>
              </a:solidFill>
              <a:latin typeface="Palatino" panose="02040602050305020304" pitchFamily="18" charset="0"/>
            </a:endParaRPr>
          </a:p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" panose="02040602050305020304" pitchFamily="18" charset="0"/>
              </a:rPr>
              <a:t>Maintain</a:t>
            </a:r>
            <a:r>
              <a:rPr kumimoji="0" lang="en-US" sz="120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" panose="02040602050305020304" pitchFamily="18" charset="0"/>
              </a:rPr>
              <a:t> _______________ with God (1 </a:t>
            </a:r>
            <a:r>
              <a:rPr kumimoji="0" lang="en-US" sz="1200" i="0" u="none" strike="noStrike" kern="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" panose="02040602050305020304" pitchFamily="18" charset="0"/>
              </a:rPr>
              <a:t>Jn</a:t>
            </a:r>
            <a:r>
              <a:rPr kumimoji="0" lang="en-US" sz="120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" panose="02040602050305020304" pitchFamily="18" charset="0"/>
              </a:rPr>
              <a:t> 1:5-10).</a:t>
            </a: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" panose="020406020503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Demi Cond" panose="020B07060304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2127" y="-44350"/>
            <a:ext cx="4164258" cy="6883300"/>
            <a:chOff x="52127" y="-44350"/>
            <a:chExt cx="4164258" cy="6883300"/>
          </a:xfrm>
        </p:grpSpPr>
        <p:sp>
          <p:nvSpPr>
            <p:cNvPr id="47" name="Rectangle 46"/>
            <p:cNvSpPr/>
            <p:nvPr/>
          </p:nvSpPr>
          <p:spPr>
            <a:xfrm>
              <a:off x="52127" y="-31700"/>
              <a:ext cx="4133850" cy="685800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024458" y="6592729"/>
              <a:ext cx="1143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Franklin Gothic Demi Cond" panose="020B0706030402020204" pitchFamily="34" charset="0"/>
                </a:rPr>
                <a:t>(over)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127" y="-44350"/>
              <a:ext cx="4164258" cy="1896228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4979742" y="-31700"/>
            <a:ext cx="4164258" cy="6870650"/>
            <a:chOff x="35336" y="-12650"/>
            <a:chExt cx="4164258" cy="6870650"/>
          </a:xfrm>
        </p:grpSpPr>
        <p:sp>
          <p:nvSpPr>
            <p:cNvPr id="10" name="Rectangle 9"/>
            <p:cNvSpPr/>
            <p:nvPr/>
          </p:nvSpPr>
          <p:spPr>
            <a:xfrm>
              <a:off x="35336" y="0"/>
              <a:ext cx="4133850" cy="685800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3868" y="1942447"/>
              <a:ext cx="4016786" cy="4339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" panose="020406020503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Palatino" panose="02040602050305020304" pitchFamily="18" charset="0"/>
                </a:rPr>
                <a:t>The Nature of God’s Presence Among His People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200" b="1" kern="0" dirty="0">
                <a:solidFill>
                  <a:sysClr val="windowText" lastClr="000000"/>
                </a:solidFill>
                <a:latin typeface="Palatino" panose="02040602050305020304" pitchFamily="18" charset="0"/>
              </a:endParaRP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2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Palatino" panose="02040602050305020304" pitchFamily="18" charset="0"/>
                </a:rPr>
                <a:t>God’s presence is _______________ .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" panose="02040602050305020304" pitchFamily="18" charset="0"/>
              </a:endParaRP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" panose="02040602050305020304" pitchFamily="18" charset="0"/>
              </a:endParaRP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US" sz="1200" kern="0" dirty="0">
                  <a:solidFill>
                    <a:sysClr val="windowText" lastClr="000000"/>
                  </a:solidFill>
                  <a:latin typeface="Palatino" panose="02040602050305020304" pitchFamily="18" charset="0"/>
                </a:rPr>
                <a:t>God’s presence is _______________ .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en-US" sz="1200" kern="0" dirty="0">
                <a:solidFill>
                  <a:sysClr val="windowText" lastClr="000000"/>
                </a:solidFill>
                <a:latin typeface="Palatino" panose="02040602050305020304" pitchFamily="18" charset="0"/>
              </a:endParaRP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en-US" sz="1200" kern="0" dirty="0">
                <a:solidFill>
                  <a:sysClr val="windowText" lastClr="000000"/>
                </a:solidFill>
                <a:latin typeface="Palatino" panose="02040602050305020304" pitchFamily="18" charset="0"/>
              </a:endParaRPr>
            </a:p>
            <a:p>
              <a:pPr marL="228600" indent="-228600" defTabSz="914400">
                <a:buFont typeface="+mj-lt"/>
                <a:buAutoNum type="arabicPeriod"/>
              </a:pPr>
              <a:r>
                <a:rPr lang="en-US" sz="1200" kern="0" dirty="0">
                  <a:solidFill>
                    <a:sysClr val="windowText" lastClr="000000"/>
                  </a:solidFill>
                  <a:latin typeface="Palatino" panose="02040602050305020304" pitchFamily="18" charset="0"/>
                </a:rPr>
                <a:t>God’s presence is _____________ &amp; ______________ .</a:t>
              </a:r>
              <a:endPara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" panose="02040602050305020304" pitchFamily="18" charset="0"/>
              </a:endParaRP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" panose="02040602050305020304" pitchFamily="18" charset="0"/>
              </a:endParaRP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" panose="02040602050305020304" pitchFamily="18" charset="0"/>
              </a:endParaRP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US" sz="1200" kern="0" dirty="0">
                  <a:solidFill>
                    <a:sysClr val="windowText" lastClr="000000"/>
                  </a:solidFill>
                  <a:latin typeface="Palatino" panose="02040602050305020304" pitchFamily="18" charset="0"/>
                </a:rPr>
                <a:t>God’s presence is _______________ .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en-US" sz="1200" kern="0" dirty="0">
                <a:solidFill>
                  <a:sysClr val="windowText" lastClr="000000"/>
                </a:solidFill>
                <a:latin typeface="Palatino" panose="02040602050305020304" pitchFamily="18" charset="0"/>
              </a:endParaRP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" panose="02040602050305020304" pitchFamily="18" charset="0"/>
              </a:endParaRPr>
            </a:p>
            <a:p>
              <a:pPr marR="0" lvl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1200" b="1" kern="0" dirty="0">
                  <a:solidFill>
                    <a:sysClr val="windowText" lastClr="000000"/>
                  </a:solidFill>
                  <a:latin typeface="Palatino" panose="02040602050305020304" pitchFamily="18" charset="0"/>
                </a:rPr>
                <a:t>How Can I Reap the Benefits of God’s Presence?</a:t>
              </a:r>
            </a:p>
            <a:p>
              <a:pPr marR="0" lvl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lang="en-US" sz="1200" b="1" kern="0" dirty="0">
                <a:solidFill>
                  <a:sysClr val="windowText" lastClr="000000"/>
                </a:solidFill>
                <a:latin typeface="Palatino" panose="02040602050305020304" pitchFamily="18" charset="0"/>
              </a:endParaRPr>
            </a:p>
            <a:p>
              <a:pPr marR="0" lvl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" panose="02040602050305020304" pitchFamily="18" charset="0"/>
              </a:endParaRP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US" sz="1200" kern="0" dirty="0">
                  <a:solidFill>
                    <a:sysClr val="windowText" lastClr="000000"/>
                  </a:solidFill>
                  <a:latin typeface="Palatino" panose="02040602050305020304" pitchFamily="18" charset="0"/>
                </a:rPr>
                <a:t>Establish _______________ with God (Acts 3:19,20).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en-US" sz="1200" kern="0" dirty="0">
                <a:solidFill>
                  <a:sysClr val="windowText" lastClr="000000"/>
                </a:solidFill>
                <a:latin typeface="Palatino" panose="02040602050305020304" pitchFamily="18" charset="0"/>
              </a:endParaRP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en-US" sz="1200" kern="0" dirty="0">
                <a:solidFill>
                  <a:sysClr val="windowText" lastClr="000000"/>
                </a:solidFill>
                <a:latin typeface="Palatino" panose="02040602050305020304" pitchFamily="18" charset="0"/>
              </a:endParaRP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2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Palatino" panose="02040602050305020304" pitchFamily="18" charset="0"/>
                </a:rPr>
                <a:t>Maintain</a:t>
              </a:r>
              <a:r>
                <a:rPr kumimoji="0" lang="en-US" sz="1200" i="0" u="none" strike="noStrike" kern="0" cap="none" spc="0" normalizeH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Palatino" panose="02040602050305020304" pitchFamily="18" charset="0"/>
                </a:rPr>
                <a:t> _______________ with God (1 </a:t>
              </a:r>
              <a:r>
                <a:rPr kumimoji="0" lang="en-US" sz="1200" i="0" u="none" strike="noStrike" kern="0" cap="none" spc="0" normalizeH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Palatino" panose="02040602050305020304" pitchFamily="18" charset="0"/>
                </a:rPr>
                <a:t>Jn</a:t>
              </a:r>
              <a:r>
                <a:rPr kumimoji="0" lang="en-US" sz="1200" i="0" u="none" strike="noStrike" kern="0" cap="none" spc="0" normalizeH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Palatino" panose="02040602050305020304" pitchFamily="18" charset="0"/>
                </a:rPr>
                <a:t> 1:5-10).</a:t>
              </a:r>
              <a:endPara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" panose="02040602050305020304" pitchFamily="18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Demi Cond" panose="020B0706030402020204" pitchFamily="34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36" y="-12650"/>
              <a:ext cx="4164258" cy="18835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6970867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6200" y="-35510"/>
            <a:ext cx="4164258" cy="6870650"/>
            <a:chOff x="35336" y="-12650"/>
            <a:chExt cx="4164258" cy="6870650"/>
          </a:xfrm>
        </p:grpSpPr>
        <p:cxnSp>
          <p:nvCxnSpPr>
            <p:cNvPr id="3" name="Straight Connector 2"/>
            <p:cNvCxnSpPr>
              <a:cxnSpLocks/>
            </p:cNvCxnSpPr>
            <p:nvPr/>
          </p:nvCxnSpPr>
          <p:spPr>
            <a:xfrm>
              <a:off x="68919" y="1870928"/>
              <a:ext cx="413067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>
              <a:off x="35336" y="0"/>
              <a:ext cx="4133850" cy="685800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5336" y="-12650"/>
              <a:ext cx="4164258" cy="5186751"/>
              <a:chOff x="35336" y="-12650"/>
              <a:chExt cx="4164258" cy="5186751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93868" y="1942447"/>
                <a:ext cx="4016786" cy="3231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Palatino" panose="02040602050305020304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Palatino" panose="02040602050305020304" pitchFamily="18" charset="0"/>
                  </a:rPr>
                  <a:t>Maintaining Fellowship</a:t>
                </a:r>
                <a:r>
                  <a:rPr kumimoji="0" lang="en-US" sz="1200" b="1" i="0" u="none" strike="noStrike" kern="0" cap="none" spc="0" normalizeH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Palatino" panose="02040602050305020304" pitchFamily="18" charset="0"/>
                  </a:rPr>
                  <a:t> With God Means We Must...</a:t>
                </a: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Palatino" panose="02040602050305020304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b="1" kern="0" dirty="0">
                  <a:solidFill>
                    <a:sysClr val="windowText" lastClr="000000"/>
                  </a:solidFill>
                  <a:latin typeface="Palatino" panose="02040602050305020304" pitchFamily="18" charset="0"/>
                </a:endParaRPr>
              </a:p>
              <a:p>
                <a:pPr marL="228600" marR="0" lvl="0" indent="-22860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120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Palatino" panose="02040602050305020304" pitchFamily="18" charset="0"/>
                  </a:rPr>
                  <a:t>Preserve _______________ (1 Pet 1:15) .</a:t>
                </a:r>
              </a:p>
              <a:p>
                <a:pPr marL="228600" marR="0" lvl="0" indent="-22860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endParaRPr kumimoji="0" lang="en-US" sz="12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Palatino" panose="02040602050305020304" pitchFamily="18" charset="0"/>
                </a:endParaRPr>
              </a:p>
              <a:p>
                <a:pPr marL="228600" marR="0" lvl="0" indent="-22860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endParaRPr kumimoji="0" lang="en-US" sz="12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Palatino" panose="02040602050305020304" pitchFamily="18" charset="0"/>
                </a:endParaRPr>
              </a:p>
              <a:p>
                <a:pPr marL="228600" marR="0" lvl="0" indent="-22860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lang="en-US" sz="1200" kern="0" dirty="0">
                    <a:solidFill>
                      <a:sysClr val="windowText" lastClr="000000"/>
                    </a:solidFill>
                    <a:latin typeface="Palatino" panose="02040602050305020304" pitchFamily="18" charset="0"/>
                  </a:rPr>
                  <a:t>Remain _______________ (</a:t>
                </a:r>
                <a:r>
                  <a:rPr lang="en-US" sz="1200" kern="0" dirty="0" err="1">
                    <a:solidFill>
                      <a:sysClr val="windowText" lastClr="000000"/>
                    </a:solidFill>
                    <a:latin typeface="Palatino" panose="02040602050305020304" pitchFamily="18" charset="0"/>
                  </a:rPr>
                  <a:t>Psa</a:t>
                </a:r>
                <a:r>
                  <a:rPr lang="en-US" sz="1200" kern="0" dirty="0">
                    <a:solidFill>
                      <a:sysClr val="windowText" lastClr="000000"/>
                    </a:solidFill>
                    <a:latin typeface="Palatino" panose="02040602050305020304" pitchFamily="18" charset="0"/>
                  </a:rPr>
                  <a:t> 119: 105,106) .</a:t>
                </a:r>
              </a:p>
              <a:p>
                <a:pPr marL="228600" marR="0" lvl="0" indent="-22860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endParaRPr lang="en-US" sz="1200" kern="0" dirty="0">
                  <a:solidFill>
                    <a:sysClr val="windowText" lastClr="000000"/>
                  </a:solidFill>
                  <a:latin typeface="Palatino" panose="02040602050305020304" pitchFamily="18" charset="0"/>
                </a:endParaRPr>
              </a:p>
              <a:p>
                <a:pPr marL="228600" marR="0" lvl="0" indent="-22860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endParaRPr lang="en-US" sz="1200" kern="0" dirty="0">
                  <a:solidFill>
                    <a:sysClr val="windowText" lastClr="000000"/>
                  </a:solidFill>
                  <a:latin typeface="Palatino" panose="02040602050305020304" pitchFamily="18" charset="0"/>
                </a:endParaRPr>
              </a:p>
              <a:p>
                <a:pPr marL="228600" marR="0" lvl="0" indent="-22860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120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Palatino" panose="02040602050305020304" pitchFamily="18" charset="0"/>
                  </a:rPr>
                  <a:t>Welcom</a:t>
                </a:r>
                <a:r>
                  <a:rPr lang="en-US" sz="1200" kern="0" dirty="0">
                    <a:solidFill>
                      <a:sysClr val="windowText" lastClr="000000"/>
                    </a:solidFill>
                    <a:latin typeface="Palatino" panose="02040602050305020304" pitchFamily="18" charset="0"/>
                  </a:rPr>
                  <a:t>e God’s </a:t>
                </a:r>
                <a:r>
                  <a:rPr kumimoji="0" lang="en-US" sz="120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Palatino" panose="02040602050305020304" pitchFamily="18" charset="0"/>
                  </a:rPr>
                  <a:t>_______________ &amp; _______________ (Eph 6:10,11) .</a:t>
                </a:r>
              </a:p>
              <a:p>
                <a:pPr marL="228600" marR="0" lvl="0" indent="-22860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endParaRPr kumimoji="0" lang="en-US" sz="12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Palatino" panose="02040602050305020304" pitchFamily="18" charset="0"/>
                </a:endParaRPr>
              </a:p>
              <a:p>
                <a:pPr marL="228600" marR="0" lvl="0" indent="-22860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endParaRPr kumimoji="0" lang="en-US" sz="12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Palatino" panose="02040602050305020304" pitchFamily="18" charset="0"/>
                </a:endParaRPr>
              </a:p>
              <a:p>
                <a:pPr marL="228600" marR="0" lvl="0" indent="-22860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lang="en-US" sz="1200" kern="0" dirty="0">
                    <a:solidFill>
                      <a:sysClr val="windowText" lastClr="000000"/>
                    </a:solidFill>
                    <a:latin typeface="Palatino" panose="02040602050305020304" pitchFamily="18" charset="0"/>
                  </a:rPr>
                  <a:t>Seek God’s _______________ (</a:t>
                </a:r>
                <a:r>
                  <a:rPr lang="en-US" sz="1200" kern="0" dirty="0" err="1">
                    <a:solidFill>
                      <a:sysClr val="windowText" lastClr="000000"/>
                    </a:solidFill>
                    <a:latin typeface="Palatino" panose="02040602050305020304" pitchFamily="18" charset="0"/>
                  </a:rPr>
                  <a:t>Prov</a:t>
                </a:r>
                <a:r>
                  <a:rPr lang="en-US" sz="1200" kern="0" dirty="0">
                    <a:solidFill>
                      <a:sysClr val="windowText" lastClr="000000"/>
                    </a:solidFill>
                    <a:latin typeface="Palatino" panose="02040602050305020304" pitchFamily="18" charset="0"/>
                  </a:rPr>
                  <a:t> 3:1-6) .</a:t>
                </a:r>
              </a:p>
              <a:p>
                <a:pPr marL="228600" marR="0" lvl="0" indent="-22860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endParaRPr lang="en-US" sz="1200" kern="0" dirty="0">
                  <a:solidFill>
                    <a:sysClr val="windowText" lastClr="000000"/>
                  </a:solidFill>
                  <a:latin typeface="Palatino" panose="02040602050305020304" pitchFamily="18" charset="0"/>
                </a:endParaRPr>
              </a:p>
              <a:p>
                <a:pPr marL="228600" marR="0" lvl="0" indent="-22860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endParaRPr kumimoji="0" lang="en-US" sz="12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Palatino" panose="02040602050305020304" pitchFamily="18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Franklin Gothic Demi Cond" panose="020B0706030402020204" pitchFamily="34" charset="0"/>
                </a:endParaRPr>
              </a:p>
            </p:txBody>
          </p:sp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336" y="-12650"/>
                <a:ext cx="4164258" cy="1883578"/>
              </a:xfrm>
              <a:prstGeom prst="rect">
                <a:avLst/>
              </a:prstGeom>
            </p:spPr>
          </p:pic>
        </p:grpSp>
      </p:grpSp>
      <p:grpSp>
        <p:nvGrpSpPr>
          <p:cNvPr id="21" name="Group 20"/>
          <p:cNvGrpSpPr/>
          <p:nvPr/>
        </p:nvGrpSpPr>
        <p:grpSpPr>
          <a:xfrm>
            <a:off x="4979742" y="-35510"/>
            <a:ext cx="4164258" cy="6870650"/>
            <a:chOff x="35336" y="-12650"/>
            <a:chExt cx="4164258" cy="6870650"/>
          </a:xfrm>
        </p:grpSpPr>
        <p:cxnSp>
          <p:nvCxnSpPr>
            <p:cNvPr id="22" name="Straight Connector 21"/>
            <p:cNvCxnSpPr>
              <a:cxnSpLocks/>
            </p:cNvCxnSpPr>
            <p:nvPr/>
          </p:nvCxnSpPr>
          <p:spPr>
            <a:xfrm>
              <a:off x="68919" y="1870928"/>
              <a:ext cx="413067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35336" y="0"/>
              <a:ext cx="4133850" cy="685800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35336" y="-12650"/>
              <a:ext cx="4164258" cy="5186751"/>
              <a:chOff x="35336" y="-12650"/>
              <a:chExt cx="4164258" cy="5186751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93868" y="1942447"/>
                <a:ext cx="4016786" cy="3231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Palatino" panose="02040602050305020304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Palatino" panose="02040602050305020304" pitchFamily="18" charset="0"/>
                  </a:rPr>
                  <a:t>Maintaining Fellowship</a:t>
                </a:r>
                <a:r>
                  <a:rPr kumimoji="0" lang="en-US" sz="1200" b="1" i="0" u="none" strike="noStrike" kern="0" cap="none" spc="0" normalizeH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Palatino" panose="02040602050305020304" pitchFamily="18" charset="0"/>
                  </a:rPr>
                  <a:t> With God Means We Must...</a:t>
                </a: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Palatino" panose="02040602050305020304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b="1" kern="0" dirty="0">
                  <a:solidFill>
                    <a:sysClr val="windowText" lastClr="000000"/>
                  </a:solidFill>
                  <a:latin typeface="Palatino" panose="02040602050305020304" pitchFamily="18" charset="0"/>
                </a:endParaRPr>
              </a:p>
              <a:p>
                <a:pPr marL="228600" marR="0" lvl="0" indent="-22860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120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Palatino" panose="02040602050305020304" pitchFamily="18" charset="0"/>
                  </a:rPr>
                  <a:t>Preserve _______________ (1 Pet 1:15) .</a:t>
                </a:r>
              </a:p>
              <a:p>
                <a:pPr marL="228600" marR="0" lvl="0" indent="-22860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endParaRPr kumimoji="0" lang="en-US" sz="12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Palatino" panose="02040602050305020304" pitchFamily="18" charset="0"/>
                </a:endParaRPr>
              </a:p>
              <a:p>
                <a:pPr marL="228600" marR="0" lvl="0" indent="-22860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endParaRPr kumimoji="0" lang="en-US" sz="12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Palatino" panose="02040602050305020304" pitchFamily="18" charset="0"/>
                </a:endParaRPr>
              </a:p>
              <a:p>
                <a:pPr marL="228600" marR="0" lvl="0" indent="-22860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lang="en-US" sz="1200" kern="0" dirty="0">
                    <a:solidFill>
                      <a:sysClr val="windowText" lastClr="000000"/>
                    </a:solidFill>
                    <a:latin typeface="Palatino" panose="02040602050305020304" pitchFamily="18" charset="0"/>
                  </a:rPr>
                  <a:t>Remain _______________ (</a:t>
                </a:r>
                <a:r>
                  <a:rPr lang="en-US" sz="1200" kern="0" dirty="0" err="1">
                    <a:solidFill>
                      <a:sysClr val="windowText" lastClr="000000"/>
                    </a:solidFill>
                    <a:latin typeface="Palatino" panose="02040602050305020304" pitchFamily="18" charset="0"/>
                  </a:rPr>
                  <a:t>Psa</a:t>
                </a:r>
                <a:r>
                  <a:rPr lang="en-US" sz="1200" kern="0" dirty="0">
                    <a:solidFill>
                      <a:sysClr val="windowText" lastClr="000000"/>
                    </a:solidFill>
                    <a:latin typeface="Palatino" panose="02040602050305020304" pitchFamily="18" charset="0"/>
                  </a:rPr>
                  <a:t> 119: 105,106) .</a:t>
                </a:r>
              </a:p>
              <a:p>
                <a:pPr marL="228600" marR="0" lvl="0" indent="-22860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endParaRPr lang="en-US" sz="1200" kern="0" dirty="0">
                  <a:solidFill>
                    <a:sysClr val="windowText" lastClr="000000"/>
                  </a:solidFill>
                  <a:latin typeface="Palatino" panose="02040602050305020304" pitchFamily="18" charset="0"/>
                </a:endParaRPr>
              </a:p>
              <a:p>
                <a:pPr marL="228600" marR="0" lvl="0" indent="-22860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endParaRPr lang="en-US" sz="1200" kern="0" dirty="0">
                  <a:solidFill>
                    <a:sysClr val="windowText" lastClr="000000"/>
                  </a:solidFill>
                  <a:latin typeface="Palatino" panose="02040602050305020304" pitchFamily="18" charset="0"/>
                </a:endParaRPr>
              </a:p>
              <a:p>
                <a:pPr marL="228600" marR="0" lvl="0" indent="-22860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120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Palatino" panose="02040602050305020304" pitchFamily="18" charset="0"/>
                  </a:rPr>
                  <a:t>Welcom</a:t>
                </a:r>
                <a:r>
                  <a:rPr lang="en-US" sz="1200" kern="0" dirty="0">
                    <a:solidFill>
                      <a:sysClr val="windowText" lastClr="000000"/>
                    </a:solidFill>
                    <a:latin typeface="Palatino" panose="02040602050305020304" pitchFamily="18" charset="0"/>
                  </a:rPr>
                  <a:t>e God’s </a:t>
                </a:r>
                <a:r>
                  <a:rPr kumimoji="0" lang="en-US" sz="120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Palatino" panose="02040602050305020304" pitchFamily="18" charset="0"/>
                  </a:rPr>
                  <a:t>_______________ &amp; _______________ (Eph 6:10,11) .</a:t>
                </a:r>
              </a:p>
              <a:p>
                <a:pPr marL="228600" marR="0" lvl="0" indent="-22860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endParaRPr kumimoji="0" lang="en-US" sz="12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Palatino" panose="02040602050305020304" pitchFamily="18" charset="0"/>
                </a:endParaRPr>
              </a:p>
              <a:p>
                <a:pPr marL="228600" marR="0" lvl="0" indent="-22860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endParaRPr kumimoji="0" lang="en-US" sz="12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Palatino" panose="02040602050305020304" pitchFamily="18" charset="0"/>
                </a:endParaRPr>
              </a:p>
              <a:p>
                <a:pPr marL="228600" marR="0" lvl="0" indent="-22860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lang="en-US" sz="1200" kern="0" dirty="0">
                    <a:solidFill>
                      <a:sysClr val="windowText" lastClr="000000"/>
                    </a:solidFill>
                    <a:latin typeface="Palatino" panose="02040602050305020304" pitchFamily="18" charset="0"/>
                  </a:rPr>
                  <a:t>Seek God’s _______________ (</a:t>
                </a:r>
                <a:r>
                  <a:rPr lang="en-US" sz="1200" kern="0" dirty="0" err="1">
                    <a:solidFill>
                      <a:sysClr val="windowText" lastClr="000000"/>
                    </a:solidFill>
                    <a:latin typeface="Palatino" panose="02040602050305020304" pitchFamily="18" charset="0"/>
                  </a:rPr>
                  <a:t>Prov</a:t>
                </a:r>
                <a:r>
                  <a:rPr lang="en-US" sz="1200" kern="0" dirty="0">
                    <a:solidFill>
                      <a:sysClr val="windowText" lastClr="000000"/>
                    </a:solidFill>
                    <a:latin typeface="Palatino" panose="02040602050305020304" pitchFamily="18" charset="0"/>
                  </a:rPr>
                  <a:t> 3:1-6) .</a:t>
                </a:r>
              </a:p>
              <a:p>
                <a:pPr marL="228600" marR="0" lvl="0" indent="-22860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endParaRPr lang="en-US" sz="1200" kern="0" dirty="0">
                  <a:solidFill>
                    <a:sysClr val="windowText" lastClr="000000"/>
                  </a:solidFill>
                  <a:latin typeface="Palatino" panose="02040602050305020304" pitchFamily="18" charset="0"/>
                </a:endParaRPr>
              </a:p>
              <a:p>
                <a:pPr marL="228600" marR="0" lvl="0" indent="-22860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endParaRPr kumimoji="0" lang="en-US" sz="12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Palatino" panose="02040602050305020304" pitchFamily="18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Franklin Gothic Demi Cond" panose="020B0706030402020204" pitchFamily="34" charset="0"/>
                </a:endParaRPr>
              </a:p>
            </p:txBody>
          </p:sp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336" y="-12650"/>
                <a:ext cx="4164258" cy="188357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828703733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</TotalTime>
  <Words>271</Words>
  <Application>Microsoft Office PowerPoint</Application>
  <PresentationFormat>On-screen Show (4:3)</PresentationFormat>
  <Paragraphs>109</Paragraphs>
  <Slides>8</Slides>
  <Notes>8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Franklin Gothic Demi Cond</vt:lpstr>
      <vt:lpstr>Palatino</vt:lpstr>
      <vt:lpstr>Office Theme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LANCE BOWMAN</dc:creator>
  <cp:lastModifiedBy>LANCE BOWMAN</cp:lastModifiedBy>
  <cp:revision>12</cp:revision>
  <cp:lastPrinted>2017-06-08T15:32:48Z</cp:lastPrinted>
  <dcterms:created xsi:type="dcterms:W3CDTF">2017-06-08T13:27:32Z</dcterms:created>
  <dcterms:modified xsi:type="dcterms:W3CDTF">2017-06-08T19:17:28Z</dcterms:modified>
</cp:coreProperties>
</file>