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docProps/custom.xml" ContentType="application/vnd.openxmlformats-officedocument.custom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0" r:id="rId1"/>
  </p:sldMasterIdLst>
  <p:notesMasterIdLst>
    <p:notesMasterId r:id="rId7"/>
  </p:notesMasterIdLst>
  <p:sldIdLst>
    <p:sldId id="256" r:id="rId2"/>
    <p:sldId id="259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4CC181-45F1-C44C-BE01-9AD6C4F4CB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06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3804" name="Rectangle 12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94" name="Rectangle 2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95" name="Rectangle 3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33803" name="Picture 11" descr="URBBANND"/>
            <p:cNvPicPr>
              <a:picLocks noChangeAspect="1" noChangeArrowheads="1"/>
            </p:cNvPicPr>
            <p:nvPr userDrawn="1"/>
          </p:nvPicPr>
          <p:blipFill>
            <a:blip r:embed="rId2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</p:spPr>
        </p:pic>
      </p:grpSp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8D8F0C8-49A2-7C48-8207-D402CAD37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B3FFF3F-301E-004C-8458-2FFFA334BA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2BC6793-3814-9A42-9EBE-CC9B5F93B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D5DA34B-98B1-F346-9DD8-99C68AE8C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C0DB01-A475-4A4A-8D40-17591601BE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EDB9020-1071-3A49-BAC0-FC8296CC5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55A7A49-96C9-6E49-ACED-8DB4447530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904A2AF-5B6C-344C-8BC0-3D040A87FB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0CD134D-8478-614A-8FF6-C3FDD9D433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351B02-EC53-9242-954A-29A2DF04C4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2B800E8-E538-B844-92D6-FCAD60A1FD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40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538" name="Picture 10" descr="URBBANND"/>
            <p:cNvPicPr>
              <a:picLocks noChangeAspect="1" noChangeArrowheads="1"/>
            </p:cNvPicPr>
            <p:nvPr/>
          </p:nvPicPr>
          <p:blipFill>
            <a:blip r:embed="rId13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</p:spPr>
        </p:pic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42DBD1-9EF7-B34C-ADE0-9BE7C61139E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 charset="2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charset="2"/>
        <a:buChar char="u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8153400" cy="1676400"/>
          </a:xfrm>
        </p:spPr>
        <p:txBody>
          <a:bodyPr/>
          <a:lstStyle/>
          <a:p>
            <a:pPr algn="ctr"/>
            <a:r>
              <a:rPr lang="en-US" sz="5400" dirty="0"/>
              <a:t>“You’re Just Using Human Reasoning!”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267200"/>
            <a:ext cx="8229600" cy="1676400"/>
          </a:xfrm>
        </p:spPr>
        <p:txBody>
          <a:bodyPr/>
          <a:lstStyle/>
          <a:p>
            <a:pPr marL="404813" indent="-404813" algn="l">
              <a:lnSpc>
                <a:spcPct val="80000"/>
              </a:lnSpc>
              <a:spcAft>
                <a:spcPts val="1200"/>
              </a:spcAft>
            </a:pPr>
            <a:r>
              <a:rPr lang="en-US" sz="3600" b="1" dirty="0"/>
              <a:t>●  Leaning on our own understanding. (</a:t>
            </a:r>
            <a:r>
              <a:rPr lang="en-US" sz="3600" b="1" dirty="0" smtClean="0"/>
              <a:t>Prov. </a:t>
            </a:r>
            <a:r>
              <a:rPr lang="en-US" sz="3600" b="1" dirty="0"/>
              <a:t>3:5, cf. </a:t>
            </a:r>
            <a:r>
              <a:rPr lang="en-US" sz="3600" b="1" dirty="0" smtClean="0"/>
              <a:t>Jer. </a:t>
            </a:r>
            <a:r>
              <a:rPr lang="en-US" sz="3600" b="1" dirty="0"/>
              <a:t>10:</a:t>
            </a:r>
            <a:r>
              <a:rPr lang="en-US" sz="3600" b="1" dirty="0" smtClean="0"/>
              <a:t>23) </a:t>
            </a:r>
            <a:endParaRPr lang="en-US" sz="3600" b="1" dirty="0"/>
          </a:p>
          <a:p>
            <a:pPr marL="404813" indent="-404813" algn="l">
              <a:lnSpc>
                <a:spcPct val="80000"/>
              </a:lnSpc>
              <a:spcAft>
                <a:spcPts val="1200"/>
              </a:spcAft>
            </a:pPr>
            <a:r>
              <a:rPr lang="en-US" sz="3600" b="1" dirty="0"/>
              <a:t>● Trusting in</a:t>
            </a:r>
            <a:r>
              <a:rPr lang="en-US" sz="3600" b="1" dirty="0" smtClean="0"/>
              <a:t> human </a:t>
            </a:r>
            <a:r>
              <a:rPr lang="en-US" sz="3600" b="1" dirty="0"/>
              <a:t>wisdom. (1 </a:t>
            </a:r>
            <a:r>
              <a:rPr lang="en-US" sz="3600" b="1" dirty="0" err="1"/>
              <a:t>Cor</a:t>
            </a:r>
            <a:r>
              <a:rPr lang="en-US" sz="3600" b="1" dirty="0"/>
              <a:t> 2:12-</a:t>
            </a:r>
            <a:r>
              <a:rPr lang="en-US" sz="3600" b="1" dirty="0" smtClean="0"/>
              <a:t>16) </a:t>
            </a:r>
            <a:endParaRPr lang="en-US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/>
              <a:t>Let Us Reason Together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marL="463550" indent="-463550">
              <a:buFont typeface="Monotype Sorts" charset="2"/>
              <a:buNone/>
            </a:pPr>
            <a:r>
              <a:rPr lang="en-US" sz="4800" b="1" dirty="0"/>
              <a:t>I. God’s Servants Appealed to Reason.</a:t>
            </a:r>
            <a:r>
              <a:rPr lang="en-US" sz="3600" b="1" dirty="0"/>
              <a:t> </a:t>
            </a:r>
          </a:p>
          <a:p>
            <a:pPr>
              <a:spcAft>
                <a:spcPts val="1200"/>
              </a:spcAft>
              <a:buFont typeface="Monotype Sorts" charset="2"/>
              <a:buNone/>
            </a:pPr>
            <a:r>
              <a:rPr lang="en-US" b="1" dirty="0"/>
              <a:t>● </a:t>
            </a:r>
            <a:r>
              <a:rPr lang="en-US" sz="3600" b="1" dirty="0"/>
              <a:t>The Prophet Samuel. </a:t>
            </a:r>
            <a:r>
              <a:rPr lang="en-US" sz="3600" b="1" dirty="0" smtClean="0"/>
              <a:t>(1 Sam. 12</a:t>
            </a:r>
            <a:r>
              <a:rPr lang="en-US" sz="3600" b="1" dirty="0"/>
              <a:t>:6</a:t>
            </a:r>
            <a:r>
              <a:rPr lang="en-US" sz="3600" b="1" dirty="0" smtClean="0"/>
              <a:t>-7)</a:t>
            </a:r>
            <a:r>
              <a:rPr lang="en-US" sz="3600" b="1" dirty="0"/>
              <a:t>. </a:t>
            </a:r>
          </a:p>
          <a:p>
            <a:pPr>
              <a:spcAft>
                <a:spcPts val="1200"/>
              </a:spcAft>
              <a:buFont typeface="Monotype Sorts" charset="2"/>
              <a:buNone/>
            </a:pPr>
            <a:r>
              <a:rPr lang="en-US" b="1" dirty="0"/>
              <a:t>● </a:t>
            </a:r>
            <a:r>
              <a:rPr lang="en-US" sz="3600" b="1" dirty="0"/>
              <a:t>The Apostle Paul. (Acts 17:1-</a:t>
            </a:r>
            <a:r>
              <a:rPr lang="en-US" sz="3600" b="1" dirty="0" smtClean="0"/>
              <a:t>3)</a:t>
            </a:r>
            <a:r>
              <a:rPr lang="en-US" sz="3600" b="1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/>
              <a:t>Let Us Reason Together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sz="4800" b="1"/>
              <a:t>II. Jesus Appealed to Reason.</a:t>
            </a:r>
            <a:r>
              <a:rPr lang="en-US"/>
              <a:t> </a:t>
            </a:r>
          </a:p>
          <a:p>
            <a:pPr>
              <a:buFont typeface="Monotype Sorts" charset="2"/>
              <a:buNone/>
            </a:pPr>
            <a:r>
              <a:rPr lang="en-US"/>
              <a:t>	</a:t>
            </a:r>
            <a:r>
              <a:rPr lang="en-US" sz="3600"/>
              <a:t>A. “One of the scribes came… having 	heard them reasoning together.”  	(Mark 12:28). </a:t>
            </a:r>
          </a:p>
          <a:p>
            <a:pPr>
              <a:buFont typeface="Monotype Sorts" charset="2"/>
              <a:buNone/>
            </a:pPr>
            <a:r>
              <a:rPr lang="en-US" sz="3600"/>
              <a:t>	B.  “So it was, while they conversed and 	reasoned, that Jesus Himself drew near 	and  went with them.” (Luke 24:13-27).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/>
              <a:t>Let Us Reason Together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114800"/>
          </a:xfrm>
        </p:spPr>
        <p:txBody>
          <a:bodyPr/>
          <a:lstStyle/>
          <a:p>
            <a:pPr marL="796925" indent="-796925">
              <a:buFont typeface="Monotype Sorts" charset="2"/>
              <a:buNone/>
            </a:pPr>
            <a:r>
              <a:rPr lang="en-US" sz="5400" b="1" dirty="0"/>
              <a:t>III. God the Father appeals to Reason.</a:t>
            </a:r>
            <a:r>
              <a:rPr lang="en-US" sz="5400" dirty="0"/>
              <a:t> </a:t>
            </a:r>
            <a:endParaRPr lang="en-US" sz="5400" dirty="0" smtClean="0"/>
          </a:p>
          <a:p>
            <a:pPr marL="1485900" indent="-688975">
              <a:buFont typeface="Monotype Sorts" charset="2"/>
              <a:buNone/>
            </a:pPr>
            <a:r>
              <a:rPr lang="en-US" sz="4300" b="1" dirty="0" smtClean="0"/>
              <a:t>A</a:t>
            </a:r>
            <a:r>
              <a:rPr lang="en-US" sz="4300" b="1" dirty="0"/>
              <a:t>.  “Come let us </a:t>
            </a:r>
            <a:r>
              <a:rPr lang="en-US" sz="4300" b="1" dirty="0" smtClean="0"/>
              <a:t>reason together</a:t>
            </a:r>
            <a:r>
              <a:rPr lang="en-US" sz="4300" b="1" dirty="0"/>
              <a:t>,</a:t>
            </a:r>
            <a:r>
              <a:rPr lang="en-US" sz="4300" b="1" dirty="0" smtClean="0"/>
              <a:t> says </a:t>
            </a:r>
            <a:r>
              <a:rPr lang="en-US" sz="4300" b="1" dirty="0"/>
              <a:t>the Lord.” (</a:t>
            </a:r>
            <a:r>
              <a:rPr lang="en-US" sz="4300" b="1" dirty="0" smtClean="0"/>
              <a:t>Isa. </a:t>
            </a:r>
            <a:r>
              <a:rPr lang="en-US" sz="4300" b="1" dirty="0"/>
              <a:t>1:16-20).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8153400" cy="1676400"/>
          </a:xfrm>
        </p:spPr>
        <p:txBody>
          <a:bodyPr/>
          <a:lstStyle/>
          <a:p>
            <a:pPr algn="ctr"/>
            <a:r>
              <a:rPr lang="en-US" sz="5400"/>
              <a:t>“Should We Use  Reason in Matters of Faith?”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114800"/>
            <a:ext cx="8153400" cy="1600200"/>
          </a:xfrm>
        </p:spPr>
        <p:txBody>
          <a:bodyPr/>
          <a:lstStyle/>
          <a:p>
            <a:pPr marL="458788" indent="-458788" algn="l">
              <a:lnSpc>
                <a:spcPct val="80000"/>
              </a:lnSpc>
              <a:spcAft>
                <a:spcPts val="1200"/>
              </a:spcAft>
            </a:pPr>
            <a:r>
              <a:rPr lang="en-US" sz="3600" b="1" dirty="0"/>
              <a:t>●  Reason is engaged in the recognition of </a:t>
            </a:r>
            <a:r>
              <a:rPr lang="en-US" sz="3600" b="1" dirty="0" smtClean="0"/>
              <a:t>God </a:t>
            </a:r>
            <a:r>
              <a:rPr lang="en-US" sz="3600" b="1" dirty="0"/>
              <a:t>(</a:t>
            </a:r>
            <a:r>
              <a:rPr lang="en-US" sz="3600" b="1" dirty="0" smtClean="0"/>
              <a:t>Dan. </a:t>
            </a:r>
            <a:r>
              <a:rPr lang="en-US" sz="3600" b="1" dirty="0"/>
              <a:t>4:34-47). </a:t>
            </a:r>
          </a:p>
          <a:p>
            <a:pPr marL="458788" indent="-458788" algn="l">
              <a:lnSpc>
                <a:spcPct val="80000"/>
              </a:lnSpc>
              <a:spcAft>
                <a:spcPts val="1200"/>
              </a:spcAft>
            </a:pPr>
            <a:r>
              <a:rPr lang="en-US" sz="3600" b="1" dirty="0"/>
              <a:t>●  Reason that is impaired is considered a </a:t>
            </a:r>
            <a:r>
              <a:rPr lang="en-US" sz="3600" b="1" dirty="0" smtClean="0"/>
              <a:t>malady </a:t>
            </a:r>
            <a:r>
              <a:rPr lang="en-US" sz="3600" b="1" dirty="0"/>
              <a:t>(</a:t>
            </a:r>
            <a:r>
              <a:rPr lang="en-US" sz="3600" b="1" dirty="0" err="1" smtClean="0"/>
              <a:t>Ecc</a:t>
            </a:r>
            <a:r>
              <a:rPr lang="en-US" sz="3600" b="1" dirty="0" smtClean="0"/>
              <a:t>. </a:t>
            </a:r>
            <a:r>
              <a:rPr lang="en-US" sz="3600" b="1" dirty="0"/>
              <a:t>7:7)</a:t>
            </a:r>
          </a:p>
          <a:p>
            <a:pPr marL="609600" indent="-609600" algn="l">
              <a:lnSpc>
                <a:spcPct val="80000"/>
              </a:lnSpc>
            </a:pPr>
            <a:endParaRPr lang="en-US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theme/theme1.xml><?xml version="1.0" encoding="utf-8"?>
<a:theme xmlns:a="http://schemas.openxmlformats.org/drawingml/2006/main" name="Construction design template">
  <a:themeElements>
    <a:clrScheme name="Construction design template 1">
      <a:dk1>
        <a:srgbClr val="000000"/>
      </a:dk1>
      <a:lt1>
        <a:srgbClr val="EAE8E2"/>
      </a:lt1>
      <a:dk2>
        <a:srgbClr val="5F5F5F"/>
      </a:dk2>
      <a:lt2>
        <a:srgbClr val="FDBC03"/>
      </a:lt2>
      <a:accent1>
        <a:srgbClr val="A7C1CB"/>
      </a:accent1>
      <a:accent2>
        <a:srgbClr val="AFAA9F"/>
      </a:accent2>
      <a:accent3>
        <a:srgbClr val="B6B6B6"/>
      </a:accent3>
      <a:accent4>
        <a:srgbClr val="C8C6C1"/>
      </a:accent4>
      <a:accent5>
        <a:srgbClr val="D0DDE2"/>
      </a:accent5>
      <a:accent6>
        <a:srgbClr val="9E9A90"/>
      </a:accent6>
      <a:hlink>
        <a:srgbClr val="A38D77"/>
      </a:hlink>
      <a:folHlink>
        <a:srgbClr val="73675F"/>
      </a:folHlink>
    </a:clrScheme>
    <a:fontScheme name="Construction design template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Construction design template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truction design template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truction design template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Construction design template</Template>
  <TotalTime>63</TotalTime>
  <Words>243</Words>
  <Application>Microsoft Macintosh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Construction design template</vt:lpstr>
      <vt:lpstr>“You’re Just Using Human Reasoning!”</vt:lpstr>
      <vt:lpstr>Let Us Reason Together</vt:lpstr>
      <vt:lpstr>Let Us Reason Together</vt:lpstr>
      <vt:lpstr>Let Us Reason Together</vt:lpstr>
      <vt:lpstr>“Should We Use  Reason in Matters of Faith?”</vt:lpstr>
    </vt:vector>
  </TitlesOfParts>
  <Manager/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Us Reason Together</dc:title>
  <dc:subject/>
  <dc:creator>Olsen Park church</dc:creator>
  <cp:keywords/>
  <dc:description/>
  <cp:lastModifiedBy>Kyle Pope</cp:lastModifiedBy>
  <cp:revision>5</cp:revision>
  <dcterms:created xsi:type="dcterms:W3CDTF">2017-12-18T03:04:32Z</dcterms:created>
  <dcterms:modified xsi:type="dcterms:W3CDTF">2017-12-18T03:04:58Z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TC010690061033</vt:lpwstr>
  </property>
</Properties>
</file>