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10.xml" ContentType="application/vnd.openxmlformats-officedocument.presentationml.slideLayout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7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15.xml" ContentType="application/vnd.openxmlformats-officedocument.presentationml.slideLayout+xml"/>
  <Override PartName="/ppt/presentation.xml" ContentType="application/vnd.openxmlformats-officedocument.presentationml.presentation.main+xml"/>
  <Override PartName="/ppt/notesSlides/notesSlide2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autoCompressPictures="0">
  <p:sldMasterIdLst>
    <p:sldMasterId id="2147483765" r:id="rId1"/>
  </p:sldMasterIdLst>
  <p:notesMasterIdLst>
    <p:notesMasterId r:id="rId4"/>
  </p:notesMasterIdLst>
  <p:handoutMasterIdLst>
    <p:handoutMasterId r:id="rId5"/>
  </p:handoutMasterIdLst>
  <p:sldIdLst>
    <p:sldId id="260" r:id="rId2"/>
    <p:sldId id="257" r:id="rId3"/>
  </p:sldIdLst>
  <p:sldSz cx="9144000" cy="6858000" type="screen4x3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2767"/>
    </p:ext>
    <p:ext uri="{FD5EFAAD-0ECE-453E-9831-46B23BE46B34}">
      <p15:chartTrackingRefBased xmlns:mc="http://schemas.openxmlformats.org/markup-compatibility/2006" xmlns:mv="urn:schemas-microsoft-com:mac:vml" xmlns:p15="http://schemas.microsoft.com/office/powerpoint/2012/main" xmlns:p="http://schemas.openxmlformats.org/presentationml/2006/main" xmlns:r="http://schemas.openxmlformats.org/officeDocument/2006/relationships" xmlns:a="http://schemas.openxmlformats.org/drawingml/2006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000" autoAdjust="0"/>
    <p:restoredTop sz="34036" autoAdjust="0"/>
  </p:normalViewPr>
  <p:slideViewPr>
    <p:cSldViewPr snapToGrid="0">
      <p:cViewPr varScale="1">
        <p:scale>
          <a:sx n="102" d="100"/>
          <a:sy n="102" d="100"/>
        </p:scale>
        <p:origin x="-44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r>
              <a:rPr lang="en-US" sz="2000" b="1" dirty="0">
                <a:latin typeface="Gill Sans MT" panose="020B0502020104020203" pitchFamily="34" charset="0"/>
              </a:rPr>
              <a:t>REVIVE ME, O LORD!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r>
              <a:rPr lang="en-US" dirty="0"/>
              <a:t>January 1, 2017 pm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r>
              <a:rPr lang="en-US" dirty="0"/>
              <a:t>soundteaching.org    </a:t>
            </a:r>
            <a:fld id="{34BF68D9-F172-426F-8811-B3C1AA9C171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283892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5FFD0FCB-681E-4BCA-B414-002CDC061827}" type="datetimeFigureOut">
              <a:rPr lang="en-US" smtClean="0"/>
              <a:pPr/>
              <a:t>3/21/17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63638"/>
            <a:ext cx="4189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A0E81DB2-CDF6-4DB2-970C-611BC8354C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4115652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1925" y="1163638"/>
            <a:ext cx="4189413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TO BE REVIVED, WE MUST:  </a:t>
            </a:r>
            <a:r>
              <a:rPr lang="en-US" dirty="0"/>
              <a:t>Respond in Faith to God’s Grace</a:t>
            </a:r>
            <a:endParaRPr lang="en-US" b="1" dirty="0"/>
          </a:p>
          <a:p>
            <a:endParaRPr lang="en-US" b="1" dirty="0"/>
          </a:p>
          <a:p>
            <a:r>
              <a:rPr lang="en-US" b="1" dirty="0"/>
              <a:t>(Ephesians 2:8), </a:t>
            </a:r>
            <a:r>
              <a:rPr lang="en-US" i="1" dirty="0"/>
              <a:t>“For by grace you have been saved </a:t>
            </a:r>
            <a:r>
              <a:rPr lang="en-US" i="1" u="sng" dirty="0"/>
              <a:t>through faith</a:t>
            </a:r>
            <a:r>
              <a:rPr lang="en-US" i="1" dirty="0"/>
              <a:t>, and that not of yourselves; it is the gift of God.”</a:t>
            </a:r>
          </a:p>
          <a:p>
            <a:r>
              <a:rPr lang="en-US" b="1" dirty="0"/>
              <a:t>(Acts 3:19), </a:t>
            </a:r>
            <a:r>
              <a:rPr lang="en-US" i="1" dirty="0"/>
              <a:t>“Repent therefore and be converted, that your sins may be blotted out, </a:t>
            </a:r>
            <a:r>
              <a:rPr lang="en-US" i="1" u="sng" dirty="0"/>
              <a:t>so that times of refreshing may come from the presence of the Lord</a:t>
            </a:r>
            <a:r>
              <a:rPr lang="en-US" i="1" dirty="0"/>
              <a:t>.”</a:t>
            </a:r>
          </a:p>
          <a:p>
            <a:endParaRPr lang="en-US" b="1" dirty="0"/>
          </a:p>
          <a:p>
            <a:r>
              <a:rPr lang="en-US" b="1" dirty="0"/>
              <a:t>Conclusion</a:t>
            </a:r>
            <a:endParaRPr lang="en-US" dirty="0"/>
          </a:p>
          <a:p>
            <a:r>
              <a:rPr lang="en-US" dirty="0"/>
              <a:t>1. God longs to give life to our dead souls by the Prince of Life</a:t>
            </a:r>
            <a:br>
              <a:rPr lang="en-US" dirty="0"/>
            </a:br>
            <a:r>
              <a:rPr lang="en-US" dirty="0"/>
              <a:t>2. God revives the weary soul that is burdened with care, trouble, trials, ailments and enemies</a:t>
            </a:r>
          </a:p>
          <a:p>
            <a:endParaRPr lang="en-US" dirty="0"/>
          </a:p>
          <a:p>
            <a:r>
              <a:rPr lang="en-US" b="1" dirty="0"/>
              <a:t>Come to Jesus!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81DB2-CDF6-4DB2-970C-611BC8354CC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25339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1925" y="1163638"/>
            <a:ext cx="4189413" cy="3141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81DB2-CDF6-4DB2-970C-611BC8354CC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990646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rot="16200000">
            <a:off x="1066801" y="1240949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2140108"/>
            <a:ext cx="1466879" cy="1676400"/>
            <a:chOff x="1230573" y="1890215"/>
            <a:chExt cx="1444388" cy="1650696"/>
          </a:xfrm>
        </p:grpSpPr>
        <p:sp>
          <p:nvSpPr>
            <p:cNvPr id="9" name="Oval 8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Oval 11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56350"/>
            <a:ext cx="2895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ound Same Side Corner Rectangle 12"/>
          <p:cNvSpPr/>
          <p:nvPr/>
        </p:nvSpPr>
        <p:spPr>
          <a:xfrm rot="5400000" flipH="1">
            <a:off x="4572000" y="1240949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1248" y="1318044"/>
            <a:ext cx="3273552" cy="1640541"/>
          </a:xfrm>
        </p:spPr>
        <p:txBody>
          <a:bodyPr vert="horz" lIns="91440" tIns="0" rIns="91440" bIns="0" rtlCol="0" anchor="b" anchorCtr="0">
            <a:noAutofit/>
          </a:bodyPr>
          <a:lstStyle>
            <a:lvl1pPr algn="ct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51248" y="3021339"/>
            <a:ext cx="3273552" cy="530352"/>
          </a:xfrm>
        </p:spPr>
        <p:txBody>
          <a:bodyPr vert="horz" lIns="91440" tIns="0" rIns="91440" bIns="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429001" y="450850"/>
            <a:ext cx="4922184" cy="461168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6758" y="5069541"/>
            <a:ext cx="4924425" cy="662519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6759" y="5732060"/>
            <a:ext cx="4924425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2B0DB6-F5C7-45FB-8CF3-31B45F9C2DAC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1609725"/>
            <a:ext cx="5343525" cy="2281238"/>
          </a:xfrm>
          <a:prstGeom prst="roundRect">
            <a:avLst>
              <a:gd name="adj" fmla="val 3826"/>
            </a:avLst>
          </a:prstGeom>
          <a:noFill/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3904812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4586704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6" y="443552"/>
            <a:ext cx="5343525" cy="2281238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2015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lIns="91440" tIns="45720" rIns="91440" bIns="45720" rtlCol="0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18" y="5055855"/>
            <a:ext cx="5416313" cy="681892"/>
          </a:xfrm>
        </p:spPr>
        <p:txBody>
          <a:bodyPr anchor="b"/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19" y="5737747"/>
            <a:ext cx="5416313" cy="627797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4"/>
          </p:nvPr>
        </p:nvSpPr>
        <p:spPr>
          <a:xfrm flipH="1" flipV="1">
            <a:off x="3021106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5"/>
          </p:nvPr>
        </p:nvSpPr>
        <p:spPr>
          <a:xfrm flipV="1">
            <a:off x="5723362" y="2756848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6"/>
          </p:nvPr>
        </p:nvSpPr>
        <p:spPr>
          <a:xfrm flipH="1">
            <a:off x="3021106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5723362" y="437202"/>
            <a:ext cx="2642616" cy="2281238"/>
          </a:xfrm>
          <a:prstGeom prst="round1Rect">
            <a:avLst>
              <a:gd name="adj" fmla="val 9488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vert="horz"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, 2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1998756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3442648"/>
            <a:ext cx="2743200" cy="2968389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5"/>
          </p:nvPr>
        </p:nvSpPr>
        <p:spPr>
          <a:xfrm>
            <a:off x="5840505" y="4108759"/>
            <a:ext cx="2524126" cy="1998756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6"/>
          </p:nvPr>
        </p:nvSpPr>
        <p:spPr>
          <a:xfrm>
            <a:off x="5840505" y="34426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, 3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40505" y="1112198"/>
            <a:ext cx="2524126" cy="989959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3021107" y="443551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/>
          </p:nvPr>
        </p:nvSpPr>
        <p:spPr>
          <a:xfrm flipV="1">
            <a:off x="3021107" y="4462815"/>
            <a:ext cx="2743200" cy="1956816"/>
          </a:xfrm>
          <a:prstGeom prst="round2SameRect">
            <a:avLst>
              <a:gd name="adj1" fmla="val 5300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</p:spPr>
        <p:txBody>
          <a:bodyPr anchor="b" anchorCtr="1">
            <a:normAutofit/>
            <a:scene3d>
              <a:camera prst="orthographicFront">
                <a:rot lat="0" lon="0" rev="10800000"/>
              </a:camera>
              <a:lightRig rig="threePt" dir="t"/>
            </a:scene3d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40505" y="443551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8"/>
          </p:nvPr>
        </p:nvSpPr>
        <p:spPr>
          <a:xfrm>
            <a:off x="3021107" y="2452048"/>
            <a:ext cx="2743200" cy="1956816"/>
          </a:xfrm>
          <a:prstGeom prst="rect">
            <a:avLst/>
          </a:prstGeom>
          <a:noFill/>
        </p:spPr>
        <p:txBody>
          <a:bodyPr anchor="t" anchorCtr="1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9"/>
          </p:nvPr>
        </p:nvSpPr>
        <p:spPr>
          <a:xfrm>
            <a:off x="5840505" y="3133941"/>
            <a:ext cx="2524126" cy="989959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40505" y="2452048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1"/>
          </p:nvPr>
        </p:nvSpPr>
        <p:spPr>
          <a:xfrm>
            <a:off x="5840505" y="5135813"/>
            <a:ext cx="2524126" cy="989959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2"/>
          </p:nvPr>
        </p:nvSpPr>
        <p:spPr>
          <a:xfrm>
            <a:off x="5840505" y="4462815"/>
            <a:ext cx="2524126" cy="67468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0206" y="685800"/>
            <a:ext cx="4924424" cy="88696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40206" y="2020888"/>
            <a:ext cx="4924425" cy="41068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24800" y="750580"/>
            <a:ext cx="914400" cy="53819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7100" y="749300"/>
            <a:ext cx="3924300" cy="53768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 sz="9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ound Same Side Corner Rectangle 6"/>
          <p:cNvSpPr/>
          <p:nvPr/>
        </p:nvSpPr>
        <p:spPr>
          <a:xfrm rot="16200000">
            <a:off x="1066801" y="1603786"/>
            <a:ext cx="3474720" cy="3474720"/>
          </a:xfrm>
          <a:prstGeom prst="round2SameRect">
            <a:avLst>
              <a:gd name="adj1" fmla="val 3122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 rot="5400000">
            <a:off x="4585448" y="1603786"/>
            <a:ext cx="3474720" cy="3474720"/>
          </a:xfrm>
          <a:prstGeom prst="round2SameRect">
            <a:avLst>
              <a:gd name="adj1" fmla="val 3096"/>
              <a:gd name="adj2" fmla="val 0"/>
            </a:avLst>
          </a:prstGeom>
          <a:blipFill dpi="0" rotWithShape="0">
            <a:blip r:embed="rId2" cstate="print"/>
            <a:srcRect/>
            <a:stretch>
              <a:fillRect/>
            </a:stretch>
          </a:blipFill>
          <a:ln>
            <a:noFill/>
          </a:ln>
        </p:spPr>
        <p:txBody>
          <a:bodyPr vert="vert270"/>
          <a:lstStyle>
            <a:lvl1pPr marL="0" indent="0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grpSp>
        <p:nvGrpSpPr>
          <p:cNvPr id="8" name="Group 25"/>
          <p:cNvGrpSpPr>
            <a:grpSpLocks noChangeAspect="1"/>
          </p:cNvGrpSpPr>
          <p:nvPr/>
        </p:nvGrpSpPr>
        <p:grpSpPr>
          <a:xfrm>
            <a:off x="2071048" y="1842448"/>
            <a:ext cx="1466879" cy="1676400"/>
            <a:chOff x="1230573" y="1890215"/>
            <a:chExt cx="1444388" cy="1650696"/>
          </a:xfrm>
        </p:grpSpPr>
        <p:sp>
          <p:nvSpPr>
            <p:cNvPr id="27" name="Oval 26"/>
            <p:cNvSpPr/>
            <p:nvPr/>
          </p:nvSpPr>
          <p:spPr>
            <a:xfrm>
              <a:off x="1230573" y="1890215"/>
              <a:ext cx="1444388" cy="937146"/>
            </a:xfrm>
            <a:prstGeom prst="ellipse">
              <a:avLst/>
            </a:pr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8" name="Oval 27"/>
            <p:cNvSpPr/>
            <p:nvPr/>
          </p:nvSpPr>
          <p:spPr>
            <a:xfrm>
              <a:off x="1935709" y="2845831"/>
              <a:ext cx="603504" cy="402336"/>
            </a:xfrm>
            <a:prstGeom prst="ellipse">
              <a:avLst/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9" name="Oval 28"/>
            <p:cNvSpPr/>
            <p:nvPr/>
          </p:nvSpPr>
          <p:spPr>
            <a:xfrm>
              <a:off x="1901589" y="3275735"/>
              <a:ext cx="392373" cy="265176"/>
            </a:xfrm>
            <a:prstGeom prst="ellipse">
              <a:avLst/>
            </a:prstGeom>
            <a:solidFill>
              <a:srgbClr val="FFFFFF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30" name="Oval 29"/>
            <p:cNvSpPr/>
            <p:nvPr/>
          </p:nvSpPr>
          <p:spPr>
            <a:xfrm>
              <a:off x="1633181" y="2395181"/>
              <a:ext cx="621792" cy="402336"/>
            </a:xfrm>
            <a:prstGeom prst="ellipse">
              <a:avLst/>
            </a:prstGeom>
            <a:solidFill>
              <a:srgbClr val="FFFFFF">
                <a:alpha val="38039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6447" y="3114115"/>
            <a:ext cx="3276600" cy="1162050"/>
          </a:xfrm>
        </p:spPr>
        <p:txBody>
          <a:bodyPr tIns="0" bIns="0" anchor="b" anchorCtr="0">
            <a:noAutofit/>
          </a:bodyPr>
          <a:lstStyle>
            <a:lvl1pPr algn="ctr">
              <a:lnSpc>
                <a:spcPts val="4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6447" y="4343400"/>
            <a:ext cx="3276600" cy="533400"/>
          </a:xfrm>
        </p:spPr>
        <p:txBody>
          <a:bodyPr tIns="0" bIns="0">
            <a:normAutofit/>
          </a:bodyPr>
          <a:lstStyle>
            <a:lvl1pPr marL="0" indent="0" algn="ctr">
              <a:spcBef>
                <a:spcPct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6"/>
          <p:cNvGrpSpPr/>
          <p:nvPr/>
        </p:nvGrpSpPr>
        <p:grpSpPr>
          <a:xfrm>
            <a:off x="222912" y="967210"/>
            <a:ext cx="7892388" cy="3918778"/>
            <a:chOff x="222912" y="1254456"/>
            <a:chExt cx="7892388" cy="3918778"/>
          </a:xfrm>
        </p:grpSpPr>
        <p:sp>
          <p:nvSpPr>
            <p:cNvPr id="7" name="Rounded Rectangle 6"/>
            <p:cNvSpPr/>
            <p:nvPr/>
          </p:nvSpPr>
          <p:spPr>
            <a:xfrm>
              <a:off x="1028700" y="1600200"/>
              <a:ext cx="7086600" cy="3474720"/>
            </a:xfrm>
            <a:prstGeom prst="roundRect">
              <a:avLst>
                <a:gd name="adj" fmla="val 312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9"/>
            <p:cNvGrpSpPr/>
            <p:nvPr/>
          </p:nvGrpSpPr>
          <p:grpSpPr>
            <a:xfrm>
              <a:off x="222912" y="1254456"/>
              <a:ext cx="3429000" cy="3918778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4182" y="2021541"/>
            <a:ext cx="4200618" cy="1362075"/>
          </a:xfrm>
        </p:spPr>
        <p:txBody>
          <a:bodyPr vert="horz" lIns="91440" tIns="0" rIns="91440" bIns="0" rtlCol="0" anchor="b" anchorCtr="0">
            <a:noAutofit/>
          </a:bodyPr>
          <a:lstStyle>
            <a:lvl1pPr algn="r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21424" y="3388659"/>
            <a:ext cx="4603376" cy="1083328"/>
          </a:xfrm>
        </p:spPr>
        <p:txBody>
          <a:bodyPr vert="horz" lIns="91440" tIns="0" rIns="91440" bIns="0" rtlCol="0">
            <a:normAutofit/>
          </a:bodyPr>
          <a:lstStyle>
            <a:lvl1pPr marL="0" indent="0" algn="r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30000"/>
              <a:buFont typeface="Wingdings" pitchFamily="2" charset="2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1160EA64-D806-43AC-9DF2-F8C432F32B4C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5" name="Rounded Rectangle 14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070" y="224118"/>
            <a:ext cx="4800600" cy="886968"/>
          </a:xfrm>
        </p:spPr>
        <p:txBody>
          <a:bodyPr lIns="4572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2474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1647" y="1600200"/>
            <a:ext cx="3703320" cy="4525963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21040" y="363071"/>
            <a:ext cx="609600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1212" y="1548761"/>
            <a:ext cx="3657600" cy="274320"/>
          </a:xfrm>
          <a:prstGeom prst="roundRect">
            <a:avLst>
              <a:gd name="adj" fmla="val 3116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8352" y="2021456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1533" y="1548761"/>
            <a:ext cx="3657600" cy="274320"/>
          </a:xfrm>
          <a:prstGeom prst="roundRect">
            <a:avLst>
              <a:gd name="adj" fmla="val 34058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673" y="2019869"/>
            <a:ext cx="3703320" cy="4106294"/>
          </a:xfrm>
        </p:spPr>
        <p:txBody>
          <a:bodyPr lIns="45720"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321729" y="365760"/>
            <a:ext cx="609600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15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7" name="Rounded Rectangle 16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9" name="Oval 18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664" y="228600"/>
            <a:ext cx="4800600" cy="886968"/>
          </a:xfrm>
        </p:spPr>
        <p:txBody>
          <a:bodyPr vert="horz" lIns="4572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8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10" name="Rounded Rectangle 9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7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21040" y="365760"/>
            <a:ext cx="609600" cy="365125"/>
          </a:xfrm>
        </p:spPr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5" name="Group 7"/>
          <p:cNvGrpSpPr/>
          <p:nvPr/>
        </p:nvGrpSpPr>
        <p:grpSpPr>
          <a:xfrm>
            <a:off x="7418696" y="457200"/>
            <a:ext cx="914400" cy="914400"/>
            <a:chOff x="842682" y="2971800"/>
            <a:chExt cx="914400" cy="914400"/>
          </a:xfrm>
        </p:grpSpPr>
        <p:sp>
          <p:nvSpPr>
            <p:cNvPr id="9" name="Rounded Rectangle 8"/>
            <p:cNvSpPr/>
            <p:nvPr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6" name="Group 10"/>
            <p:cNvGrpSpPr>
              <a:grpSpLocks noChangeAspect="1"/>
            </p:cNvGrpSpPr>
            <p:nvPr/>
          </p:nvGrpSpPr>
          <p:grpSpPr>
            <a:xfrm>
              <a:off x="948372" y="3034353"/>
              <a:ext cx="700732" cy="800823"/>
              <a:chOff x="1230573" y="1890215"/>
              <a:chExt cx="1444388" cy="1650696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9" y="304800"/>
            <a:ext cx="4948269" cy="719424"/>
          </a:xfrm>
        </p:spPr>
        <p:txBody>
          <a:bodyPr anchor="b"/>
          <a:lstStyle>
            <a:lvl1pPr algn="l">
              <a:defRPr sz="2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113" y="2292824"/>
            <a:ext cx="4959126" cy="383333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0" y="1160463"/>
            <a:ext cx="4948269" cy="9540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pPr/>
              <a:t>3/21/17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0" y="685800"/>
            <a:ext cx="4948238" cy="88696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0" y="2020888"/>
            <a:ext cx="4946602" cy="41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52600" y="2877671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 b="1">
                <a:solidFill>
                  <a:schemeClr val="accent1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18"/>
          <p:cNvGrpSpPr/>
          <p:nvPr/>
        </p:nvGrpSpPr>
        <p:grpSpPr>
          <a:xfrm>
            <a:off x="842682" y="2971800"/>
            <a:ext cx="914400" cy="914400"/>
            <a:chOff x="842682" y="2971800"/>
            <a:chExt cx="914400" cy="914400"/>
          </a:xfrm>
        </p:grpSpPr>
        <p:sp>
          <p:nvSpPr>
            <p:cNvPr id="8" name="Rounded Rectangle 7"/>
            <p:cNvSpPr/>
            <p:nvPr userDrawn="1"/>
          </p:nvSpPr>
          <p:spPr>
            <a:xfrm>
              <a:off x="842682" y="2971800"/>
              <a:ext cx="914400" cy="914400"/>
            </a:xfrm>
            <a:prstGeom prst="roundRect">
              <a:avLst>
                <a:gd name="adj" fmla="val 93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9" name="Group 10"/>
            <p:cNvGrpSpPr>
              <a:grpSpLocks noChangeAspect="1"/>
            </p:cNvGrpSpPr>
            <p:nvPr userDrawn="1"/>
          </p:nvGrpSpPr>
          <p:grpSpPr>
            <a:xfrm>
              <a:off x="948372" y="3034352"/>
              <a:ext cx="700732" cy="800822"/>
              <a:chOff x="1230573" y="1890215"/>
              <a:chExt cx="1444388" cy="1650696"/>
            </a:xfrm>
          </p:grpSpPr>
          <p:sp>
            <p:nvSpPr>
              <p:cNvPr id="12" name="Oval 11"/>
              <p:cNvSpPr/>
              <p:nvPr userDrawn="1"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3" name="Oval 12"/>
              <p:cNvSpPr/>
              <p:nvPr userDrawn="1"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4" name="Oval 13"/>
              <p:cNvSpPr/>
              <p:nvPr userDrawn="1"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5" name="Oval 14"/>
              <p:cNvSpPr/>
              <p:nvPr userDrawn="1"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2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30000"/>
        <a:buFont typeface="Wingdings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2497" y="1580201"/>
            <a:ext cx="4329683" cy="3086562"/>
          </a:xfrm>
        </p:spPr>
        <p:txBody>
          <a:bodyPr anchor="ctr">
            <a:normAutofit/>
          </a:bodyPr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latin typeface="Cambria"/>
                <a:cs typeface="Cambria"/>
              </a:rPr>
              <a:t>Revive Me, O Lord!</a:t>
            </a:r>
            <a:endParaRPr lang="en-US" sz="60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08150" y="336907"/>
            <a:ext cx="7561974" cy="1239894"/>
          </a:xfrm>
          <a:prstGeom prst="rect">
            <a:avLst/>
          </a:prstGeom>
        </p:spPr>
        <p:txBody>
          <a:bodyPr vert="horz" lIns="91440" tIns="0" rIns="91440" bIns="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474739"/>
                </a:solidFill>
                <a:effectLst/>
                <a:uLnTx/>
                <a:uFillTx/>
                <a:latin typeface="Cambria"/>
                <a:ea typeface="+mn-ea"/>
                <a:cs typeface="Cambria"/>
              </a:rPr>
              <a:t>Psalm 119:153-160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474739"/>
              </a:solidFill>
              <a:effectLst/>
              <a:uLnTx/>
              <a:uFillTx/>
              <a:latin typeface="Cambria"/>
              <a:ea typeface="+mn-ea"/>
              <a:cs typeface="Cambr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3056" y="5124577"/>
            <a:ext cx="85865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Cambria"/>
                <a:cs typeface="Cambria"/>
              </a:rPr>
              <a:t>Revive:  “to flourish anew, renewal, revitalizing, reinvigorating, rescue from trouble.</a:t>
            </a:r>
            <a:r>
              <a:rPr lang="en-US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Cambria"/>
                <a:cs typeface="Cambria"/>
              </a:rPr>
              <a:t>” </a:t>
            </a:r>
          </a:p>
          <a:p>
            <a:pPr algn="ctr"/>
            <a:r>
              <a:rPr lang="en-US" sz="2800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Cambria"/>
                <a:cs typeface="Cambria"/>
              </a:rPr>
              <a:t>(cf. Gal. 6:9; Psa. 138:7-8).</a:t>
            </a:r>
            <a:endParaRPr lang="en-US" sz="2800" b="1" dirty="0">
              <a:solidFill>
                <a:schemeClr val="tx2">
                  <a:lumMod val="90000"/>
                  <a:lumOff val="10000"/>
                </a:schemeClr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70166816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-456336" y="-191987"/>
            <a:ext cx="7892388" cy="3918778"/>
            <a:chOff x="237678" y="0"/>
            <a:chExt cx="7892388" cy="3918778"/>
          </a:xfrm>
        </p:grpSpPr>
        <p:sp>
          <p:nvSpPr>
            <p:cNvPr id="7" name="Rounded Rectangle 6"/>
            <p:cNvSpPr/>
            <p:nvPr/>
          </p:nvSpPr>
          <p:spPr>
            <a:xfrm>
              <a:off x="1043466" y="345744"/>
              <a:ext cx="7086600" cy="2696513"/>
            </a:xfrm>
            <a:prstGeom prst="roundRect">
              <a:avLst>
                <a:gd name="adj" fmla="val 3122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9"/>
            <p:cNvGrpSpPr/>
            <p:nvPr/>
          </p:nvGrpSpPr>
          <p:grpSpPr>
            <a:xfrm>
              <a:off x="237678" y="0"/>
              <a:ext cx="3429000" cy="3918778"/>
              <a:chOff x="1230573" y="1890215"/>
              <a:chExt cx="1444388" cy="1650696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1230573" y="1890215"/>
                <a:ext cx="1444388" cy="937146"/>
              </a:xfrm>
              <a:prstGeom prst="ellipse">
                <a:avLst/>
              </a:prstGeom>
              <a:solidFill>
                <a:srgbClr val="FFFFFF">
                  <a:alpha val="5019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1935709" y="2845831"/>
                <a:ext cx="603504" cy="402336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901589" y="3275735"/>
                <a:ext cx="392373" cy="265176"/>
              </a:xfrm>
              <a:prstGeom prst="ellipse">
                <a:avLst/>
              </a:prstGeom>
              <a:solidFill>
                <a:srgbClr val="FFFFFF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1633181" y="2395181"/>
                <a:ext cx="621792" cy="402336"/>
              </a:xfrm>
              <a:prstGeom prst="ellipse">
                <a:avLst/>
              </a:prstGeom>
              <a:solidFill>
                <a:srgbClr val="FFFFFF">
                  <a:alpha val="38039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14" name="Text Placeholder 2"/>
          <p:cNvSpPr txBox="1">
            <a:spLocks/>
          </p:cNvSpPr>
          <p:nvPr/>
        </p:nvSpPr>
        <p:spPr>
          <a:xfrm>
            <a:off x="3008953" y="196620"/>
            <a:ext cx="3750628" cy="1993712"/>
          </a:xfrm>
          <a:prstGeom prst="rect">
            <a:avLst/>
          </a:prstGeom>
        </p:spPr>
        <p:txBody>
          <a:bodyPr vert="horz" lIns="91440" tIns="0" rIns="91440" bIns="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30000"/>
              <a:buFont typeface="Wingdings" pitchFamily="2" charset="2"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Cambria"/>
                <a:ea typeface="+mn-ea"/>
                <a:cs typeface="Cambria"/>
              </a:rPr>
              <a:t>Revive Me, O Lord!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uLnTx/>
              <a:uFillTx/>
              <a:latin typeface="Cambria"/>
              <a:ea typeface="+mn-ea"/>
              <a:cs typeface="Cambri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268" y="2184896"/>
            <a:ext cx="6330477" cy="1155031"/>
          </a:xfrm>
        </p:spPr>
        <p:txBody>
          <a:bodyPr anchor="t">
            <a:normAutofit/>
          </a:bodyPr>
          <a:lstStyle/>
          <a:p>
            <a:pPr algn="ctr"/>
            <a:r>
              <a:rPr lang="en-US" sz="3200" b="1" dirty="0">
                <a:solidFill>
                  <a:srgbClr val="474739"/>
                </a:solidFill>
                <a:latin typeface="Gill Sans"/>
                <a:ea typeface="Zapf Chancery"/>
                <a:cs typeface="Gill Sans"/>
              </a:rPr>
              <a:t>God can</a:t>
            </a:r>
            <a:r>
              <a:rPr lang="en-US" sz="3200" b="1" dirty="0" smtClean="0">
                <a:solidFill>
                  <a:srgbClr val="474739"/>
                </a:solidFill>
                <a:latin typeface="Gill Sans"/>
                <a:ea typeface="Zapf Chancery"/>
                <a:cs typeface="Gill Sans"/>
              </a:rPr>
              <a:t> and will </a:t>
            </a:r>
            <a:r>
              <a:rPr lang="en-US" sz="3200" b="1" dirty="0">
                <a:solidFill>
                  <a:srgbClr val="474739"/>
                </a:solidFill>
                <a:latin typeface="Gill Sans"/>
                <a:ea typeface="Zapf Chancery"/>
                <a:cs typeface="Gill Sans"/>
              </a:rPr>
              <a:t>Revive us</a:t>
            </a:r>
            <a:r>
              <a:rPr lang="en-US" sz="3200" b="1" dirty="0" smtClean="0">
                <a:solidFill>
                  <a:srgbClr val="474739"/>
                </a:solidFill>
                <a:latin typeface="Gill Sans"/>
                <a:ea typeface="Zapf Chancery"/>
                <a:cs typeface="Gill Sans"/>
              </a:rPr>
              <a:t>!</a:t>
            </a:r>
            <a:endParaRPr lang="en-US" sz="3200" b="1" dirty="0">
              <a:solidFill>
                <a:srgbClr val="474739"/>
              </a:solidFill>
              <a:latin typeface="Gill Sans"/>
              <a:ea typeface="Zapf Chancery"/>
              <a:cs typeface="Gill Sans"/>
            </a:endParaRPr>
          </a:p>
        </p:txBody>
      </p:sp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342901" y="3130867"/>
            <a:ext cx="8500310" cy="3500072"/>
          </a:xfrm>
        </p:spPr>
        <p:txBody>
          <a:bodyPr>
            <a:noAutofit/>
          </a:bodyPr>
          <a:lstStyle/>
          <a:p>
            <a:pPr marL="409575" indent="-409575"/>
            <a:r>
              <a:rPr lang="en-US" sz="3000" b="1" dirty="0">
                <a:latin typeface="Cambria"/>
                <a:cs typeface="Cambria"/>
              </a:rPr>
              <a:t>According to His Word </a:t>
            </a:r>
            <a:r>
              <a:rPr lang="en-US" sz="3000" dirty="0">
                <a:latin typeface="Cambria"/>
                <a:cs typeface="Cambria"/>
              </a:rPr>
              <a:t>(</a:t>
            </a:r>
            <a:r>
              <a:rPr lang="en-US" sz="3000" dirty="0" smtClean="0">
                <a:latin typeface="Cambria"/>
                <a:cs typeface="Cambria"/>
              </a:rPr>
              <a:t>154; cf. 37, 49-55;  1 Thess. 2:13).</a:t>
            </a:r>
          </a:p>
          <a:p>
            <a:pPr marL="409575" indent="-409575"/>
            <a:r>
              <a:rPr lang="en-US" sz="3000" b="1" dirty="0">
                <a:latin typeface="Cambria"/>
                <a:cs typeface="Cambria"/>
              </a:rPr>
              <a:t>According to His Judgments </a:t>
            </a:r>
            <a:r>
              <a:rPr lang="en-US" sz="3000" dirty="0">
                <a:latin typeface="Cambria"/>
                <a:cs typeface="Cambria"/>
              </a:rPr>
              <a:t>(156,</a:t>
            </a:r>
            <a:r>
              <a:rPr lang="en-US" sz="3000" dirty="0" smtClean="0">
                <a:latin typeface="Cambria"/>
                <a:cs typeface="Cambria"/>
              </a:rPr>
              <a:t> cf. 149, 40; Rom. 1:16-18).</a:t>
            </a:r>
          </a:p>
          <a:p>
            <a:pPr marL="409575" indent="-409575"/>
            <a:r>
              <a:rPr lang="en-US" sz="3000" b="1" dirty="0">
                <a:latin typeface="Cambria"/>
                <a:cs typeface="Cambria"/>
              </a:rPr>
              <a:t>According to His Mercy </a:t>
            </a:r>
            <a:r>
              <a:rPr lang="en-US" sz="3000" dirty="0">
                <a:latin typeface="Cambria"/>
                <a:cs typeface="Cambria"/>
              </a:rPr>
              <a:t>(159,</a:t>
            </a:r>
            <a:r>
              <a:rPr lang="en-US" sz="3000" dirty="0" smtClean="0">
                <a:latin typeface="Cambria"/>
                <a:cs typeface="Cambria"/>
              </a:rPr>
              <a:t> cf. 88; Titus </a:t>
            </a:r>
            <a:r>
              <a:rPr lang="en-US" sz="3000" dirty="0">
                <a:latin typeface="Cambria"/>
                <a:cs typeface="Cambria"/>
              </a:rPr>
              <a:t>3:4</a:t>
            </a:r>
            <a:r>
              <a:rPr lang="en-US" sz="3000" dirty="0" smtClean="0">
                <a:latin typeface="Cambria"/>
                <a:cs typeface="Cambria"/>
              </a:rPr>
              <a:t>-7).</a:t>
            </a:r>
            <a:endParaRPr lang="en-US" sz="30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7810697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" grpId="0"/>
      <p:bldP spid="16" grpId="0" build="p"/>
    </p:bldLst>
  </p:timing>
</p:sld>
</file>

<file path=ppt/theme/theme1.xml><?xml version="1.0" encoding="utf-8"?>
<a:theme xmlns:a="http://schemas.openxmlformats.org/drawingml/2006/main" name="Inspiration">
  <a:themeElements>
    <a:clrScheme name="Inspiration">
      <a:dk1>
        <a:sysClr val="windowText" lastClr="000000"/>
      </a:dk1>
      <a:lt1>
        <a:sysClr val="window" lastClr="FFFFFF"/>
      </a:lt1>
      <a:dk2>
        <a:srgbClr val="2F2F26"/>
      </a:dk2>
      <a:lt2>
        <a:srgbClr val="9FA795"/>
      </a:lt2>
      <a:accent1>
        <a:srgbClr val="749805"/>
      </a:accent1>
      <a:accent2>
        <a:srgbClr val="BACC82"/>
      </a:accent2>
      <a:accent3>
        <a:srgbClr val="6E9EC2"/>
      </a:accent3>
      <a:accent4>
        <a:srgbClr val="2046A5"/>
      </a:accent4>
      <a:accent5>
        <a:srgbClr val="5039C6"/>
      </a:accent5>
      <a:accent6>
        <a:srgbClr val="7411D0"/>
      </a:accent6>
      <a:hlink>
        <a:srgbClr val="FFC000"/>
      </a:hlink>
      <a:folHlink>
        <a:srgbClr val="C0C000"/>
      </a:folHlink>
    </a:clrScheme>
    <a:fontScheme name="Inspiration">
      <a:majorFont>
        <a:latin typeface="News Gothic MT"/>
        <a:ea typeface=""/>
        <a:cs typeface=""/>
        <a:font script="Jpan" typeface="メイリオ"/>
      </a:majorFont>
      <a:minorFont>
        <a:latin typeface="News Gothic MT"/>
        <a:ea typeface=""/>
        <a:cs typeface=""/>
        <a:font script="Jpan" typeface="メイリオ"/>
      </a:minorFont>
    </a:fontScheme>
    <a:fmtScheme name="Inspiration">
      <a:fillStyleLst>
        <a:solidFill>
          <a:schemeClr val="phClr"/>
        </a:solidFill>
        <a:gradFill rotWithShape="1">
          <a:gsLst>
            <a:gs pos="25000">
              <a:schemeClr val="phClr">
                <a:tint val="90000"/>
                <a:shade val="100000"/>
                <a:alpha val="90000"/>
                <a:satMod val="150000"/>
              </a:schemeClr>
            </a:gs>
            <a:gs pos="100000">
              <a:schemeClr val="phClr">
                <a:tint val="100000"/>
                <a:shade val="60000"/>
                <a:satMod val="13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0000"/>
                <a:shade val="100000"/>
                <a:alpha val="85000"/>
                <a:satMod val="150000"/>
              </a:schemeClr>
            </a:gs>
            <a:gs pos="33000">
              <a:schemeClr val="phClr">
                <a:tint val="90000"/>
                <a:shade val="100000"/>
                <a:alpha val="95000"/>
                <a:satMod val="130000"/>
              </a:schemeClr>
            </a:gs>
            <a:gs pos="67000">
              <a:schemeClr val="phClr">
                <a:shade val="70000"/>
                <a:satMod val="135000"/>
              </a:schemeClr>
            </a:gs>
            <a:gs pos="100000">
              <a:schemeClr val="phClr">
                <a:shade val="50000"/>
                <a:satMod val="135000"/>
              </a:schemeClr>
            </a:gs>
          </a:gsLst>
          <a:lin ang="13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thickThin" algn="ctr">
          <a:solidFill>
            <a:schemeClr val="phClr"/>
          </a:solidFill>
          <a:prstDash val="solid"/>
        </a:ln>
        <a:ln w="38100" cap="flat" cmpd="thinThick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woPt" dir="tl"/>
          </a:scene3d>
          <a:sp3d extrusionH="12700" prstMaterial="softEdge">
            <a:bevelT w="25400" h="50800"/>
          </a:sp3d>
        </a:effectStyle>
        <a:effectStyle>
          <a:effectLst>
            <a:innerShdw blurRad="50800" dist="25400" dir="2400000">
              <a:srgbClr val="808080">
                <a:alpha val="75000"/>
              </a:srgbClr>
            </a:innerShdw>
            <a:reflection blurRad="38100" stA="26000" endPos="35000" dist="12700" dir="5400000" fadeDir="48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:a="http://schemas.openxmlformats.org/drawingml/2006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Inspiration.thmx</Template>
  <TotalTime>146</TotalTime>
  <Words>251</Words>
  <Application>Microsoft Macintosh PowerPoint</Application>
  <PresentationFormat>On-screen Show (4:3)</PresentationFormat>
  <Paragraphs>20</Paragraphs>
  <Slides>2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Inspiration</vt:lpstr>
      <vt:lpstr>Slide 1</vt:lpstr>
      <vt:lpstr>God can and will Revive us!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Stan Cox</dc:creator>
  <cp:lastModifiedBy>Kyle Pope</cp:lastModifiedBy>
  <cp:revision>13</cp:revision>
  <cp:lastPrinted>2017-01-01T21:28:58Z</cp:lastPrinted>
  <dcterms:created xsi:type="dcterms:W3CDTF">2017-03-21T16:43:51Z</dcterms:created>
  <dcterms:modified xsi:type="dcterms:W3CDTF">2017-03-21T16:44:02Z</dcterms:modified>
</cp:coreProperties>
</file>