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Layouts/slideLayout8.xml" ContentType="application/vnd.openxmlformats-officedocument.presentationml.slideLayout+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7" r:id="rId2"/>
    <p:sldId id="258" r:id="rId3"/>
    <p:sldId id="260"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6416918-5D54-AB41-8229-BF43197B2EFE}" type="datetimeFigureOut">
              <a:rPr lang="en-US" smtClean="0"/>
              <a:pPr/>
              <a:t>11/18/17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3E41A70-1D9E-3D45-B836-DD53483AD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6416918-5D54-AB41-8229-BF43197B2EFE}" type="datetimeFigureOut">
              <a:rPr lang="en-US" smtClean="0"/>
              <a:pPr/>
              <a:t>11/18/17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3E41A70-1D9E-3D45-B836-DD53483AD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6416918-5D54-AB41-8229-BF43197B2EFE}" type="datetimeFigureOut">
              <a:rPr lang="en-US" smtClean="0"/>
              <a:pPr/>
              <a:t>11/18/17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3E41A70-1D9E-3D45-B836-DD53483AD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6416918-5D54-AB41-8229-BF43197B2EFE}" type="datetimeFigureOut">
              <a:rPr lang="en-US" smtClean="0"/>
              <a:pPr/>
              <a:t>11/18/17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3E41A70-1D9E-3D45-B836-DD53483AD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6416918-5D54-AB41-8229-BF43197B2EFE}" type="datetimeFigureOut">
              <a:rPr lang="en-US" smtClean="0"/>
              <a:pPr/>
              <a:t>11/18/17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3E41A70-1D9E-3D45-B836-DD53483AD48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6416918-5D54-AB41-8229-BF43197B2EFE}" type="datetimeFigureOut">
              <a:rPr lang="en-US" smtClean="0"/>
              <a:pPr/>
              <a:t>11/18/17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3E41A70-1D9E-3D45-B836-DD53483AD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A6416918-5D54-AB41-8229-BF43197B2EFE}" type="datetimeFigureOut">
              <a:rPr lang="en-US" smtClean="0"/>
              <a:pPr/>
              <a:t>11/18/17</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B3E41A70-1D9E-3D45-B836-DD53483AD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A6416918-5D54-AB41-8229-BF43197B2EFE}" type="datetimeFigureOut">
              <a:rPr lang="en-US" smtClean="0"/>
              <a:pPr/>
              <a:t>11/18/17</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B3E41A70-1D9E-3D45-B836-DD53483AD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6416918-5D54-AB41-8229-BF43197B2EFE}" type="datetimeFigureOut">
              <a:rPr lang="en-US" smtClean="0"/>
              <a:pPr/>
              <a:t>11/18/17</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B3E41A70-1D9E-3D45-B836-DD53483AD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6416918-5D54-AB41-8229-BF43197B2EFE}" type="datetimeFigureOut">
              <a:rPr lang="en-US" smtClean="0"/>
              <a:pPr/>
              <a:t>11/18/17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3E41A70-1D9E-3D45-B836-DD53483AD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6416918-5D54-AB41-8229-BF43197B2EFE}" type="datetimeFigureOut">
              <a:rPr lang="en-US" smtClean="0"/>
              <a:pPr/>
              <a:t>11/18/17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3E41A70-1D9E-3D45-B836-DD53483AD4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pic>
        <p:nvPicPr>
          <p:cNvPr id="7" name="Picture 6" descr="blue-gradient-textured-background-hd-500x281.jpg"/>
          <p:cNvPicPr>
            <a:picLocks noChangeAspect="1"/>
          </p:cNvPicPr>
          <p:nvPr userDrawn="1"/>
        </p:nvPicPr>
        <p:blipFill>
          <a:blip r:embed="rId13">
            <a:lum bright="-16000" contrast="-40000"/>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274638"/>
            <a:ext cx="5486400" cy="2062162"/>
          </a:xfrm>
          <a:prstGeom prst="rect">
            <a:avLst/>
          </a:prstGeom>
          <a:effectLst>
            <a:outerShdw blurRad="50800" dist="76200" dir="2700000">
              <a:srgbClr val="000000">
                <a:alpha val="43000"/>
              </a:srgbClr>
            </a:outerShdw>
          </a:effectLst>
        </p:spPr>
        <p:txBody>
          <a:bodyPr vert="horz" lIns="91440" tIns="45720" rIns="91440" bIns="45720" rtlCol="0" anchor="ctr">
            <a:normAutofit/>
            <a:scene3d>
              <a:camera prst="orthographicFront"/>
              <a:lightRig rig="threePt" dir="t"/>
            </a:scene3d>
            <a:sp3d extrusionH="57150">
              <a:bevelT h="25400" prst="softRound"/>
              <a:bevelB w="57150" h="38100" prst="hardEdge"/>
            </a:sp3d>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2446338"/>
            <a:ext cx="8229600" cy="413226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descr="XpioMaTEz.png"/>
          <p:cNvPicPr>
            <a:picLocks noChangeAspect="1"/>
          </p:cNvPicPr>
          <p:nvPr userDrawn="1"/>
        </p:nvPicPr>
        <p:blipFill>
          <a:blip r:embed="rId14"/>
          <a:stretch>
            <a:fillRect/>
          </a:stretch>
        </p:blipFill>
        <p:spPr>
          <a:xfrm>
            <a:off x="6184900" y="198438"/>
            <a:ext cx="2247900" cy="2247900"/>
          </a:xfrm>
          <a:prstGeom prst="rect">
            <a:avLst/>
          </a:prstGeom>
          <a:effectLst>
            <a:outerShdw blurRad="50800" dist="139700" dir="2700000">
              <a:srgbClr val="000000">
                <a:alpha val="43000"/>
              </a:srgbClr>
            </a:outerShdw>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5100" b="1" i="0" kern="1200" cap="none" spc="0">
          <a:ln w="0">
            <a:noFill/>
            <a:round/>
          </a:ln>
          <a:solidFill>
            <a:schemeClr val="bg1"/>
          </a:solidFill>
          <a:effectLst/>
          <a:latin typeface="Cambria"/>
          <a:ea typeface="+mj-ea"/>
          <a:cs typeface="Cambria"/>
        </a:defRPr>
      </a:lvl1pPr>
    </p:titleStyle>
    <p:bodyStyle>
      <a:lvl1pPr marL="342900" indent="-342900" algn="l" defTabSz="457200" rtl="0" eaLnBrk="1" latinLnBrk="0" hangingPunct="1">
        <a:spcBef>
          <a:spcPct val="20000"/>
        </a:spcBef>
        <a:buFont typeface="Arial"/>
        <a:buChar char="•"/>
        <a:defRPr sz="3200" b="1" kern="1200">
          <a:solidFill>
            <a:schemeClr val="tx1"/>
          </a:solidFill>
          <a:effectLst>
            <a:outerShdw blurRad="50800" dist="38100" dir="2700000">
              <a:srgbClr val="000000">
                <a:alpha val="43000"/>
              </a:srgbClr>
            </a:outerShdw>
          </a:effectLst>
          <a:latin typeface="Cambria"/>
          <a:ea typeface="+mn-ea"/>
          <a:cs typeface="Cambria"/>
        </a:defRPr>
      </a:lvl1pPr>
      <a:lvl2pPr marL="742950" indent="-285750" algn="l" defTabSz="457200" rtl="0" eaLnBrk="1" latinLnBrk="0" hangingPunct="1">
        <a:spcBef>
          <a:spcPct val="20000"/>
        </a:spcBef>
        <a:buFont typeface="Arial"/>
        <a:buChar char="–"/>
        <a:defRPr sz="3200" b="1" kern="1200">
          <a:solidFill>
            <a:schemeClr val="tx1"/>
          </a:solidFill>
          <a:effectLst>
            <a:outerShdw blurRad="50800" dist="38100" dir="2700000">
              <a:srgbClr val="000000">
                <a:alpha val="43000"/>
              </a:srgbClr>
            </a:outerShdw>
          </a:effectLst>
          <a:latin typeface="Cambria"/>
          <a:ea typeface="+mn-ea"/>
          <a:cs typeface="Cambria"/>
        </a:defRPr>
      </a:lvl2pPr>
      <a:lvl3pPr marL="1143000" indent="-228600" algn="l" defTabSz="457200" rtl="0" eaLnBrk="1" latinLnBrk="0" hangingPunct="1">
        <a:spcBef>
          <a:spcPct val="20000"/>
        </a:spcBef>
        <a:buFont typeface="Arial"/>
        <a:buChar char="•"/>
        <a:defRPr sz="3200" b="1" kern="1200">
          <a:solidFill>
            <a:schemeClr val="tx1"/>
          </a:solidFill>
          <a:effectLst>
            <a:outerShdw blurRad="50800" dist="38100" dir="2700000">
              <a:srgbClr val="000000">
                <a:alpha val="43000"/>
              </a:srgbClr>
            </a:outerShdw>
          </a:effectLst>
          <a:latin typeface="Cambria"/>
          <a:ea typeface="+mn-ea"/>
          <a:cs typeface="Cambria"/>
        </a:defRPr>
      </a:lvl3pPr>
      <a:lvl4pPr marL="1600200" indent="-228600" algn="l" defTabSz="457200" rtl="0" eaLnBrk="1" latinLnBrk="0" hangingPunct="1">
        <a:spcBef>
          <a:spcPct val="20000"/>
        </a:spcBef>
        <a:buFont typeface="Arial"/>
        <a:buChar char="–"/>
        <a:defRPr sz="3200" b="1" kern="1200">
          <a:solidFill>
            <a:schemeClr val="tx1"/>
          </a:solidFill>
          <a:effectLst>
            <a:outerShdw blurRad="50800" dist="38100" dir="2700000">
              <a:srgbClr val="000000">
                <a:alpha val="43000"/>
              </a:srgbClr>
            </a:outerShdw>
          </a:effectLst>
          <a:latin typeface="Cambria"/>
          <a:ea typeface="+mn-ea"/>
          <a:cs typeface="Cambria"/>
        </a:defRPr>
      </a:lvl4pPr>
      <a:lvl5pPr marL="2057400" indent="-228600" algn="l" defTabSz="457200" rtl="0" eaLnBrk="1" latinLnBrk="0" hangingPunct="1">
        <a:spcBef>
          <a:spcPct val="20000"/>
        </a:spcBef>
        <a:buFont typeface="Arial"/>
        <a:buChar char="»"/>
        <a:defRPr sz="3200" b="1" kern="1200">
          <a:solidFill>
            <a:schemeClr val="tx1"/>
          </a:solidFill>
          <a:effectLst>
            <a:outerShdw blurRad="50800" dist="38100" dir="2700000">
              <a:srgbClr val="000000">
                <a:alpha val="43000"/>
              </a:srgbClr>
            </a:outerShdw>
          </a:effectLst>
          <a:latin typeface="Cambria"/>
          <a:ea typeface="+mn-ea"/>
          <a:cs typeface="Cambri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86419" y="274638"/>
            <a:ext cx="5783655" cy="2062162"/>
          </a:xfrm>
        </p:spPr>
        <p:txBody>
          <a:bodyPr>
            <a:noAutofit/>
          </a:bodyPr>
          <a:lstStyle/>
          <a:p>
            <a:pPr>
              <a:lnSpc>
                <a:spcPct val="80000"/>
              </a:lnSpc>
            </a:pPr>
            <a:r>
              <a:rPr lang="en-US" sz="7000" dirty="0" smtClean="0"/>
              <a:t>E</a:t>
            </a:r>
            <a:r>
              <a:rPr lang="en-US" sz="7000" cap="small" dirty="0" smtClean="0"/>
              <a:t>phesians</a:t>
            </a:r>
            <a:r>
              <a:rPr lang="en-US" sz="7000" dirty="0" smtClean="0"/>
              <a:t> </a:t>
            </a:r>
            <a:br>
              <a:rPr lang="en-US" sz="7000" dirty="0" smtClean="0"/>
            </a:br>
            <a:r>
              <a:rPr lang="en-US" sz="7000" dirty="0" smtClean="0"/>
              <a:t>2:8-10</a:t>
            </a:r>
            <a:endParaRPr lang="en-US" sz="7000" dirty="0"/>
          </a:p>
        </p:txBody>
      </p:sp>
      <p:sp>
        <p:nvSpPr>
          <p:cNvPr id="3" name="Content Placeholder 2"/>
          <p:cNvSpPr>
            <a:spLocks noGrp="1"/>
          </p:cNvSpPr>
          <p:nvPr>
            <p:ph idx="1"/>
          </p:nvPr>
        </p:nvSpPr>
        <p:spPr>
          <a:xfrm>
            <a:off x="783674" y="2499345"/>
            <a:ext cx="7593541" cy="4079255"/>
          </a:xfrm>
        </p:spPr>
        <p:txBody>
          <a:bodyPr>
            <a:normAutofit/>
          </a:bodyPr>
          <a:lstStyle/>
          <a:p>
            <a:pPr marL="0" indent="0">
              <a:buNone/>
            </a:pPr>
            <a:r>
              <a:rPr lang="en-US" dirty="0" smtClean="0">
                <a:solidFill>
                  <a:schemeClr val="bg1"/>
                </a:solidFill>
              </a:rPr>
              <a:t>“For by grace you have been saved through faith, and that not of yourselves; it is the gift of God, not of works, lest anyone should boast. For we are His workmanship, created in Christ Jesus for good works, which God prepared beforehand that we should walk in them” (NKJV).</a:t>
            </a:r>
            <a:endParaRPr lang="en-US" dirty="0">
              <a:solidFill>
                <a:schemeClr val="bg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771664" cy="2062162"/>
          </a:xfrm>
        </p:spPr>
        <p:txBody>
          <a:bodyPr>
            <a:noAutofit/>
          </a:bodyPr>
          <a:lstStyle/>
          <a:p>
            <a:pPr>
              <a:lnSpc>
                <a:spcPct val="80000"/>
              </a:lnSpc>
            </a:pPr>
            <a:r>
              <a:rPr lang="en-US" sz="7000" dirty="0" smtClean="0"/>
              <a:t>S</a:t>
            </a:r>
            <a:r>
              <a:rPr lang="en-US" sz="7000" cap="small" dirty="0" smtClean="0"/>
              <a:t>alvation and</a:t>
            </a:r>
            <a:r>
              <a:rPr lang="en-US" sz="7000" dirty="0" smtClean="0"/>
              <a:t> </a:t>
            </a:r>
            <a:r>
              <a:rPr lang="en-US" sz="7000" cap="small" dirty="0" smtClean="0"/>
              <a:t>Works</a:t>
            </a:r>
            <a:endParaRPr lang="en-US" sz="7000" cap="small" dirty="0"/>
          </a:p>
        </p:txBody>
      </p:sp>
      <p:sp>
        <p:nvSpPr>
          <p:cNvPr id="3" name="Content Placeholder 2"/>
          <p:cNvSpPr>
            <a:spLocks noGrp="1"/>
          </p:cNvSpPr>
          <p:nvPr>
            <p:ph idx="1"/>
          </p:nvPr>
        </p:nvSpPr>
        <p:spPr>
          <a:xfrm>
            <a:off x="457200" y="2336801"/>
            <a:ext cx="8244294" cy="4241800"/>
          </a:xfrm>
        </p:spPr>
        <p:txBody>
          <a:bodyPr>
            <a:normAutofit lnSpcReduction="10000"/>
          </a:bodyPr>
          <a:lstStyle/>
          <a:p>
            <a:pPr marL="566738" indent="-566738">
              <a:buNone/>
            </a:pPr>
            <a:r>
              <a:rPr lang="en-US" sz="4100" dirty="0" smtClean="0">
                <a:solidFill>
                  <a:schemeClr val="bg1"/>
                </a:solidFill>
              </a:rPr>
              <a:t>I.  What Bearing Do Works Have on Salvation?</a:t>
            </a:r>
          </a:p>
          <a:p>
            <a:pPr marL="1027113" indent="-566738">
              <a:buAutoNum type="alphaUcPeriod"/>
            </a:pPr>
            <a:r>
              <a:rPr lang="en-US" dirty="0" smtClean="0">
                <a:solidFill>
                  <a:schemeClr val="bg1"/>
                </a:solidFill>
              </a:rPr>
              <a:t>Sinful works make us need salvation (Rom. 2:5-10).</a:t>
            </a:r>
          </a:p>
          <a:p>
            <a:pPr marL="1027113" indent="-566738">
              <a:buAutoNum type="alphaUcPeriod"/>
            </a:pPr>
            <a:r>
              <a:rPr lang="en-US" dirty="0" smtClean="0">
                <a:solidFill>
                  <a:schemeClr val="bg1"/>
                </a:solidFill>
              </a:rPr>
              <a:t>Good works cannot merit salvation (Titus 3:3-7).</a:t>
            </a:r>
          </a:p>
          <a:p>
            <a:pPr marL="1027113" indent="-566738">
              <a:buAutoNum type="alphaUcPeriod"/>
            </a:pPr>
            <a:r>
              <a:rPr lang="en-US" dirty="0" smtClean="0">
                <a:solidFill>
                  <a:schemeClr val="bg1"/>
                </a:solidFill>
              </a:rPr>
              <a:t>For God to save us, He demands work (John 6:28-29; Jas. 2:17-22).</a:t>
            </a:r>
            <a:endParaRPr lang="en-US" dirty="0">
              <a:solidFill>
                <a:schemeClr val="bg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771664" cy="2062162"/>
          </a:xfrm>
        </p:spPr>
        <p:txBody>
          <a:bodyPr>
            <a:noAutofit/>
          </a:bodyPr>
          <a:lstStyle/>
          <a:p>
            <a:pPr>
              <a:lnSpc>
                <a:spcPct val="80000"/>
              </a:lnSpc>
            </a:pPr>
            <a:r>
              <a:rPr lang="en-US" sz="7000" cap="small" dirty="0" smtClean="0"/>
              <a:t>Salvation and Works</a:t>
            </a:r>
            <a:endParaRPr lang="en-US" sz="7000" cap="small" dirty="0"/>
          </a:p>
        </p:txBody>
      </p:sp>
      <p:sp>
        <p:nvSpPr>
          <p:cNvPr id="3" name="Content Placeholder 2"/>
          <p:cNvSpPr>
            <a:spLocks noGrp="1"/>
          </p:cNvSpPr>
          <p:nvPr>
            <p:ph idx="1"/>
          </p:nvPr>
        </p:nvSpPr>
        <p:spPr>
          <a:xfrm>
            <a:off x="457200" y="2336801"/>
            <a:ext cx="8244294" cy="4241800"/>
          </a:xfrm>
        </p:spPr>
        <p:txBody>
          <a:bodyPr>
            <a:normAutofit/>
          </a:bodyPr>
          <a:lstStyle/>
          <a:p>
            <a:pPr marL="566738" indent="-566738">
              <a:buNone/>
            </a:pPr>
            <a:r>
              <a:rPr lang="en-US" sz="4100" dirty="0" smtClean="0">
                <a:solidFill>
                  <a:schemeClr val="bg1"/>
                </a:solidFill>
              </a:rPr>
              <a:t>II.  How Is This “Not of Works”?</a:t>
            </a:r>
          </a:p>
          <a:p>
            <a:pPr marL="1027113" indent="-566738">
              <a:buAutoNum type="alphaUcPeriod"/>
            </a:pPr>
            <a:r>
              <a:rPr lang="en-US" dirty="0" smtClean="0">
                <a:solidFill>
                  <a:schemeClr val="bg1"/>
                </a:solidFill>
              </a:rPr>
              <a:t>Not works of Mosaic Law (Gal. 2:16).</a:t>
            </a:r>
          </a:p>
          <a:p>
            <a:pPr marL="1027113" indent="-566738">
              <a:buAutoNum type="alphaUcPeriod"/>
            </a:pPr>
            <a:r>
              <a:rPr lang="en-US" dirty="0" smtClean="0">
                <a:solidFill>
                  <a:schemeClr val="bg1"/>
                </a:solidFill>
              </a:rPr>
              <a:t>Christ’s death, not our merit (2 Tim. 1:8-10).</a:t>
            </a:r>
          </a:p>
          <a:p>
            <a:pPr marL="1027113" indent="-566738">
              <a:buAutoNum type="alphaUcPeriod"/>
            </a:pPr>
            <a:r>
              <a:rPr lang="en-US" dirty="0" smtClean="0">
                <a:solidFill>
                  <a:schemeClr val="bg1"/>
                </a:solidFill>
              </a:rPr>
              <a:t>Works must have faith (Heb. 11:6).</a:t>
            </a:r>
          </a:p>
          <a:p>
            <a:pPr marL="1027113" indent="-566738">
              <a:buAutoNum type="alphaUcPeriod"/>
            </a:pPr>
            <a:r>
              <a:rPr lang="en-US" dirty="0" smtClean="0">
                <a:solidFill>
                  <a:schemeClr val="bg1"/>
                </a:solidFill>
              </a:rPr>
              <a:t>Forgiveness brings salvation in spite of works (Rom. 4:5-8).</a:t>
            </a:r>
            <a:endParaRPr lang="en-US" dirty="0">
              <a:solidFill>
                <a:schemeClr val="bg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39</TotalTime>
  <Words>211</Words>
  <Application>Microsoft Macintosh PowerPoint</Application>
  <PresentationFormat>On-screen Show (4:3)</PresentationFormat>
  <Paragraphs>13</Paragraphs>
  <Slides>3</Slides>
  <Notes>0</Notes>
  <HiddenSlides>0</HiddenSlides>
  <MMClips>0</MMClips>
  <ScaleCrop>false</ScaleCrop>
  <HeadingPairs>
    <vt:vector size="4" baseType="variant">
      <vt:variant>
        <vt:lpstr>Design Template</vt:lpstr>
      </vt:variant>
      <vt:variant>
        <vt:i4>1</vt:i4>
      </vt:variant>
      <vt:variant>
        <vt:lpstr>Slide Titles</vt:lpstr>
      </vt:variant>
      <vt:variant>
        <vt:i4>3</vt:i4>
      </vt:variant>
    </vt:vector>
  </HeadingPairs>
  <TitlesOfParts>
    <vt:vector size="4" baseType="lpstr">
      <vt:lpstr>Office Theme</vt:lpstr>
      <vt:lpstr>Ephesians  2:8-10</vt:lpstr>
      <vt:lpstr>Salvation and Works</vt:lpstr>
      <vt:lpstr>Salvation and Works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Ephesians  2:8-10</dc:title>
  <dc:creator>Kyle Pope</dc:creator>
  <cp:lastModifiedBy>Kyle Pope</cp:lastModifiedBy>
  <cp:revision>3</cp:revision>
  <dcterms:created xsi:type="dcterms:W3CDTF">2017-11-19T04:04:37Z</dcterms:created>
  <dcterms:modified xsi:type="dcterms:W3CDTF">2017-11-19T04:04:50Z</dcterms:modified>
</cp:coreProperties>
</file>