
<file path=[Content_Types].xml><?xml version="1.0" encoding="utf-8"?>
<Types xmlns="http://schemas.openxmlformats.org/package/2006/content-types">
  <Override PartName="/ppt/slideLayouts/slideLayout4.xml" ContentType="application/vnd.openxmlformats-officedocument.presentationml.slideLayout+xml"/>
  <Default Extension="jpeg" ContentType="image/jpeg"/>
  <Override PartName="/ppt/slideLayouts/slideLayout6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Default Extension="rels" ContentType="application/vnd.openxmlformats-package.relationship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slideLayouts/slideLayout1.xml" ContentType="application/vnd.openxmlformats-officedocument.presentationml.slideLayout+xml"/>
  <Default Extension="png" ContentType="image/png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8.xml" ContentType="application/vnd.openxmlformats-officedocument.presentationml.slide+xml"/>
  <Override PartName="/ppt/slideLayouts/slideLayout2.xml" ContentType="application/vnd.openxmlformats-officedocument.presentationml.slideLayout+xml"/>
  <Override PartName="/ppt/presentation.xml" ContentType="application/vnd.openxmlformats-officedocument.presentationml.presentation.main+xml"/>
  <Default Extension="bin" ContentType="application/vnd.openxmlformats-officedocument.presentationml.printerSettings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slides/slide3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20"/>
    <p:restoredTop sz="99486" autoAdjust="0"/>
  </p:normalViewPr>
  <p:slideViewPr>
    <p:cSldViewPr snapToGrid="0" snapToObjects="1">
      <p:cViewPr varScale="1">
        <p:scale>
          <a:sx n="101" d="100"/>
          <a:sy n="101" d="100"/>
        </p:scale>
        <p:origin x="-456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printerSettings" Target="printerSettings/printerSettings1.bin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B159EE4-11F0-ED4C-A015-94C48B3B1029}" type="datetimeFigureOut">
              <a:rPr lang="en-US" smtClean="0"/>
              <a:pPr/>
              <a:t>3/26/17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E96F873-A987-FE43-876C-2C96AA439B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B159EE4-11F0-ED4C-A015-94C48B3B1029}" type="datetimeFigureOut">
              <a:rPr lang="en-US" smtClean="0"/>
              <a:pPr/>
              <a:t>3/26/17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E96F873-A987-FE43-876C-2C96AA439B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B159EE4-11F0-ED4C-A015-94C48B3B1029}" type="datetimeFigureOut">
              <a:rPr lang="en-US" smtClean="0"/>
              <a:pPr/>
              <a:t>3/26/17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E96F873-A987-FE43-876C-2C96AA439B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B159EE4-11F0-ED4C-A015-94C48B3B1029}" type="datetimeFigureOut">
              <a:rPr lang="en-US" smtClean="0"/>
              <a:pPr/>
              <a:t>3/26/17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E96F873-A987-FE43-876C-2C96AA439B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B159EE4-11F0-ED4C-A015-94C48B3B1029}" type="datetimeFigureOut">
              <a:rPr lang="en-US" smtClean="0"/>
              <a:pPr/>
              <a:t>3/26/17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E96F873-A987-FE43-876C-2C96AA439B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B159EE4-11F0-ED4C-A015-94C48B3B1029}" type="datetimeFigureOut">
              <a:rPr lang="en-US" smtClean="0"/>
              <a:pPr/>
              <a:t>3/26/17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E96F873-A987-FE43-876C-2C96AA439B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B159EE4-11F0-ED4C-A015-94C48B3B1029}" type="datetimeFigureOut">
              <a:rPr lang="en-US" smtClean="0"/>
              <a:pPr/>
              <a:t>3/26/17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E96F873-A987-FE43-876C-2C96AA439B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B159EE4-11F0-ED4C-A015-94C48B3B1029}" type="datetimeFigureOut">
              <a:rPr lang="en-US" smtClean="0"/>
              <a:pPr/>
              <a:t>3/26/17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E96F873-A987-FE43-876C-2C96AA439B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B159EE4-11F0-ED4C-A015-94C48B3B1029}" type="datetimeFigureOut">
              <a:rPr lang="en-US" smtClean="0"/>
              <a:pPr/>
              <a:t>3/26/17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E96F873-A987-FE43-876C-2C96AA439B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B159EE4-11F0-ED4C-A015-94C48B3B1029}" type="datetimeFigureOut">
              <a:rPr lang="en-US" smtClean="0"/>
              <a:pPr/>
              <a:t>3/26/17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E96F873-A987-FE43-876C-2C96AA439B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B159EE4-11F0-ED4C-A015-94C48B3B1029}" type="datetimeFigureOut">
              <a:rPr lang="en-US" smtClean="0"/>
              <a:pPr/>
              <a:t>3/26/17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E96F873-A987-FE43-876C-2C96AA439B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4" Type="http://schemas.openxmlformats.org/officeDocument/2006/relationships/image" Target="../media/image2.png"/><Relationship Id="rId15" Type="http://schemas.openxmlformats.org/officeDocument/2006/relationships/image" Target="../media/image3.png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0" y="3"/>
            <a:ext cx="9144000" cy="6858000"/>
          </a:xfrm>
          <a:prstGeom prst="rect">
            <a:avLst/>
          </a:prstGeom>
        </p:spPr>
      </p:pic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527300"/>
            <a:ext cx="8229600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-3150513" y="404664"/>
            <a:ext cx="12294513" cy="1944216"/>
          </a:xfrm>
          <a:prstGeom prst="rect">
            <a:avLst/>
          </a:prstGeom>
          <a:gradFill flip="none" rotWithShape="1">
            <a:gsLst>
              <a:gs pos="17000">
                <a:schemeClr val="bg1">
                  <a:alpha val="0"/>
                </a:schemeClr>
              </a:gs>
              <a:gs pos="100000">
                <a:schemeClr val="bg1">
                  <a:alpha val="55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96900"/>
            <a:ext cx="8229600" cy="1562100"/>
          </a:xfrm>
          <a:prstGeom prst="rect">
            <a:avLst/>
          </a:prstGeom>
          <a:effectLst>
            <a:outerShdw blurRad="50800" dist="38100" dir="2700000">
              <a:srgbClr val="000000">
                <a:alpha val="43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14">
            <a:lum bright="70000" contrast="-70000"/>
            <a:alphaModFix amt="60000"/>
          </a:blip>
          <a:stretch>
            <a:fillRect/>
          </a:stretch>
        </p:blipFill>
        <p:spPr>
          <a:xfrm rot="16200000">
            <a:off x="-1537027" y="1705491"/>
            <a:ext cx="6858000" cy="3447022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15">
            <a:lum bright="70000" contrast="-70000"/>
          </a:blip>
          <a:srcRect l="15385" t="4858" r="17094" b="4690"/>
          <a:stretch>
            <a:fillRect/>
          </a:stretch>
        </p:blipFill>
        <p:spPr>
          <a:xfrm>
            <a:off x="168461" y="3"/>
            <a:ext cx="1665931" cy="6858000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16">
            <a:lum bright="70000" contrast="-70000"/>
            <a:alphaModFix amt="41000"/>
          </a:blip>
          <a:srcRect l="14063" t="18480" b="9219"/>
          <a:stretch>
            <a:fillRect/>
          </a:stretch>
        </p:blipFill>
        <p:spPr>
          <a:xfrm>
            <a:off x="725689" y="4"/>
            <a:ext cx="3405172" cy="68580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457200" rtl="0" eaLnBrk="1" latinLnBrk="0" hangingPunct="1">
        <a:spcBef>
          <a:spcPct val="0"/>
        </a:spcBef>
        <a:buNone/>
        <a:defRPr sz="4400" b="1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99212" y="660400"/>
            <a:ext cx="5071397" cy="1470025"/>
          </a:xfrm>
        </p:spPr>
        <p:txBody>
          <a:bodyPr/>
          <a:lstStyle/>
          <a:p>
            <a:r>
              <a:rPr lang="en-US" dirty="0" smtClean="0">
                <a:latin typeface="Arial"/>
                <a:cs typeface="Arial"/>
              </a:rPr>
              <a:t>Spiritual, But Not Religious?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005265" y="2598667"/>
            <a:ext cx="6978314" cy="39087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33363" indent="-233363">
              <a:spcAft>
                <a:spcPts val="600"/>
              </a:spcAft>
            </a:pPr>
            <a:r>
              <a:rPr lang="en-US" sz="3600" b="1" dirty="0" smtClean="0">
                <a:solidFill>
                  <a:srgbClr val="FFFFFF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There is a growing attitude in the world that rejects “religion.”</a:t>
            </a:r>
          </a:p>
          <a:p>
            <a:pPr marL="690563" lvl="1" indent="-233363">
              <a:spcAft>
                <a:spcPts val="600"/>
              </a:spcAft>
              <a:buFont typeface="Arial"/>
              <a:buChar char="•"/>
            </a:pPr>
            <a:r>
              <a:rPr lang="en-US" sz="2800" b="1" dirty="0" smtClean="0">
                <a:solidFill>
                  <a:srgbClr val="FFFFFF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They consider “religion” hypocrisy.</a:t>
            </a:r>
          </a:p>
          <a:p>
            <a:pPr marL="690563" lvl="1" indent="-233363">
              <a:spcAft>
                <a:spcPts val="600"/>
              </a:spcAft>
              <a:buFont typeface="Arial"/>
              <a:buChar char="•"/>
            </a:pPr>
            <a:r>
              <a:rPr lang="en-US" sz="2800" b="1" dirty="0" smtClean="0">
                <a:solidFill>
                  <a:srgbClr val="FFFFFF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Unloving and judgmental.</a:t>
            </a:r>
          </a:p>
          <a:p>
            <a:pPr marL="690563" lvl="1" indent="-233363">
              <a:spcAft>
                <a:spcPts val="600"/>
              </a:spcAft>
              <a:buFont typeface="Arial"/>
              <a:buChar char="•"/>
            </a:pPr>
            <a:r>
              <a:rPr lang="en-US" sz="2800" b="1" dirty="0" smtClean="0">
                <a:solidFill>
                  <a:srgbClr val="FFFFFF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Or, unnecessary.</a:t>
            </a:r>
          </a:p>
          <a:p>
            <a:pPr marL="233363" indent="-233363"/>
            <a:r>
              <a:rPr lang="en-US" sz="3600" b="1" dirty="0" smtClean="0">
                <a:solidFill>
                  <a:srgbClr val="FFFFFF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…But considers that people can be “spiritual” without being religious. </a:t>
            </a:r>
            <a:endParaRPr lang="en-US" sz="3600" b="1" dirty="0">
              <a:solidFill>
                <a:srgbClr val="FFFFFF"/>
              </a:solidFill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 bldLvl="2"/>
    </p:bld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99212" y="660400"/>
            <a:ext cx="5071397" cy="1470025"/>
          </a:xfrm>
        </p:spPr>
        <p:txBody>
          <a:bodyPr/>
          <a:lstStyle/>
          <a:p>
            <a:r>
              <a:rPr lang="en-US" dirty="0" smtClean="0">
                <a:latin typeface="Arial"/>
                <a:cs typeface="Arial"/>
              </a:rPr>
              <a:t>Spiritual, But Not Religious?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219157" y="2598667"/>
            <a:ext cx="6764421" cy="49244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33363" indent="-233363">
              <a:spcAft>
                <a:spcPts val="600"/>
              </a:spcAft>
            </a:pPr>
            <a:r>
              <a:rPr lang="en-US" sz="3600" b="1" dirty="0" smtClean="0">
                <a:solidFill>
                  <a:srgbClr val="FFFFFF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This attitude depends on how we define two things…</a:t>
            </a:r>
          </a:p>
          <a:p>
            <a:pPr marL="690563" lvl="1" indent="-233363">
              <a:spcAft>
                <a:spcPts val="600"/>
              </a:spcAft>
              <a:buFont typeface="Arial"/>
              <a:buChar char="•"/>
            </a:pPr>
            <a:r>
              <a:rPr lang="en-US" sz="2800" b="1" dirty="0" smtClean="0">
                <a:solidFill>
                  <a:srgbClr val="FFFFFF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“Religion” and “Spiritual”</a:t>
            </a:r>
          </a:p>
          <a:p>
            <a:pPr marL="233363" indent="-233363">
              <a:spcAft>
                <a:spcPts val="600"/>
              </a:spcAft>
            </a:pPr>
            <a:r>
              <a:rPr lang="en-US" sz="3600" b="1" dirty="0" smtClean="0">
                <a:solidFill>
                  <a:srgbClr val="FFFFFF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“Religion” is seen in a purely negative light.</a:t>
            </a:r>
          </a:p>
          <a:p>
            <a:pPr marL="690563" lvl="1" indent="-233363">
              <a:spcAft>
                <a:spcPts val="600"/>
              </a:spcAft>
              <a:buFont typeface="Arial"/>
              <a:buChar char="•"/>
            </a:pPr>
            <a:r>
              <a:rPr lang="en-US" sz="2800" b="1" dirty="0" smtClean="0">
                <a:solidFill>
                  <a:srgbClr val="FFFFFF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There is pure religion (Jas. 1:27).</a:t>
            </a:r>
          </a:p>
          <a:p>
            <a:pPr marL="690563" lvl="1" indent="-233363">
              <a:spcAft>
                <a:spcPts val="600"/>
              </a:spcAft>
              <a:buFont typeface="Arial"/>
              <a:buChar char="•"/>
            </a:pPr>
            <a:r>
              <a:rPr lang="en-US" sz="2800" b="1" dirty="0" smtClean="0">
                <a:solidFill>
                  <a:srgbClr val="FFFFFF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Self-imposed religion (Col. 2:20-23).</a:t>
            </a:r>
          </a:p>
          <a:p>
            <a:pPr marL="1147763" lvl="2" indent="-233363">
              <a:spcAft>
                <a:spcPts val="600"/>
              </a:spcAft>
              <a:buFont typeface="Arial"/>
              <a:buChar char="•"/>
            </a:pPr>
            <a:endParaRPr lang="en-US" sz="2800" b="1" dirty="0" smtClean="0">
              <a:solidFill>
                <a:srgbClr val="FFFFFF"/>
              </a:solidFill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</a:endParaRPr>
          </a:p>
          <a:p>
            <a:pPr marL="233363" indent="-233363"/>
            <a:endParaRPr lang="en-US" sz="2800" b="1" dirty="0" smtClean="0">
              <a:solidFill>
                <a:srgbClr val="FFFFFF"/>
              </a:solidFill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 bldLvl="2"/>
    </p:bld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99212" y="660400"/>
            <a:ext cx="5071397" cy="1470025"/>
          </a:xfrm>
        </p:spPr>
        <p:txBody>
          <a:bodyPr/>
          <a:lstStyle/>
          <a:p>
            <a:r>
              <a:rPr lang="en-US" dirty="0" smtClean="0">
                <a:latin typeface="Arial"/>
                <a:cs typeface="Arial"/>
              </a:rPr>
              <a:t>Spiritual, But Not Religious?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219157" y="2598667"/>
            <a:ext cx="6764421" cy="34624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33363" indent="-233363">
              <a:spcAft>
                <a:spcPts val="600"/>
              </a:spcAft>
            </a:pPr>
            <a:r>
              <a:rPr lang="en-US" sz="3600" b="1" dirty="0" smtClean="0">
                <a:solidFill>
                  <a:srgbClr val="FFFFFF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What is it to be “spiritual”?</a:t>
            </a:r>
          </a:p>
          <a:p>
            <a:pPr marL="690563" lvl="1" indent="-233363">
              <a:spcAft>
                <a:spcPts val="600"/>
              </a:spcAft>
              <a:buFont typeface="Arial"/>
              <a:buChar char="•"/>
            </a:pPr>
            <a:r>
              <a:rPr lang="en-US" sz="2800" b="1" dirty="0" smtClean="0">
                <a:solidFill>
                  <a:srgbClr val="FFFFFF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“God is Spirit” (John 4:21-24).</a:t>
            </a:r>
          </a:p>
          <a:p>
            <a:pPr marL="690563" lvl="1" indent="-233363">
              <a:spcAft>
                <a:spcPts val="600"/>
              </a:spcAft>
              <a:buFont typeface="Arial"/>
              <a:buChar char="•"/>
            </a:pPr>
            <a:r>
              <a:rPr lang="en-US" sz="2800" b="1" dirty="0" smtClean="0">
                <a:solidFill>
                  <a:srgbClr val="FFFFFF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We are made in His image (Gen. 1:27; Heb. 12:9).</a:t>
            </a:r>
          </a:p>
          <a:p>
            <a:pPr marL="690563" lvl="1" indent="-233363">
              <a:spcAft>
                <a:spcPts val="600"/>
              </a:spcAft>
              <a:buFont typeface="Arial"/>
              <a:buChar char="•"/>
            </a:pPr>
            <a:r>
              <a:rPr lang="en-US" sz="2800" b="1" dirty="0" smtClean="0">
                <a:solidFill>
                  <a:srgbClr val="FFFFFF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To be “spiritual” in a biblical sense  is to focus on the things God reveals to us (Rom. 8:5; 1 Cor. 2:11-13).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 bldLvl="2"/>
    </p:bld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99212" y="660400"/>
            <a:ext cx="5071397" cy="1470025"/>
          </a:xfrm>
        </p:spPr>
        <p:txBody>
          <a:bodyPr/>
          <a:lstStyle/>
          <a:p>
            <a:r>
              <a:rPr lang="en-US" dirty="0" smtClean="0">
                <a:latin typeface="Arial"/>
                <a:cs typeface="Arial"/>
              </a:rPr>
              <a:t>Spiritual, But Not Religious?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219157" y="2598667"/>
            <a:ext cx="6764421" cy="38933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33363" indent="-233363">
              <a:spcAft>
                <a:spcPts val="600"/>
              </a:spcAft>
            </a:pPr>
            <a:r>
              <a:rPr lang="en-US" sz="3600" b="1" dirty="0" smtClean="0">
                <a:solidFill>
                  <a:srgbClr val="FFFFFF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Worldly definition of “spiritual.”</a:t>
            </a:r>
          </a:p>
          <a:p>
            <a:pPr marL="690563" lvl="1" indent="-233363">
              <a:spcAft>
                <a:spcPts val="600"/>
              </a:spcAft>
              <a:buFont typeface="Arial"/>
              <a:buChar char="•"/>
            </a:pPr>
            <a:r>
              <a:rPr lang="en-US" sz="2800" b="1" dirty="0" smtClean="0">
                <a:solidFill>
                  <a:srgbClr val="FFFFFF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A musician asked if he was religious said he was a “spiritual” person.</a:t>
            </a:r>
          </a:p>
          <a:p>
            <a:pPr marL="690563" lvl="1" indent="-233363">
              <a:spcAft>
                <a:spcPts val="600"/>
              </a:spcAft>
              <a:buFont typeface="Arial"/>
              <a:buChar char="•"/>
            </a:pPr>
            <a:r>
              <a:rPr lang="en-US" sz="2800" b="1" dirty="0" smtClean="0">
                <a:solidFill>
                  <a:srgbClr val="FFFFFF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He said he believed in the “spirit of positive energy.”</a:t>
            </a:r>
          </a:p>
          <a:p>
            <a:pPr marL="690563" lvl="1" indent="-233363">
              <a:spcAft>
                <a:spcPts val="600"/>
              </a:spcAft>
              <a:buFont typeface="Arial"/>
              <a:buChar char="•"/>
            </a:pPr>
            <a:r>
              <a:rPr lang="en-US" sz="2800" b="1" dirty="0" smtClean="0">
                <a:solidFill>
                  <a:srgbClr val="FFFFFF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He said that in a “karmic sense” we should “all spread as much positive energy as possible.”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 bldLvl="2"/>
    </p:bld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99212" y="660400"/>
            <a:ext cx="5071397" cy="1470025"/>
          </a:xfrm>
        </p:spPr>
        <p:txBody>
          <a:bodyPr/>
          <a:lstStyle/>
          <a:p>
            <a:r>
              <a:rPr lang="en-US" dirty="0" smtClean="0">
                <a:latin typeface="Arial"/>
                <a:cs typeface="Arial"/>
              </a:rPr>
              <a:t>Spiritual, But Not Religious?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219157" y="2598667"/>
            <a:ext cx="6764421" cy="35855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33363" indent="-233363">
              <a:spcAft>
                <a:spcPts val="600"/>
              </a:spcAft>
            </a:pPr>
            <a:r>
              <a:rPr lang="en-US" sz="3600" b="1" dirty="0" smtClean="0">
                <a:solidFill>
                  <a:srgbClr val="FFFFFF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Is one  “spiritual” if he has “the spirit of positive energy”?</a:t>
            </a:r>
          </a:p>
          <a:p>
            <a:pPr marL="690563" lvl="1" indent="-233363">
              <a:spcAft>
                <a:spcPts val="600"/>
              </a:spcAft>
              <a:buFont typeface="Arial"/>
              <a:buChar char="•"/>
            </a:pPr>
            <a:r>
              <a:rPr lang="en-US" sz="2800" b="1" dirty="0" smtClean="0">
                <a:solidFill>
                  <a:srgbClr val="FFFFFF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What constitutes “positive energy”?</a:t>
            </a:r>
          </a:p>
          <a:p>
            <a:pPr marL="690563" lvl="1" indent="-233363">
              <a:spcAft>
                <a:spcPts val="600"/>
              </a:spcAft>
              <a:buFont typeface="Arial"/>
              <a:buChar char="•"/>
            </a:pPr>
            <a:r>
              <a:rPr lang="en-US" sz="2800" b="1" dirty="0" smtClean="0">
                <a:solidFill>
                  <a:srgbClr val="FFFFFF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Something politically correct?—This changes constantly.</a:t>
            </a:r>
          </a:p>
          <a:p>
            <a:pPr marL="690563" lvl="1" indent="-233363">
              <a:spcAft>
                <a:spcPts val="600"/>
              </a:spcAft>
              <a:buFont typeface="Arial"/>
              <a:buChar char="•"/>
            </a:pPr>
            <a:r>
              <a:rPr lang="en-US" sz="2800" b="1" dirty="0" smtClean="0">
                <a:solidFill>
                  <a:srgbClr val="FFFFFF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Something that feels good?—Feelings can often be selfish.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 bldLvl="2"/>
    </p:bld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99212" y="660400"/>
            <a:ext cx="5071397" cy="1470025"/>
          </a:xfrm>
        </p:spPr>
        <p:txBody>
          <a:bodyPr/>
          <a:lstStyle/>
          <a:p>
            <a:r>
              <a:rPr lang="en-US" dirty="0" smtClean="0">
                <a:latin typeface="Arial"/>
                <a:cs typeface="Arial"/>
              </a:rPr>
              <a:t>Spiritual, But Not Religious?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219157" y="2598667"/>
            <a:ext cx="6764421" cy="41395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33363" indent="-233363">
              <a:spcAft>
                <a:spcPts val="600"/>
              </a:spcAft>
            </a:pPr>
            <a:r>
              <a:rPr lang="en-US" sz="3600" b="1" dirty="0" smtClean="0">
                <a:solidFill>
                  <a:srgbClr val="FFFFFF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Is one  “spiritual” if he has “the spirit of positive energy”?</a:t>
            </a:r>
          </a:p>
          <a:p>
            <a:pPr marL="690563" lvl="1" indent="-233363">
              <a:spcAft>
                <a:spcPts val="600"/>
              </a:spcAft>
              <a:buFont typeface="Arial"/>
              <a:buChar char="•"/>
            </a:pPr>
            <a:r>
              <a:rPr lang="en-US" sz="2800" b="1" dirty="0" smtClean="0">
                <a:solidFill>
                  <a:srgbClr val="FFFFFF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Husband or wife leaves for another person may feel good to the one leaving but pain to a mate.</a:t>
            </a:r>
          </a:p>
          <a:p>
            <a:pPr marL="690563" lvl="1" indent="-233363">
              <a:spcAft>
                <a:spcPts val="600"/>
              </a:spcAft>
              <a:buFont typeface="Arial"/>
              <a:buChar char="•"/>
            </a:pPr>
            <a:r>
              <a:rPr lang="en-US" sz="2800" b="1" dirty="0" smtClean="0">
                <a:solidFill>
                  <a:srgbClr val="FFFFFF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One who steals from another reaps a “positive” gain at the loss of another.</a:t>
            </a:r>
          </a:p>
          <a:p>
            <a:pPr marL="233363" indent="-233363">
              <a:spcAft>
                <a:spcPts val="600"/>
              </a:spcAft>
            </a:pPr>
            <a:r>
              <a:rPr lang="en-US" sz="3600" b="1" dirty="0" smtClean="0">
                <a:solidFill>
                  <a:srgbClr val="FFFFFF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Bible (Rom. 7:2-3; Lev. 19:11-13 ). 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 bldLvl="2"/>
    </p:bld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99212" y="660400"/>
            <a:ext cx="5071397" cy="1470025"/>
          </a:xfrm>
        </p:spPr>
        <p:txBody>
          <a:bodyPr/>
          <a:lstStyle/>
          <a:p>
            <a:r>
              <a:rPr lang="en-US" dirty="0" smtClean="0">
                <a:latin typeface="Arial"/>
                <a:cs typeface="Arial"/>
              </a:rPr>
              <a:t>Spiritual, But Not Religious?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219157" y="2598667"/>
            <a:ext cx="6764421" cy="39087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33363" indent="-233363">
              <a:spcAft>
                <a:spcPts val="600"/>
              </a:spcAft>
            </a:pPr>
            <a:r>
              <a:rPr lang="en-US" sz="3600" b="1" dirty="0" smtClean="0">
                <a:solidFill>
                  <a:srgbClr val="FFFFFF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This view sets a very subjective definition of spirituality.</a:t>
            </a:r>
          </a:p>
          <a:p>
            <a:pPr marL="690563" lvl="1" indent="-233363">
              <a:spcAft>
                <a:spcPts val="600"/>
              </a:spcAft>
              <a:buFont typeface="Arial"/>
              <a:buChar char="•"/>
            </a:pPr>
            <a:r>
              <a:rPr lang="en-US" sz="2800" b="1" dirty="0" smtClean="0">
                <a:solidFill>
                  <a:srgbClr val="FFFFFF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Spiritual without God.</a:t>
            </a:r>
          </a:p>
          <a:p>
            <a:pPr marL="690563" lvl="1" indent="-233363">
              <a:spcAft>
                <a:spcPts val="600"/>
              </a:spcAft>
              <a:buFont typeface="Arial"/>
              <a:buChar char="•"/>
            </a:pPr>
            <a:r>
              <a:rPr lang="en-US" sz="2800" b="1" dirty="0" smtClean="0">
                <a:solidFill>
                  <a:srgbClr val="FFFFFF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No right no wrong.</a:t>
            </a:r>
          </a:p>
          <a:p>
            <a:pPr marL="690563" lvl="1" indent="-233363">
              <a:spcAft>
                <a:spcPts val="600"/>
              </a:spcAft>
              <a:buFont typeface="Arial"/>
              <a:buChar char="•"/>
            </a:pPr>
            <a:r>
              <a:rPr lang="en-US" sz="2800" b="1" dirty="0" smtClean="0">
                <a:solidFill>
                  <a:srgbClr val="FFFFFF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No absolute truth. </a:t>
            </a:r>
          </a:p>
          <a:p>
            <a:pPr marL="233363" indent="-233363">
              <a:spcAft>
                <a:spcPts val="600"/>
              </a:spcAft>
            </a:pPr>
            <a:r>
              <a:rPr lang="en-US" sz="3600" b="1" dirty="0" smtClean="0">
                <a:solidFill>
                  <a:srgbClr val="FFFFFF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Dangers (Ezek. 13:3; Prov. 14:12; Jer. 10:23)—”self-imposed.”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 bldLvl="2"/>
    </p:bld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99212" y="660400"/>
            <a:ext cx="5071397" cy="1470025"/>
          </a:xfrm>
        </p:spPr>
        <p:txBody>
          <a:bodyPr/>
          <a:lstStyle/>
          <a:p>
            <a:r>
              <a:rPr lang="en-US" dirty="0" smtClean="0">
                <a:latin typeface="Arial"/>
                <a:cs typeface="Arial"/>
              </a:rPr>
              <a:t>Spiritual, But Not Religious?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219157" y="2433053"/>
            <a:ext cx="6764421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33363" indent="-233363">
              <a:spcAft>
                <a:spcPts val="600"/>
              </a:spcAft>
            </a:pPr>
            <a:r>
              <a:rPr lang="en-US" sz="3600" b="1" dirty="0" smtClean="0">
                <a:solidFill>
                  <a:srgbClr val="FFFFFF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Are you a  spiritual person?</a:t>
            </a:r>
          </a:p>
          <a:p>
            <a:pPr marL="233363" indent="-233363">
              <a:spcAft>
                <a:spcPts val="600"/>
              </a:spcAft>
            </a:pPr>
            <a:r>
              <a:rPr lang="en-US" sz="3600" b="1" dirty="0" smtClean="0">
                <a:solidFill>
                  <a:srgbClr val="FFFFFF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How to you mean that?</a:t>
            </a:r>
          </a:p>
          <a:p>
            <a:pPr marL="690563" lvl="1" indent="-233363">
              <a:spcAft>
                <a:spcPts val="600"/>
              </a:spcAft>
              <a:buFont typeface="Arial"/>
              <a:buChar char="•"/>
            </a:pPr>
            <a:r>
              <a:rPr lang="en-US" sz="2800" b="1" dirty="0" smtClean="0">
                <a:solidFill>
                  <a:srgbClr val="FFFFFF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As the world defines it?</a:t>
            </a:r>
          </a:p>
          <a:p>
            <a:pPr marL="690563" lvl="1" indent="-233363">
              <a:spcAft>
                <a:spcPts val="600"/>
              </a:spcAft>
              <a:buFont typeface="Arial"/>
              <a:buChar char="•"/>
            </a:pPr>
            <a:r>
              <a:rPr lang="en-US" sz="2800" b="1" dirty="0" smtClean="0">
                <a:solidFill>
                  <a:srgbClr val="FFFFFF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As the Bible defines it?</a:t>
            </a:r>
            <a:endParaRPr lang="en-US" sz="3600" b="1" dirty="0" smtClean="0">
              <a:solidFill>
                <a:srgbClr val="FFFFFF"/>
              </a:solidFill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</a:endParaRPr>
          </a:p>
          <a:p>
            <a:pPr marL="233363" indent="-233363">
              <a:spcAft>
                <a:spcPts val="600"/>
              </a:spcAft>
            </a:pPr>
            <a:r>
              <a:rPr lang="en-US" sz="3600" b="1" dirty="0" smtClean="0">
                <a:solidFill>
                  <a:srgbClr val="FFFFFF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We urge you to choose to set your minds on the things God reveals by His Spirit in His word.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 bldLvl="2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</TotalTime>
  <Words>493</Words>
  <Application>Microsoft Macintosh PowerPoint</Application>
  <PresentationFormat>On-screen Show (4:3)</PresentationFormat>
  <Paragraphs>44</Paragraphs>
  <Slides>8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Spiritual, But Not Religious?</vt:lpstr>
      <vt:lpstr>Spiritual, But Not Religious?</vt:lpstr>
      <vt:lpstr>Spiritual, But Not Religious?</vt:lpstr>
      <vt:lpstr>Spiritual, But Not Religious?</vt:lpstr>
      <vt:lpstr>Spiritual, But Not Religious?</vt:lpstr>
      <vt:lpstr>Spiritual, But Not Religious?</vt:lpstr>
      <vt:lpstr>Spiritual, But Not Religious?</vt:lpstr>
      <vt:lpstr>Spiritual, But Not Religious?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Spiritual, But Not Religious?</dc:title>
  <dc:creator>Kyle Pope</dc:creator>
  <cp:lastModifiedBy>Kyle Pope</cp:lastModifiedBy>
  <cp:revision>9</cp:revision>
  <dcterms:created xsi:type="dcterms:W3CDTF">2017-03-26T20:15:17Z</dcterms:created>
  <dcterms:modified xsi:type="dcterms:W3CDTF">2017-03-26T20:15:54Z</dcterms:modified>
</cp:coreProperties>
</file>