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Default Extension="jpeg" ContentType="image/jpeg"/>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clrMode="bw"/>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457200" y="2425700"/>
            <a:ext cx="8229600" cy="3987800"/>
          </a:xfrm>
        </p:spPr>
        <p:txBody>
          <a:bodyPr>
            <a:normAutofit/>
          </a:bodyPr>
          <a:lstStyle>
            <a:lvl1pPr marL="0" indent="0" algn="ctr">
              <a:buNone/>
              <a:defRPr sz="3200">
                <a:solidFill>
                  <a:schemeClr val="tx1"/>
                </a:solidFill>
                <a:effectLst>
                  <a:outerShdw blurRad="50800" dist="38100" dir="2700000">
                    <a:srgbClr val="000000">
                      <a:alpha val="43000"/>
                    </a:srgbClr>
                  </a:outerShdw>
                </a:effectLst>
                <a:latin typeface="Cambria"/>
                <a:cs typeface="Cambria"/>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7" name="Rectangle 6"/>
          <p:cNvSpPr/>
          <p:nvPr/>
        </p:nvSpPr>
        <p:spPr>
          <a:xfrm>
            <a:off x="62931" y="4714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4188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19987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528030"/>
            <a:ext cx="8229600" cy="1470025"/>
          </a:xfrm>
        </p:spPr>
        <p:txBody>
          <a:bodyPr anchor="ctr"/>
          <a:lstStyle>
            <a:lvl1pPr algn="ctr">
              <a:defRPr lang="en-US" b="1" dirty="0">
                <a:solidFill>
                  <a:srgbClr val="FFFFFF"/>
                </a:solidFill>
                <a:effectLst>
                  <a:outerShdw blurRad="50800" dist="38100" dir="2700000">
                    <a:srgbClr val="000000">
                      <a:alpha val="43000"/>
                    </a:srgbClr>
                  </a:outerShdw>
                </a:effectLst>
                <a:latin typeface="Calibri"/>
                <a:cs typeface="Calibri"/>
              </a:defRPr>
            </a:lvl1pPr>
          </a:lstStyle>
          <a:p>
            <a:r>
              <a:rPr kumimoji="0" lang="en-US" dirty="0" smtClean="0"/>
              <a:t>Click to edit Master title style</a:t>
            </a:r>
            <a:endParaRPr kumimoji="0"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B311AAF-F71A-DE47-B838-785F43DC4FB8}" type="datetimeFigureOut">
              <a:rPr lang="en-US" smtClean="0"/>
              <a:pPr/>
              <a:t>6/8/17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E72D7-548B-7A4E-BA1F-257B3239F79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B311AAF-F71A-DE47-B838-785F43DC4FB8}" type="datetimeFigureOut">
              <a:rPr lang="en-US" smtClean="0"/>
              <a:pPr/>
              <a:t>6/8/17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E72D7-548B-7A4E-BA1F-257B3239F79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B311AAF-F71A-DE47-B838-785F43DC4FB8}" type="datetimeFigureOut">
              <a:rPr lang="en-US" smtClean="0"/>
              <a:pPr/>
              <a:t>6/8/17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E72D7-548B-7A4E-BA1F-257B3239F79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B311AAF-F71A-DE47-B838-785F43DC4FB8}" type="datetimeFigureOut">
              <a:rPr lang="en-US" smtClean="0"/>
              <a:pPr/>
              <a:t>6/8/17</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C00E72D7-548B-7A4E-BA1F-257B3239F79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B311AAF-F71A-DE47-B838-785F43DC4FB8}" type="datetimeFigureOut">
              <a:rPr lang="en-US" smtClean="0"/>
              <a:pPr/>
              <a:t>6/8/17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0E72D7-548B-7A4E-BA1F-257B3239F79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B311AAF-F71A-DE47-B838-785F43DC4FB8}" type="datetimeFigureOut">
              <a:rPr lang="en-US" smtClean="0"/>
              <a:pPr/>
              <a:t>6/8/17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0E72D7-548B-7A4E-BA1F-257B3239F79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B311AAF-F71A-DE47-B838-785F43DC4FB8}" type="datetimeFigureOut">
              <a:rPr lang="en-US" smtClean="0"/>
              <a:pPr/>
              <a:t>6/8/17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0E72D7-548B-7A4E-BA1F-257B3239F79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311AAF-F71A-DE47-B838-785F43DC4FB8}" type="datetimeFigureOut">
              <a:rPr lang="en-US" smtClean="0"/>
              <a:pPr/>
              <a:t>6/8/17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0E72D7-548B-7A4E-BA1F-257B3239F79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B311AAF-F71A-DE47-B838-785F43DC4FB8}" type="datetimeFigureOut">
              <a:rPr lang="en-US" smtClean="0"/>
              <a:pPr/>
              <a:t>6/8/17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0E72D7-548B-7A4E-BA1F-257B3239F79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B311AAF-F71A-DE47-B838-785F43DC4FB8}" type="datetimeFigureOut">
              <a:rPr lang="en-US" smtClean="0"/>
              <a:pPr/>
              <a:t>6/8/17</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C00E72D7-548B-7A4E-BA1F-257B3239F79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B311AAF-F71A-DE47-B838-785F43DC4FB8}" type="datetimeFigureOut">
              <a:rPr lang="en-US" smtClean="0"/>
              <a:pPr/>
              <a:t>6/8/17</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00E72D7-548B-7A4E-BA1F-257B3239F79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10000"/>
          </a:bodyPr>
          <a:lstStyle/>
          <a:p>
            <a:pPr algn="l"/>
            <a:r>
              <a:rPr lang="en-US" dirty="0" smtClean="0"/>
              <a:t>“Hear, my son, and be wise; And guide your heart in the way. Do not mix with winebibbers, Or with gluttonous eaters of meat; For the drunkard and the glutton will come to poverty, And drowsiness will clothe a man with rags. Listen to your father who begot you, And do not despise your mother when she is old. Buy the truth, and do not sell it, Also wisdom and instruction and understanding” (NKJV). </a:t>
            </a:r>
            <a:endParaRPr lang="en-US" dirty="0"/>
          </a:p>
        </p:txBody>
      </p:sp>
      <p:sp>
        <p:nvSpPr>
          <p:cNvPr id="2" name="Title 1"/>
          <p:cNvSpPr>
            <a:spLocks noGrp="1"/>
          </p:cNvSpPr>
          <p:nvPr>
            <p:ph type="ctrTitle"/>
          </p:nvPr>
        </p:nvSpPr>
        <p:spPr/>
        <p:txBody>
          <a:bodyPr>
            <a:normAutofit/>
          </a:bodyPr>
          <a:lstStyle/>
          <a:p>
            <a:r>
              <a:rPr lang="en-US" sz="5000" dirty="0" smtClean="0"/>
              <a:t>Proverbs 23:19-23</a:t>
            </a:r>
            <a:endParaRPr lang="en-US" sz="5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lgn="l"/>
            <a:r>
              <a:rPr lang="en-US" sz="3400" dirty="0" smtClean="0"/>
              <a:t>I.  A Fear of Being Wrong. </a:t>
            </a:r>
          </a:p>
          <a:p>
            <a:pPr lvl="1" algn="l"/>
            <a:r>
              <a:rPr lang="en-US" sz="3000" dirty="0" smtClean="0"/>
              <a:t>A. The Pharisees and Jesus (Matt. 21:23-27).</a:t>
            </a:r>
          </a:p>
          <a:p>
            <a:pPr lvl="1" algn="l"/>
            <a:r>
              <a:rPr lang="en-US" sz="3000" dirty="0" smtClean="0"/>
              <a:t>B.  Felix and Paul (Acts 24:22-25).</a:t>
            </a:r>
          </a:p>
          <a:p>
            <a:pPr algn="l"/>
            <a:r>
              <a:rPr lang="en-US" sz="3400" dirty="0" smtClean="0"/>
              <a:t>II. The Cares of the World.</a:t>
            </a:r>
          </a:p>
          <a:p>
            <a:pPr lvl="1" algn="l"/>
            <a:r>
              <a:rPr lang="en-US" sz="3000" dirty="0" smtClean="0"/>
              <a:t>A. The Parable of the </a:t>
            </a:r>
            <a:r>
              <a:rPr lang="en-US" sz="3000" dirty="0" err="1" smtClean="0"/>
              <a:t>Sower</a:t>
            </a:r>
            <a:r>
              <a:rPr lang="en-US" sz="3000" dirty="0" smtClean="0"/>
              <a:t> (Matt. 13:22).</a:t>
            </a:r>
          </a:p>
          <a:p>
            <a:pPr lvl="1" algn="l"/>
            <a:r>
              <a:rPr lang="en-US" sz="3000" dirty="0" smtClean="0"/>
              <a:t>B. Mary and Martha (Luke 10:38-42). </a:t>
            </a:r>
            <a:endParaRPr lang="en-US" sz="3000" dirty="0"/>
          </a:p>
        </p:txBody>
      </p:sp>
      <p:sp>
        <p:nvSpPr>
          <p:cNvPr id="2" name="Title 1"/>
          <p:cNvSpPr>
            <a:spLocks noGrp="1"/>
          </p:cNvSpPr>
          <p:nvPr>
            <p:ph type="ctrTitle"/>
          </p:nvPr>
        </p:nvSpPr>
        <p:spPr/>
        <p:txBody>
          <a:bodyPr>
            <a:normAutofit fontScale="90000"/>
          </a:bodyPr>
          <a:lstStyle/>
          <a:p>
            <a:r>
              <a:rPr lang="en-US" sz="5000" dirty="0" smtClean="0"/>
              <a:t>Things that Hinder Truth Seeking</a:t>
            </a:r>
            <a:endParaRPr lang="en-US" sz="5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2"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lgn="l"/>
            <a:r>
              <a:rPr lang="en-US" sz="3400" dirty="0" smtClean="0"/>
              <a:t>III.  An Overconfidence in Others. </a:t>
            </a:r>
          </a:p>
          <a:p>
            <a:pPr lvl="1" algn="l"/>
            <a:r>
              <a:rPr lang="en-US" sz="3000" dirty="0" smtClean="0"/>
              <a:t>A. Amos and </a:t>
            </a:r>
            <a:r>
              <a:rPr lang="en-US" sz="3000" dirty="0" err="1" smtClean="0"/>
              <a:t>Amaziah</a:t>
            </a:r>
            <a:r>
              <a:rPr lang="en-US" sz="3000" dirty="0" smtClean="0"/>
              <a:t> (Amos 7:10-15).</a:t>
            </a:r>
          </a:p>
          <a:p>
            <a:pPr lvl="1" algn="l"/>
            <a:r>
              <a:rPr lang="en-US" sz="3000" dirty="0" smtClean="0"/>
              <a:t>B.  Pharisees and Tradition (Matt. 15:9; 23:13).</a:t>
            </a:r>
          </a:p>
          <a:p>
            <a:pPr algn="l"/>
            <a:r>
              <a:rPr lang="en-US" dirty="0" smtClean="0"/>
              <a:t>IV. An Overconfidence of Our Understanding.</a:t>
            </a:r>
          </a:p>
          <a:p>
            <a:pPr lvl="1" algn="l"/>
            <a:r>
              <a:rPr lang="en-US" sz="3000" dirty="0" smtClean="0"/>
              <a:t>A. </a:t>
            </a:r>
            <a:r>
              <a:rPr lang="en-US" sz="3000" dirty="0" err="1" smtClean="0"/>
              <a:t>Apollos</a:t>
            </a:r>
            <a:r>
              <a:rPr lang="en-US" sz="3000" dirty="0" smtClean="0"/>
              <a:t> and Aquila and Priscilla (Acts 18:24-28).</a:t>
            </a:r>
          </a:p>
        </p:txBody>
      </p:sp>
      <p:sp>
        <p:nvSpPr>
          <p:cNvPr id="2" name="Title 1"/>
          <p:cNvSpPr>
            <a:spLocks noGrp="1"/>
          </p:cNvSpPr>
          <p:nvPr>
            <p:ph type="ctrTitle"/>
          </p:nvPr>
        </p:nvSpPr>
        <p:spPr/>
        <p:txBody>
          <a:bodyPr>
            <a:normAutofit fontScale="90000"/>
          </a:bodyPr>
          <a:lstStyle/>
          <a:p>
            <a:r>
              <a:rPr lang="en-US" sz="5000" dirty="0" smtClean="0"/>
              <a:t>Things that Hinder Truth Seeking</a:t>
            </a:r>
            <a:endParaRPr lang="en-US" sz="5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lgn="l"/>
            <a:r>
              <a:rPr lang="en-US" dirty="0" smtClean="0"/>
              <a:t>V. A Lack of Love for the Truth.</a:t>
            </a:r>
          </a:p>
          <a:p>
            <a:pPr marL="796925" lvl="1" indent="-339725" algn="l"/>
            <a:r>
              <a:rPr lang="en-US" sz="3000" dirty="0" smtClean="0"/>
              <a:t>A. Those who have pleasure in unrighteousness           (2 Thess. 2:9-12).</a:t>
            </a:r>
          </a:p>
          <a:p>
            <a:pPr marL="339725" indent="-339725">
              <a:spcBef>
                <a:spcPts val="2380"/>
              </a:spcBef>
            </a:pPr>
            <a:r>
              <a:rPr lang="en-US" sz="3400" i="1" dirty="0" smtClean="0"/>
              <a:t>To find the truth you must seek it!             </a:t>
            </a:r>
            <a:r>
              <a:rPr lang="en-US" sz="3400" dirty="0" smtClean="0"/>
              <a:t>(John 8:30-32)</a:t>
            </a:r>
            <a:endParaRPr lang="en-US" sz="3400" i="1" dirty="0" smtClean="0"/>
          </a:p>
        </p:txBody>
      </p:sp>
      <p:sp>
        <p:nvSpPr>
          <p:cNvPr id="2" name="Title 1"/>
          <p:cNvSpPr>
            <a:spLocks noGrp="1"/>
          </p:cNvSpPr>
          <p:nvPr>
            <p:ph type="ctrTitle"/>
          </p:nvPr>
        </p:nvSpPr>
        <p:spPr/>
        <p:txBody>
          <a:bodyPr>
            <a:normAutofit fontScale="90000"/>
          </a:bodyPr>
          <a:lstStyle/>
          <a:p>
            <a:r>
              <a:rPr lang="en-US" sz="5000" dirty="0" smtClean="0"/>
              <a:t>Things that Hinder Truth Seeking</a:t>
            </a:r>
            <a:endParaRPr lang="en-US" sz="5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52</TotalTime>
  <Words>295</Words>
  <Application>Microsoft Macintosh PowerPoint</Application>
  <PresentationFormat>On-screen Show (4:3)</PresentationFormat>
  <Paragraphs>19</Paragraphs>
  <Slides>4</Slides>
  <Notes>0</Notes>
  <HiddenSlides>0</HiddenSlides>
  <MMClips>0</MMClips>
  <ScaleCrop>false</ScaleCrop>
  <HeadingPairs>
    <vt:vector size="4" baseType="variant">
      <vt:variant>
        <vt:lpstr>Design Template</vt:lpstr>
      </vt:variant>
      <vt:variant>
        <vt:i4>1</vt:i4>
      </vt:variant>
      <vt:variant>
        <vt:lpstr>Slide Titles</vt:lpstr>
      </vt:variant>
      <vt:variant>
        <vt:i4>4</vt:i4>
      </vt:variant>
    </vt:vector>
  </HeadingPairs>
  <TitlesOfParts>
    <vt:vector size="5" baseType="lpstr">
      <vt:lpstr>Equity</vt:lpstr>
      <vt:lpstr>Proverbs 23:19-23</vt:lpstr>
      <vt:lpstr>Things that Hinder Truth Seeking</vt:lpstr>
      <vt:lpstr>Things that Hinder Truth Seeking</vt:lpstr>
      <vt:lpstr>Things that Hinder Truth Seeking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Kyle Pope</dc:creator>
  <cp:lastModifiedBy>Kyle Pope</cp:lastModifiedBy>
  <cp:revision>2</cp:revision>
  <cp:lastPrinted>2017-06-03T02:44:35Z</cp:lastPrinted>
  <dcterms:created xsi:type="dcterms:W3CDTF">2017-06-08T19:41:14Z</dcterms:created>
  <dcterms:modified xsi:type="dcterms:W3CDTF">2017-06-08T19:41:37Z</dcterms:modified>
</cp:coreProperties>
</file>