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96" r:id="rId2"/>
    <p:sldId id="298" r:id="rId3"/>
    <p:sldId id="299" r:id="rId4"/>
    <p:sldId id="297" r:id="rId5"/>
    <p:sldId id="289" r:id="rId6"/>
    <p:sldId id="290" r:id="rId7"/>
    <p:sldId id="291" r:id="rId8"/>
    <p:sldId id="292" r:id="rId9"/>
    <p:sldId id="273" r:id="rId10"/>
    <p:sldId id="276" r:id="rId11"/>
    <p:sldId id="277" r:id="rId12"/>
    <p:sldId id="278" r:id="rId13"/>
    <p:sldId id="279" r:id="rId14"/>
    <p:sldId id="281" r:id="rId15"/>
    <p:sldId id="283" r:id="rId16"/>
    <p:sldId id="282" r:id="rId17"/>
    <p:sldId id="284" r:id="rId18"/>
    <p:sldId id="285" r:id="rId19"/>
    <p:sldId id="28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3110" autoAdjust="0"/>
    <p:restoredTop sz="94660"/>
  </p:normalViewPr>
  <p:slideViewPr>
    <p:cSldViewPr snapToGrid="0" snapToObjects="1">
      <p:cViewPr varScale="1">
        <p:scale>
          <a:sx n="105" d="100"/>
          <a:sy n="105" d="100"/>
        </p:scale>
        <p:origin x="-4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46216" y="274638"/>
            <a:ext cx="8580284"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6216" y="274638"/>
            <a:ext cx="8580284"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6216" y="274638"/>
            <a:ext cx="8580284"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216" y="274638"/>
            <a:ext cx="8580284"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216" y="274638"/>
            <a:ext cx="8580284"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2694E89-C9D2-6047-A0A8-B272098DA8F6}" type="datetimeFigureOut">
              <a:rPr lang="en-US" smtClean="0"/>
              <a:pPr/>
              <a:t>6/25/17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76F166F-2CA0-8240-A0F9-FCA726ACD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7" name="Picture 6" descr="Black Abstract Wallpaper 2835 Hd Wallpapers in Abstract - Imagesci.com.jpg"/>
          <p:cNvPicPr>
            <a:picLocks noChangeAspect="1"/>
          </p:cNvPicPr>
          <p:nvPr userDrawn="1"/>
        </p:nvPicPr>
        <p:blipFill>
          <a:blip r:embed="rId13"/>
          <a:srcRect l="18446"/>
          <a:stretch>
            <a:fillRect/>
          </a:stretch>
        </p:blipFill>
        <p:spPr>
          <a:xfrm>
            <a:off x="0" y="1"/>
            <a:ext cx="9144000" cy="6858000"/>
          </a:xfrm>
          <a:prstGeom prst="rect">
            <a:avLst/>
          </a:prstGeom>
        </p:spPr>
      </p:pic>
      <p:sp>
        <p:nvSpPr>
          <p:cNvPr id="3" name="Text Placeholder 2"/>
          <p:cNvSpPr>
            <a:spLocks noGrp="1"/>
          </p:cNvSpPr>
          <p:nvPr>
            <p:ph type="body" idx="1"/>
          </p:nvPr>
        </p:nvSpPr>
        <p:spPr>
          <a:xfrm>
            <a:off x="520700" y="254000"/>
            <a:ext cx="7454900" cy="631190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Prayer for the Cup</a:t>
            </a:r>
          </a:p>
          <a:p>
            <a:pPr marL="0" indent="0" algn="ctr">
              <a:buNone/>
            </a:pPr>
            <a:r>
              <a:rPr lang="en-US" sz="4000" dirty="0" smtClean="0"/>
              <a:t>Matt. 26:27; Mark 14:23</a:t>
            </a:r>
          </a:p>
          <a:p>
            <a:pPr marL="0" indent="0" algn="ctr">
              <a:buNone/>
            </a:pPr>
            <a:r>
              <a:rPr lang="en-US" sz="4000" dirty="0" smtClean="0"/>
              <a:t>Luke 22:17, 20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2800" dirty="0" smtClean="0"/>
              <a:t>“…Perhaps the most universally over-looked feature of the Lord’s Supper as practiced in the primitive church is that—from all appearances—is was observed in conjunction with a fellowship meal. That is, a normal, ordinary meal with the usual variety of food.” </a:t>
            </a:r>
          </a:p>
          <a:p>
            <a:pPr marL="0" indent="0" algn="r">
              <a:buNone/>
            </a:pPr>
            <a:r>
              <a:rPr lang="en-US" sz="2800" dirty="0" smtClean="0"/>
              <a:t>F. </a:t>
            </a:r>
            <a:r>
              <a:rPr lang="en-US" sz="2800" dirty="0" err="1" smtClean="0"/>
              <a:t>LaGard</a:t>
            </a:r>
            <a:r>
              <a:rPr lang="en-US" sz="2800" dirty="0" smtClean="0"/>
              <a:t> Smith</a:t>
            </a:r>
          </a:p>
          <a:p>
            <a:pPr marL="0" indent="0" algn="r">
              <a:buNone/>
            </a:pPr>
            <a:r>
              <a:rPr lang="en-US" sz="2800" i="1" dirty="0" smtClean="0"/>
              <a:t>Radical Restoration: A Call for Pure and Simple Christianity.</a:t>
            </a:r>
            <a:r>
              <a:rPr lang="en-US" sz="2800" dirty="0" smtClean="0"/>
              <a:t> (Nashville: Cotswold Publishing, 2001) 128.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fontScale="92500"/>
          </a:bodyPr>
          <a:lstStyle/>
          <a:p>
            <a:pPr marL="0" indent="0" algn="ctr">
              <a:buNone/>
            </a:pPr>
            <a:r>
              <a:rPr lang="en-US" sz="2800" dirty="0" smtClean="0"/>
              <a:t>“The Lord’s Supper is a meal eaten at a table. It is not a sacrifice offered at an altar. Understanding this fundamental difference will reshape the practice of the supper in the contemporary church. … The church should revision the supper as a meal rather than simply bread and wine. … The Greek word “supper” refers to a meal; it was the evening meal of the Greco-Roman world. It is not the Lord’s “snack” but the Lord’s supper.” </a:t>
            </a:r>
          </a:p>
          <a:p>
            <a:pPr marL="0" indent="0" algn="r">
              <a:buNone/>
            </a:pPr>
            <a:r>
              <a:rPr lang="en-US" sz="2800" dirty="0" smtClean="0"/>
              <a:t>John Mark Hicks</a:t>
            </a:r>
          </a:p>
          <a:p>
            <a:pPr marL="0" indent="0" algn="r">
              <a:buNone/>
            </a:pPr>
            <a:r>
              <a:rPr lang="en-US" sz="2800" i="1" dirty="0" smtClean="0"/>
              <a:t>Come to the Table: </a:t>
            </a:r>
            <a:r>
              <a:rPr lang="en-US" sz="2800" i="1" dirty="0" err="1" smtClean="0"/>
              <a:t>Revisioning</a:t>
            </a:r>
            <a:r>
              <a:rPr lang="en-US" sz="2800" i="1" dirty="0" smtClean="0"/>
              <a:t> the Lord’s Supper. </a:t>
            </a:r>
            <a:r>
              <a:rPr lang="en-US" sz="2800" dirty="0" smtClean="0"/>
              <a:t>(Abilene: </a:t>
            </a:r>
            <a:r>
              <a:rPr lang="en-US" sz="2800" dirty="0" err="1" smtClean="0"/>
              <a:t>Leafwood</a:t>
            </a:r>
            <a:r>
              <a:rPr lang="en-US" sz="2800" dirty="0" smtClean="0"/>
              <a:t> Publishers, 2002) 186.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Suppers and Tables</a:t>
            </a:r>
          </a:p>
          <a:p>
            <a:pPr marL="0" indent="0" algn="ctr">
              <a:buNone/>
            </a:pPr>
            <a:r>
              <a:rPr lang="en-US" sz="4000" i="1" dirty="0" smtClean="0"/>
              <a:t>Synecdoche </a:t>
            </a:r>
            <a:endParaRPr lang="en-US" sz="4000" dirty="0" smtClean="0"/>
          </a:p>
          <a:p>
            <a:pPr marL="0" indent="0" algn="ctr">
              <a:buNone/>
            </a:pPr>
            <a:r>
              <a:rPr lang="en-US" sz="4000" dirty="0" smtClean="0"/>
              <a:t>Part for whole (or vice versa)</a:t>
            </a:r>
          </a:p>
          <a:p>
            <a:pPr marL="0" indent="0" algn="ctr">
              <a:buNone/>
            </a:pPr>
            <a:r>
              <a:rPr lang="en-US" sz="4000" dirty="0" smtClean="0"/>
              <a:t>Prov. 15:17</a:t>
            </a:r>
          </a:p>
          <a:p>
            <a:pPr marL="0" indent="0" algn="ctr">
              <a:buNone/>
            </a:pPr>
            <a:r>
              <a:rPr lang="en-US" sz="4000" dirty="0" smtClean="0"/>
              <a:t>Lev. 24:6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Corinth</a:t>
            </a:r>
          </a:p>
          <a:p>
            <a:pPr marL="0" indent="0" algn="ctr">
              <a:buNone/>
            </a:pPr>
            <a:r>
              <a:rPr lang="en-US" sz="4000" dirty="0" smtClean="0"/>
              <a:t>Rebuke: 1 Cor. 11:22</a:t>
            </a:r>
          </a:p>
          <a:p>
            <a:pPr marL="0" indent="0" algn="ctr">
              <a:buNone/>
            </a:pPr>
            <a:r>
              <a:rPr lang="en-US" sz="4000" dirty="0" smtClean="0"/>
              <a:t>Clarification: 1 Cor. 11:24, 25</a:t>
            </a:r>
          </a:p>
          <a:p>
            <a:pPr marL="0" indent="0" algn="ctr">
              <a:buNone/>
            </a:pPr>
            <a:r>
              <a:rPr lang="en-US" sz="4000" dirty="0" smtClean="0"/>
              <a:t>Remedy: 1 Cor. 11:34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Love Feasts?</a:t>
            </a:r>
          </a:p>
          <a:p>
            <a:pPr marL="0" indent="0" algn="ctr">
              <a:buNone/>
            </a:pPr>
            <a:r>
              <a:rPr lang="en-US" sz="4000" dirty="0" smtClean="0"/>
              <a:t>Jude 12</a:t>
            </a:r>
          </a:p>
          <a:p>
            <a:pPr marL="0" indent="0" algn="ctr">
              <a:buNone/>
            </a:pPr>
            <a:r>
              <a:rPr lang="en-US" sz="4000" dirty="0" smtClean="0"/>
              <a:t>Literal or figurative?</a:t>
            </a:r>
          </a:p>
          <a:p>
            <a:pPr marL="0" indent="0" algn="ctr">
              <a:buNone/>
            </a:pPr>
            <a:r>
              <a:rPr lang="en-US" sz="4000" dirty="0" smtClean="0"/>
              <a:t>Lord’s Supper or meal?</a:t>
            </a:r>
          </a:p>
          <a:p>
            <a:pPr marL="0" indent="0" algn="ctr">
              <a:buNone/>
            </a:pPr>
            <a:r>
              <a:rPr lang="en-US" sz="4000" dirty="0" smtClean="0"/>
              <a:t>2 Pet. </a:t>
            </a:r>
            <a:r>
              <a:rPr lang="en-US" sz="4000" smtClean="0"/>
              <a:t>2:13</a:t>
            </a: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Meal with Lord’s Supper Theory</a:t>
            </a:r>
          </a:p>
          <a:p>
            <a:pPr marL="0" indent="0" algn="ctr">
              <a:buNone/>
            </a:pPr>
            <a:r>
              <a:rPr lang="en-US" sz="4000" dirty="0" smtClean="0"/>
              <a:t>Scholars</a:t>
            </a:r>
          </a:p>
          <a:p>
            <a:pPr marL="0" indent="0" algn="ctr">
              <a:buNone/>
            </a:pPr>
            <a:r>
              <a:rPr lang="en-US" sz="4000" dirty="0" smtClean="0"/>
              <a:t>Reference Works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2800" dirty="0" smtClean="0"/>
              <a:t>“Those who claim that a ‘love feast’ universally preceded the Lord’s Supper in the second century church, supposedly reflecting first century apostolic doctrine, are vastly overstating the claim.” </a:t>
            </a:r>
          </a:p>
          <a:p>
            <a:pPr marL="0" indent="0" algn="r">
              <a:buNone/>
            </a:pPr>
            <a:r>
              <a:rPr lang="en-US" sz="2800" dirty="0" smtClean="0"/>
              <a:t>W. Frank Walton</a:t>
            </a:r>
          </a:p>
          <a:p>
            <a:pPr marL="0" indent="0" algn="r">
              <a:buNone/>
            </a:pPr>
            <a:r>
              <a:rPr lang="en-US" sz="2800" dirty="0" smtClean="0"/>
              <a:t>“Love Feasts.” </a:t>
            </a:r>
            <a:r>
              <a:rPr lang="en-US" sz="2800" i="1" dirty="0" smtClean="0"/>
              <a:t>Focus Magazine</a:t>
            </a:r>
            <a:r>
              <a:rPr lang="en-US" sz="2800" dirty="0" smtClean="0"/>
              <a:t> 116 (April-May, 2011) 28.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Evidence</a:t>
            </a:r>
          </a:p>
          <a:p>
            <a:pPr marL="0" indent="0" algn="ctr">
              <a:buNone/>
            </a:pPr>
            <a:r>
              <a:rPr lang="en-US" sz="4000" dirty="0" smtClean="0"/>
              <a:t>2</a:t>
            </a:r>
            <a:r>
              <a:rPr lang="en-US" sz="4000" baseline="30000" dirty="0" smtClean="0"/>
              <a:t>nd</a:t>
            </a:r>
            <a:r>
              <a:rPr lang="en-US" sz="4000" dirty="0" smtClean="0"/>
              <a:t> Century (LS or “potluck”?)</a:t>
            </a:r>
          </a:p>
          <a:p>
            <a:pPr marL="0" indent="0" algn="ctr">
              <a:buNone/>
            </a:pPr>
            <a:r>
              <a:rPr lang="en-US" sz="4000" dirty="0" smtClean="0"/>
              <a:t>Roman history (worship–separate time to eat)</a:t>
            </a:r>
          </a:p>
          <a:p>
            <a:pPr marL="0" indent="0" algn="ctr">
              <a:buNone/>
            </a:pPr>
            <a:r>
              <a:rPr lang="en-US" sz="4000" dirty="0" smtClean="0"/>
              <a:t>2</a:t>
            </a:r>
            <a:r>
              <a:rPr lang="en-US" sz="4000" baseline="30000" dirty="0" smtClean="0"/>
              <a:t>nd</a:t>
            </a:r>
            <a:r>
              <a:rPr lang="en-US" sz="4000" dirty="0" smtClean="0"/>
              <a:t>-3</a:t>
            </a:r>
            <a:r>
              <a:rPr lang="en-US" sz="4000" baseline="30000" dirty="0" smtClean="0"/>
              <a:t>rd</a:t>
            </a:r>
            <a:r>
              <a:rPr lang="en-US" sz="4000" dirty="0" smtClean="0"/>
              <a:t> (No connection to LS)</a:t>
            </a:r>
          </a:p>
          <a:p>
            <a:pPr marL="0" indent="0" algn="ctr">
              <a:buNone/>
            </a:pPr>
            <a:r>
              <a:rPr lang="en-US" sz="4000" dirty="0" smtClean="0"/>
              <a:t>4</a:t>
            </a:r>
            <a:r>
              <a:rPr lang="en-US" sz="4000" baseline="30000" dirty="0" smtClean="0"/>
              <a:t>th</a:t>
            </a:r>
            <a:r>
              <a:rPr lang="en-US" sz="4000" dirty="0" smtClean="0"/>
              <a:t>-5</a:t>
            </a:r>
            <a:r>
              <a:rPr lang="en-US" sz="4000" baseline="30000" dirty="0" smtClean="0"/>
              <a:t>th</a:t>
            </a:r>
            <a:r>
              <a:rPr lang="en-US" sz="4000" dirty="0" smtClean="0"/>
              <a:t> (Councils prohibit)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 name="Group 15"/>
          <p:cNvGrpSpPr/>
          <p:nvPr/>
        </p:nvGrpSpPr>
        <p:grpSpPr>
          <a:xfrm>
            <a:off x="5181152" y="1756283"/>
            <a:ext cx="2900586" cy="3786163"/>
            <a:chOff x="1435678" y="1629114"/>
            <a:chExt cx="2900586" cy="3786163"/>
          </a:xfrm>
        </p:grpSpPr>
        <p:pic>
          <p:nvPicPr>
            <p:cNvPr id="7" name="Picture 6"/>
            <p:cNvPicPr>
              <a:picLocks noChangeAspect="1"/>
            </p:cNvPicPr>
            <p:nvPr/>
          </p:nvPicPr>
          <p:blipFill>
            <a:blip r:embed="rId2"/>
            <a:stretch>
              <a:fillRect/>
            </a:stretch>
          </p:blipFill>
          <p:spPr>
            <a:xfrm rot="1440000">
              <a:off x="1435678" y="2373481"/>
              <a:ext cx="2180910" cy="3041796"/>
            </a:xfrm>
            <a:prstGeom prst="rect">
              <a:avLst/>
            </a:prstGeom>
          </p:spPr>
        </p:pic>
        <p:pic>
          <p:nvPicPr>
            <p:cNvPr id="6" name="Picture 5"/>
            <p:cNvPicPr>
              <a:picLocks noChangeAspect="1"/>
            </p:cNvPicPr>
            <p:nvPr/>
          </p:nvPicPr>
          <p:blipFill>
            <a:blip r:embed="rId3"/>
            <a:srcRect l="36947" r="36662"/>
            <a:stretch>
              <a:fillRect/>
            </a:stretch>
          </p:blipFill>
          <p:spPr>
            <a:xfrm>
              <a:off x="2930062" y="1629114"/>
              <a:ext cx="1406202" cy="3663269"/>
            </a:xfrm>
            <a:prstGeom prst="rect">
              <a:avLst/>
            </a:prstGeom>
          </p:spPr>
        </p:pic>
      </p:grpSp>
      <p:sp>
        <p:nvSpPr>
          <p:cNvPr id="8" name="Content Placeholder 2"/>
          <p:cNvSpPr>
            <a:spLocks noGrp="1"/>
          </p:cNvSpPr>
          <p:nvPr>
            <p:ph idx="1"/>
          </p:nvPr>
        </p:nvSpPr>
        <p:spPr>
          <a:xfrm>
            <a:off x="756922" y="254002"/>
            <a:ext cx="6773808" cy="1856948"/>
          </a:xfrm>
        </p:spPr>
        <p:txBody>
          <a:bodyPr>
            <a:normAutofit lnSpcReduction="10000"/>
          </a:bodyPr>
          <a:lstStyle/>
          <a:p>
            <a:pPr marL="0" indent="0" algn="ctr">
              <a:buNone/>
            </a:pPr>
            <a:r>
              <a:rPr lang="en-US" sz="6000" dirty="0" smtClean="0"/>
              <a:t>2011 Super Bowl Commercial</a:t>
            </a:r>
          </a:p>
        </p:txBody>
      </p:sp>
      <p:grpSp>
        <p:nvGrpSpPr>
          <p:cNvPr id="17" name="Group 16"/>
          <p:cNvGrpSpPr/>
          <p:nvPr/>
        </p:nvGrpSpPr>
        <p:grpSpPr>
          <a:xfrm>
            <a:off x="756922" y="3120558"/>
            <a:ext cx="3203052" cy="2238077"/>
            <a:chOff x="6367518" y="2931412"/>
            <a:chExt cx="3203052" cy="2238077"/>
          </a:xfrm>
        </p:grpSpPr>
        <p:pic>
          <p:nvPicPr>
            <p:cNvPr id="12" name="Picture 11"/>
            <p:cNvPicPr>
              <a:picLocks noChangeAspect="1"/>
            </p:cNvPicPr>
            <p:nvPr/>
          </p:nvPicPr>
          <p:blipFill>
            <a:blip r:embed="rId4">
              <a:clrChange>
                <a:clrFrom>
                  <a:srgbClr val="000000"/>
                </a:clrFrom>
                <a:clrTo>
                  <a:srgbClr val="000000">
                    <a:alpha val="0"/>
                  </a:srgbClr>
                </a:clrTo>
              </a:clrChange>
            </a:blip>
            <a:stretch>
              <a:fillRect/>
            </a:stretch>
          </p:blipFill>
          <p:spPr>
            <a:xfrm flipH="1">
              <a:off x="7120196" y="2931412"/>
              <a:ext cx="2450374" cy="1971951"/>
            </a:xfrm>
            <a:prstGeom prst="rect">
              <a:avLst/>
            </a:prstGeom>
          </p:spPr>
        </p:pic>
        <p:pic>
          <p:nvPicPr>
            <p:cNvPr id="14" name="Picture 13"/>
            <p:cNvPicPr>
              <a:picLocks noChangeAspect="1"/>
            </p:cNvPicPr>
            <p:nvPr/>
          </p:nvPicPr>
          <p:blipFill>
            <a:blip r:embed="rId5">
              <a:clrChange>
                <a:clrFrom>
                  <a:srgbClr val="000000"/>
                </a:clrFrom>
                <a:clrTo>
                  <a:srgbClr val="000000">
                    <a:alpha val="0"/>
                  </a:srgbClr>
                </a:clrTo>
              </a:clrChange>
            </a:blip>
            <a:stretch>
              <a:fillRect/>
            </a:stretch>
          </p:blipFill>
          <p:spPr>
            <a:xfrm>
              <a:off x="6367518" y="3460219"/>
              <a:ext cx="1593538" cy="1709270"/>
            </a:xfrm>
            <a:prstGeom prst="rect">
              <a:avLst/>
            </a:prstGeom>
            <a:effectLst>
              <a:glow>
                <a:schemeClr val="tx1">
                  <a:alpha val="75000"/>
                </a:schemeClr>
              </a:glow>
              <a:outerShdw dist="25400" dir="9300000" algn="tl" rotWithShape="0">
                <a:srgbClr val="000000">
                  <a:alpha val="43000"/>
                </a:srgbClr>
              </a:outerShdw>
              <a:softEdge rad="50800"/>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20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700" y="254001"/>
            <a:ext cx="7048518" cy="5479974"/>
          </a:xfrm>
        </p:spPr>
        <p:txBody>
          <a:bodyPr>
            <a:normAutofit/>
          </a:bodyPr>
          <a:lstStyle/>
          <a:p>
            <a:pPr algn="ctr">
              <a:buNone/>
            </a:pPr>
            <a:r>
              <a:rPr lang="en-US" sz="5000" dirty="0" smtClean="0"/>
              <a:t>1 Corinthians 11:28</a:t>
            </a:r>
            <a:endParaRPr lang="en-US" sz="5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2800" dirty="0" smtClean="0"/>
              <a:t>“The Passover meal began with the father or the head of the company taking a cup of wine and announcing the traditional blessing, the </a:t>
            </a:r>
            <a:r>
              <a:rPr lang="en-US" sz="2800" i="1" dirty="0" err="1" smtClean="0"/>
              <a:t>kiddush</a:t>
            </a:r>
            <a:r>
              <a:rPr lang="en-US" sz="2800" dirty="0" smtClean="0"/>
              <a:t>.”</a:t>
            </a:r>
          </a:p>
          <a:p>
            <a:pPr marL="0" indent="0" algn="r">
              <a:buNone/>
            </a:pPr>
            <a:r>
              <a:rPr lang="en-US" sz="2800" dirty="0" smtClean="0"/>
              <a:t>Robin </a:t>
            </a:r>
            <a:r>
              <a:rPr lang="en-US" sz="2800" dirty="0" err="1" smtClean="0"/>
              <a:t>Routledge</a:t>
            </a:r>
            <a:endParaRPr lang="en-US" sz="2800" dirty="0" smtClean="0"/>
          </a:p>
          <a:p>
            <a:pPr marL="0" indent="0" algn="r">
              <a:buNone/>
            </a:pPr>
            <a:r>
              <a:rPr lang="en-US" sz="2800" dirty="0" smtClean="0"/>
              <a:t>“Passover and Last Supper.” </a:t>
            </a:r>
            <a:r>
              <a:rPr lang="en-US" sz="2800" i="1" dirty="0" smtClean="0"/>
              <a:t>Tyndale Bulletin</a:t>
            </a:r>
            <a:r>
              <a:rPr lang="en-US" sz="2800" dirty="0" smtClean="0"/>
              <a:t> 53.2 (2002) 210.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spcAft>
                <a:spcPts val="600"/>
              </a:spcAft>
              <a:buNone/>
            </a:pPr>
            <a:r>
              <a:rPr lang="en-US" sz="6000" dirty="0" smtClean="0"/>
              <a:t>Prayer for the Cup</a:t>
            </a:r>
          </a:p>
          <a:p>
            <a:pPr marL="0" indent="0" algn="ctr">
              <a:spcAft>
                <a:spcPts val="600"/>
              </a:spcAft>
              <a:buNone/>
            </a:pPr>
            <a:r>
              <a:rPr lang="en-US" sz="2800" dirty="0" smtClean="0"/>
              <a:t>K</a:t>
            </a:r>
            <a:r>
              <a:rPr lang="en-US" sz="2800" i="1" dirty="0" smtClean="0"/>
              <a:t>iddush</a:t>
            </a:r>
            <a:r>
              <a:rPr lang="en-US" sz="2800" dirty="0" smtClean="0"/>
              <a:t>–blessing over day and cup (</a:t>
            </a:r>
            <a:r>
              <a:rPr lang="en-US" sz="2800" dirty="0" err="1" smtClean="0"/>
              <a:t>Mishnah</a:t>
            </a:r>
            <a:r>
              <a:rPr lang="en-US" sz="2800" dirty="0" smtClean="0"/>
              <a:t>, </a:t>
            </a:r>
            <a:r>
              <a:rPr lang="en-US" sz="2800" i="1" dirty="0" err="1" smtClean="0"/>
              <a:t>Berachoth</a:t>
            </a:r>
            <a:r>
              <a:rPr lang="en-US" sz="2800" dirty="0" smtClean="0"/>
              <a:t> 8.1; </a:t>
            </a:r>
            <a:r>
              <a:rPr lang="en-US" sz="2800" i="1" dirty="0" err="1" smtClean="0"/>
              <a:t>Pesachim</a:t>
            </a:r>
            <a:r>
              <a:rPr lang="en-US" sz="2800" dirty="0" smtClean="0"/>
              <a:t> 10.2). </a:t>
            </a:r>
          </a:p>
          <a:p>
            <a:pPr marL="0" indent="0" algn="ctr">
              <a:spcAft>
                <a:spcPts val="600"/>
              </a:spcAft>
              <a:buNone/>
            </a:pPr>
            <a:r>
              <a:rPr lang="en-US" sz="2800" dirty="0" smtClean="0"/>
              <a:t>Cup blessed at one point considered blessed later in the meal as well (</a:t>
            </a:r>
            <a:r>
              <a:rPr lang="en-US" sz="2800" i="1" dirty="0" err="1" smtClean="0"/>
              <a:t>Berachoth</a:t>
            </a:r>
            <a:r>
              <a:rPr lang="en-US" sz="2800" dirty="0" smtClean="0"/>
              <a:t> 6.5).</a:t>
            </a:r>
          </a:p>
          <a:p>
            <a:pPr marL="0" indent="0" algn="ctr">
              <a:spcAft>
                <a:spcPts val="600"/>
              </a:spcAft>
              <a:buNone/>
            </a:pPr>
            <a:r>
              <a:rPr lang="en-US" sz="2800" dirty="0" smtClean="0"/>
              <a:t>Matthew &amp; Mark “having given thanks” (LO)</a:t>
            </a:r>
          </a:p>
          <a:p>
            <a:pPr marL="0" indent="0" algn="ctr">
              <a:spcAft>
                <a:spcPts val="600"/>
              </a:spcAft>
              <a:buNone/>
            </a:pPr>
            <a:r>
              <a:rPr lang="en-US" sz="2800" dirty="0" smtClean="0"/>
              <a:t>Since no longer part of Passover it needed to be blessed by Christians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One Cup?</a:t>
            </a:r>
          </a:p>
          <a:p>
            <a:pPr marL="0" indent="0" algn="ctr">
              <a:buNone/>
            </a:pPr>
            <a:r>
              <a:rPr lang="en-US" sz="4000" dirty="0" smtClean="0"/>
              <a:t>Matt. 26:27</a:t>
            </a:r>
          </a:p>
          <a:p>
            <a:pPr marL="0" indent="0" algn="ctr">
              <a:buNone/>
            </a:pPr>
            <a:r>
              <a:rPr lang="en-US" sz="4000" dirty="0" smtClean="0"/>
              <a:t>Luke 22:20</a:t>
            </a:r>
          </a:p>
          <a:p>
            <a:pPr marL="0" indent="0" algn="ctr">
              <a:buNone/>
            </a:pPr>
            <a:r>
              <a:rPr lang="en-US" sz="4000" dirty="0" smtClean="0"/>
              <a:t>Container = New Covenant?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lnSpcReduction="10000"/>
          </a:bodyPr>
          <a:lstStyle/>
          <a:p>
            <a:pPr marL="0" indent="0" algn="ctr">
              <a:buNone/>
            </a:pPr>
            <a:r>
              <a:rPr lang="en-US" sz="2800" dirty="0" smtClean="0"/>
              <a:t>“Paul received from the Lord one drinking vessel with the drink element in it. The drinking vessel or cup stood, not for the blood of Christ, but for The New Covenant or Testament and the fruit of the vine, Matthew 26:29, stood for the blood of Christ that ratified it and was shed to enable man to appropriate its blessings.”</a:t>
            </a:r>
          </a:p>
          <a:p>
            <a:pPr marL="0" indent="0" algn="r">
              <a:buNone/>
            </a:pPr>
            <a:r>
              <a:rPr lang="en-US" sz="2800" dirty="0" smtClean="0"/>
              <a:t>Bennie </a:t>
            </a:r>
            <a:r>
              <a:rPr lang="en-US" sz="2800" dirty="0" err="1" smtClean="0"/>
              <a:t>Cryer</a:t>
            </a:r>
            <a:endParaRPr lang="en-US" sz="2800" dirty="0" smtClean="0"/>
          </a:p>
          <a:p>
            <a:pPr marL="0" indent="0" algn="r">
              <a:buNone/>
            </a:pPr>
            <a:r>
              <a:rPr lang="en-US" sz="2800" dirty="0" smtClean="0"/>
              <a:t>“The Scriptural Observance of the Lord’s Supper”</a:t>
            </a:r>
            <a:r>
              <a:rPr lang="en-US" sz="2800" i="1" dirty="0" smtClean="0"/>
              <a:t> Old Paths Advocate </a:t>
            </a:r>
            <a:r>
              <a:rPr lang="en-US" sz="2800" dirty="0" smtClean="0"/>
              <a:t>63 (59).7 (July 1, 1991) 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5000" dirty="0" smtClean="0"/>
              <a:t>Metonymy of Subject</a:t>
            </a:r>
          </a:p>
          <a:p>
            <a:pPr marL="0" indent="0" algn="ctr">
              <a:buNone/>
            </a:pPr>
            <a:r>
              <a:rPr lang="en-US" sz="2800" dirty="0" smtClean="0"/>
              <a:t>“CUP is put for wine in it”</a:t>
            </a:r>
          </a:p>
          <a:p>
            <a:pPr marL="0" indent="0" algn="ctr">
              <a:buNone/>
            </a:pPr>
            <a:r>
              <a:rPr lang="en-US" sz="2800" dirty="0" smtClean="0"/>
              <a:t>Matt. 26:28; Mark 14:24; Luke 22:17, 20; 1 Cor. 10:16, 21; 11:25, 26, 27, 28 </a:t>
            </a:r>
          </a:p>
          <a:p>
            <a:pPr marL="0" indent="0" algn="ctr">
              <a:buNone/>
            </a:pPr>
            <a:r>
              <a:rPr lang="en-US" sz="2800" dirty="0" smtClean="0"/>
              <a:t>“In these and other places ‘cup’ is put for the contents of it” </a:t>
            </a:r>
          </a:p>
          <a:p>
            <a:pPr marL="0" indent="0" algn="r">
              <a:buNone/>
            </a:pPr>
            <a:r>
              <a:rPr lang="en-US" sz="2800" dirty="0" smtClean="0"/>
              <a:t>E. W. </a:t>
            </a:r>
            <a:r>
              <a:rPr lang="en-US" sz="2800" dirty="0" err="1" smtClean="0"/>
              <a:t>Bullinger</a:t>
            </a:r>
            <a:endParaRPr lang="en-US" sz="2800" dirty="0" smtClean="0"/>
          </a:p>
          <a:p>
            <a:pPr marL="0" indent="0" algn="r">
              <a:buNone/>
            </a:pPr>
            <a:r>
              <a:rPr lang="en-US" sz="2800" i="1" dirty="0" smtClean="0"/>
              <a:t>Figures of Speech in the Bible: Explained and Illustrated</a:t>
            </a:r>
            <a:r>
              <a:rPr lang="en-US" sz="2800" dirty="0" smtClean="0"/>
              <a:t> (Grand Rapids: Baker Book House, 1968) 583.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Liquids and Solids</a:t>
            </a:r>
          </a:p>
          <a:p>
            <a:pPr marL="0" indent="0" algn="ctr">
              <a:buNone/>
            </a:pPr>
            <a:r>
              <a:rPr lang="en-US" sz="4000" dirty="0" smtClean="0"/>
              <a:t>Matt. 26:27 </a:t>
            </a:r>
            <a:r>
              <a:rPr lang="en-US" sz="4000" i="1" dirty="0" err="1" smtClean="0"/>
              <a:t>ek</a:t>
            </a:r>
            <a:r>
              <a:rPr lang="en-US" sz="4000" i="1" dirty="0" smtClean="0"/>
              <a:t> </a:t>
            </a:r>
            <a:r>
              <a:rPr lang="en-US" sz="4000" dirty="0" smtClean="0"/>
              <a:t>“out of”</a:t>
            </a:r>
          </a:p>
          <a:p>
            <a:pPr marL="0" indent="0" algn="ctr">
              <a:buNone/>
            </a:pPr>
            <a:r>
              <a:rPr lang="en-US" sz="4000" dirty="0" smtClean="0"/>
              <a:t>26:29 </a:t>
            </a:r>
            <a:r>
              <a:rPr lang="en-US" sz="4000" i="1" dirty="0" err="1" smtClean="0"/>
              <a:t>ek</a:t>
            </a:r>
            <a:r>
              <a:rPr lang="en-US" sz="4000" i="1" dirty="0" smtClean="0"/>
              <a:t> </a:t>
            </a:r>
            <a:r>
              <a:rPr lang="en-US" sz="4000" dirty="0" smtClean="0"/>
              <a:t> “fruit of the vine”</a:t>
            </a:r>
          </a:p>
          <a:p>
            <a:pPr marL="0" indent="0" algn="ctr">
              <a:buNone/>
            </a:pPr>
            <a:r>
              <a:rPr lang="en-US" sz="4000" dirty="0" smtClean="0"/>
              <a:t>Luke 22:20 “in My blood”</a:t>
            </a:r>
          </a:p>
          <a:p>
            <a:pPr marL="0" indent="0" algn="ctr">
              <a:buNone/>
            </a:pPr>
            <a:r>
              <a:rPr lang="en-US" sz="4000" dirty="0" smtClean="0"/>
              <a:t>Blood–Contents=Liquid</a:t>
            </a:r>
          </a:p>
          <a:p>
            <a:pPr marL="0" indent="0" algn="ctr">
              <a:buNone/>
            </a:pPr>
            <a:r>
              <a:rPr lang="en-US" sz="4000" dirty="0" smtClean="0"/>
              <a:t>Blood (</a:t>
            </a:r>
            <a:r>
              <a:rPr lang="en-US" sz="4000" dirty="0" err="1" smtClean="0"/>
              <a:t>liquid)≠Container</a:t>
            </a:r>
            <a:r>
              <a:rPr lang="en-US" sz="4000" dirty="0" smtClean="0"/>
              <a:t> (solid)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“Divide it Among Yourselves”</a:t>
            </a:r>
          </a:p>
          <a:p>
            <a:pPr marL="0" indent="0" algn="ctr">
              <a:buNone/>
            </a:pPr>
            <a:r>
              <a:rPr lang="en-US" sz="4000" dirty="0" smtClean="0"/>
              <a:t>Luke 22:17</a:t>
            </a:r>
          </a:p>
          <a:p>
            <a:pPr marL="0" indent="0" algn="ctr">
              <a:buNone/>
            </a:pPr>
            <a:r>
              <a:rPr lang="en-US" sz="4000" dirty="0" smtClean="0"/>
              <a:t>1 Cor. 10:16</a:t>
            </a:r>
          </a:p>
          <a:p>
            <a:pPr marL="0" indent="0" algn="ctr">
              <a:buNone/>
            </a:pPr>
            <a:r>
              <a:rPr lang="en-US" sz="4000" dirty="0" smtClean="0"/>
              <a:t>Two elements, not three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922" y="254000"/>
            <a:ext cx="6773808" cy="5377353"/>
          </a:xfrm>
        </p:spPr>
        <p:txBody>
          <a:bodyPr>
            <a:normAutofit/>
          </a:bodyPr>
          <a:lstStyle/>
          <a:p>
            <a:pPr marL="0" indent="0" algn="ctr">
              <a:buNone/>
            </a:pPr>
            <a:r>
              <a:rPr lang="en-US" sz="6000" dirty="0" smtClean="0"/>
              <a:t>“After Supper”</a:t>
            </a:r>
          </a:p>
          <a:p>
            <a:pPr marL="0" indent="0" algn="ctr">
              <a:buNone/>
            </a:pPr>
            <a:r>
              <a:rPr lang="en-US" sz="4000" dirty="0" smtClean="0"/>
              <a:t>Luke 22:20</a:t>
            </a:r>
          </a:p>
          <a:p>
            <a:pPr marL="0" indent="0" algn="ctr">
              <a:buNone/>
            </a:pPr>
            <a:r>
              <a:rPr lang="en-US" sz="4000" dirty="0" smtClean="0"/>
              <a:t>Col. 2:16</a:t>
            </a:r>
          </a:p>
          <a:p>
            <a:pPr marL="0" indent="0" algn="ctr">
              <a:buNone/>
            </a:pPr>
            <a:r>
              <a:rPr lang="en-US" sz="4000" dirty="0" smtClean="0"/>
              <a:t>Acts 20:7</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390</TotalTime>
  <Words>793</Words>
  <Application>Microsoft Macintosh PowerPoint</Application>
  <PresentationFormat>On-screen Show (4:3)</PresentationFormat>
  <Paragraphs>71</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20</cp:revision>
  <dcterms:created xsi:type="dcterms:W3CDTF">2017-06-26T01:05:00Z</dcterms:created>
  <dcterms:modified xsi:type="dcterms:W3CDTF">2017-06-26T01:06:25Z</dcterms:modified>
</cp:coreProperties>
</file>