
<file path=[Content_Types].xml><?xml version="1.0" encoding="utf-8"?>
<Types xmlns="http://schemas.openxmlformats.org/package/2006/content-types">
  <Override PartName="/ppt/slideLayouts/slideLayout4.xml" ContentType="application/vnd.openxmlformats-officedocument.presentationml.slideLayout+xml"/>
  <Default Extension="jpeg" ContentType="image/jpeg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9.xml" ContentType="application/vnd.openxmlformats-officedocument.presentationml.slide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s/slide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 autoCompressPictures="0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-1588"/>
            <a:ext cx="9144000" cy="6859588"/>
            <a:chOff x="0" y="-1"/>
            <a:chExt cx="5760" cy="4321"/>
          </a:xfrm>
        </p:grpSpPr>
        <p:sp>
          <p:nvSpPr>
            <p:cNvPr id="9219" name="Rectangle 3"/>
            <p:cNvSpPr>
              <a:spLocks noChangeArrowheads="1"/>
            </p:cNvSpPr>
            <p:nvPr/>
          </p:nvSpPr>
          <p:spPr bwMode="auto">
            <a:xfrm>
              <a:off x="0" y="1824"/>
              <a:ext cx="5760" cy="249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0" name="Rectangle 4"/>
            <p:cNvSpPr>
              <a:spLocks noChangeArrowheads="1"/>
            </p:cNvSpPr>
            <p:nvPr/>
          </p:nvSpPr>
          <p:spPr bwMode="white">
            <a:xfrm>
              <a:off x="0" y="4125"/>
              <a:ext cx="5760" cy="19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21" name="Rectangle 5"/>
            <p:cNvSpPr>
              <a:spLocks noChangeArrowheads="1"/>
            </p:cNvSpPr>
            <p:nvPr/>
          </p:nvSpPr>
          <p:spPr bwMode="white">
            <a:xfrm>
              <a:off x="0" y="-1"/>
              <a:ext cx="5760" cy="201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222" name="Group 6"/>
            <p:cNvGrpSpPr>
              <a:grpSpLocks/>
            </p:cNvGrpSpPr>
            <p:nvPr/>
          </p:nvGrpSpPr>
          <p:grpSpPr bwMode="auto">
            <a:xfrm>
              <a:off x="0" y="2016"/>
              <a:ext cx="5760" cy="261"/>
              <a:chOff x="0" y="115"/>
              <a:chExt cx="5760" cy="464"/>
            </a:xfrm>
          </p:grpSpPr>
          <p:sp>
            <p:nvSpPr>
              <p:cNvPr id="9223" name="Rectangle 7"/>
              <p:cNvSpPr>
                <a:spLocks noChangeArrowheads="1"/>
              </p:cNvSpPr>
              <p:nvPr/>
            </p:nvSpPr>
            <p:spPr bwMode="ltGray">
              <a:xfrm>
                <a:off x="0" y="115"/>
                <a:ext cx="5760" cy="11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24" name="Rectangle 8"/>
              <p:cNvSpPr>
                <a:spLocks noChangeArrowheads="1"/>
              </p:cNvSpPr>
              <p:nvPr/>
            </p:nvSpPr>
            <p:spPr bwMode="ltGray">
              <a:xfrm>
                <a:off x="0" y="231"/>
                <a:ext cx="5760" cy="11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25" name="Rectangle 9"/>
              <p:cNvSpPr>
                <a:spLocks noChangeArrowheads="1"/>
              </p:cNvSpPr>
              <p:nvPr/>
            </p:nvSpPr>
            <p:spPr bwMode="ltGray">
              <a:xfrm>
                <a:off x="0" y="347"/>
                <a:ext cx="5760" cy="11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226" name="Rectangle 10"/>
              <p:cNvSpPr>
                <a:spLocks noChangeArrowheads="1"/>
              </p:cNvSpPr>
              <p:nvPr/>
            </p:nvSpPr>
            <p:spPr bwMode="ltGray">
              <a:xfrm>
                <a:off x="0" y="463"/>
                <a:ext cx="5760" cy="11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922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1712913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67200"/>
            <a:ext cx="6400800" cy="1752600"/>
          </a:xfrm>
        </p:spPr>
        <p:txBody>
          <a:bodyPr/>
          <a:lstStyle>
            <a:lvl1pPr marL="0" indent="0" algn="ctr">
              <a:buFont typeface="Monotype Sorts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230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231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ABC6990-BE93-CE45-A4F4-5CEB834383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CBE8BE1-11FD-E545-9283-192D8BB6B3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E1EA227-E8CB-A143-981B-709B1DDAEF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CE170A2-EC05-E748-8387-698BC7C6E43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41313C8-0633-AC45-9372-A21ACDB899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5A1E797-C4D1-2E4D-A47D-FB6599E658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2AB0776-5073-A044-9DEB-84F31B24AB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1097987D-5AEA-A246-941D-5B85E9BB554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D2F17E3-062F-AE49-82D1-4DF4BCFE21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E352D1B-2D7C-F44D-BD74-9D2A1684B0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4FD661-1A25-D940-B61B-C6ADAF9B09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969696"/>
        </a:solidFill>
        <a:effectLst>
          <a:outerShdw blurRad="63500" dist="107763" dir="2700000" algn="ctr" rotWithShape="0">
            <a:srgbClr val="000000">
              <a:alpha val="74998"/>
            </a:srgbClr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4" name="Group 2"/>
          <p:cNvGrpSpPr>
            <a:grpSpLocks/>
          </p:cNvGrpSpPr>
          <p:nvPr/>
        </p:nvGrpSpPr>
        <p:grpSpPr bwMode="auto">
          <a:xfrm>
            <a:off x="0" y="-1588"/>
            <a:ext cx="9144000" cy="6859588"/>
            <a:chOff x="0" y="-1"/>
            <a:chExt cx="5760" cy="4321"/>
          </a:xfrm>
        </p:grpSpPr>
        <p:sp>
          <p:nvSpPr>
            <p:cNvPr id="8195" name="Rectangle 3"/>
            <p:cNvSpPr>
              <a:spLocks noChangeArrowheads="1"/>
            </p:cNvSpPr>
            <p:nvPr/>
          </p:nvSpPr>
          <p:spPr bwMode="auto">
            <a:xfrm>
              <a:off x="0" y="864"/>
              <a:ext cx="5760" cy="3456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6" name="Rectangle 4"/>
            <p:cNvSpPr>
              <a:spLocks noChangeArrowheads="1"/>
            </p:cNvSpPr>
            <p:nvPr/>
          </p:nvSpPr>
          <p:spPr bwMode="white">
            <a:xfrm>
              <a:off x="0" y="4125"/>
              <a:ext cx="5760" cy="19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97" name="Rectangle 5"/>
            <p:cNvSpPr>
              <a:spLocks noChangeArrowheads="1"/>
            </p:cNvSpPr>
            <p:nvPr/>
          </p:nvSpPr>
          <p:spPr bwMode="white">
            <a:xfrm>
              <a:off x="0" y="-1"/>
              <a:ext cx="5760" cy="1015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198" name="Group 6"/>
            <p:cNvGrpSpPr>
              <a:grpSpLocks/>
            </p:cNvGrpSpPr>
            <p:nvPr/>
          </p:nvGrpSpPr>
          <p:grpSpPr bwMode="auto">
            <a:xfrm>
              <a:off x="0" y="1014"/>
              <a:ext cx="5760" cy="261"/>
              <a:chOff x="0" y="115"/>
              <a:chExt cx="5760" cy="464"/>
            </a:xfrm>
          </p:grpSpPr>
          <p:sp>
            <p:nvSpPr>
              <p:cNvPr id="8199" name="Rectangle 7"/>
              <p:cNvSpPr>
                <a:spLocks noChangeArrowheads="1"/>
              </p:cNvSpPr>
              <p:nvPr/>
            </p:nvSpPr>
            <p:spPr bwMode="ltGray">
              <a:xfrm>
                <a:off x="0" y="115"/>
                <a:ext cx="5760" cy="11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00" name="Rectangle 8"/>
              <p:cNvSpPr>
                <a:spLocks noChangeArrowheads="1"/>
              </p:cNvSpPr>
              <p:nvPr/>
            </p:nvSpPr>
            <p:spPr bwMode="ltGray">
              <a:xfrm>
                <a:off x="0" y="231"/>
                <a:ext cx="5760" cy="116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01" name="Rectangle 9"/>
              <p:cNvSpPr>
                <a:spLocks noChangeArrowheads="1"/>
              </p:cNvSpPr>
              <p:nvPr/>
            </p:nvSpPr>
            <p:spPr bwMode="ltGray">
              <a:xfrm>
                <a:off x="0" y="347"/>
                <a:ext cx="5760" cy="11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202" name="Rectangle 10"/>
              <p:cNvSpPr>
                <a:spLocks noChangeArrowheads="1"/>
              </p:cNvSpPr>
              <p:nvPr/>
            </p:nvSpPr>
            <p:spPr bwMode="ltGray">
              <a:xfrm>
                <a:off x="0" y="463"/>
                <a:ext cx="5760" cy="11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8203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204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5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20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820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tx2"/>
                </a:solidFill>
                <a:latin typeface="+mn-lt"/>
              </a:defRPr>
            </a:lvl1pPr>
          </a:lstStyle>
          <a:p>
            <a:fld id="{AE345333-0DC4-B246-87B1-576687DC75A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 Black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Monotype Sorts" charset="2"/>
        <a:buChar char="l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kumimoji="1"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100000"/>
        <a:buChar char="•"/>
        <a:defRPr kumimoji="1"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600" dirty="0"/>
              <a:t>The Two Sons</a:t>
            </a:r>
            <a:r>
              <a:rPr lang="en-US" dirty="0"/>
              <a:t/>
            </a:r>
            <a:br>
              <a:rPr lang="en-US" dirty="0"/>
            </a:br>
            <a:r>
              <a:rPr lang="en-US" sz="3000" dirty="0"/>
              <a:t>(Matthew 21:28-32)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77200" cy="4114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4000" dirty="0"/>
              <a:t>I.  The Father’s Command</a:t>
            </a:r>
            <a:r>
              <a:rPr lang="en-US" dirty="0"/>
              <a:t> (Matthew 21:28).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3000" dirty="0"/>
              <a:t>	A.  “Son, go work today in my 		vineyard” (vs. 28).</a:t>
            </a:r>
            <a:r>
              <a:rPr lang="en-US" dirty="0"/>
              <a:t>  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2800" dirty="0"/>
              <a:t>		1.  The relationship was that of 			Father &amp; Son.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600"/>
              <a:t>The Two Sons</a:t>
            </a:r>
            <a:r>
              <a:rPr lang="en-US"/>
              <a:t/>
            </a:r>
            <a:br>
              <a:rPr lang="en-US"/>
            </a:br>
            <a:r>
              <a:rPr lang="en-US" sz="3000"/>
              <a:t>(Matthew 21:28-32)</a:t>
            </a: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77200" cy="4114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4000" dirty="0"/>
              <a:t>I.  The Father’s Command</a:t>
            </a:r>
            <a:r>
              <a:rPr lang="en-US" dirty="0"/>
              <a:t> (Matthew 21:28).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3000" dirty="0"/>
              <a:t>	A.  “Son, go work today in my 		vineyard” (vs. 28).</a:t>
            </a:r>
            <a:r>
              <a:rPr lang="en-US" dirty="0"/>
              <a:t>  </a:t>
            </a:r>
          </a:p>
          <a:p>
            <a:pPr>
              <a:lnSpc>
                <a:spcPct val="120000"/>
              </a:lnSpc>
              <a:buNone/>
            </a:pPr>
            <a:r>
              <a:rPr lang="en-US" sz="2800" dirty="0"/>
              <a:t>		2.  The command was to “Go work”  		</a:t>
            </a:r>
            <a:r>
              <a:rPr lang="en-US" sz="2800" dirty="0" smtClean="0"/>
              <a:t>(Phil. 2:12; 2 Cor. </a:t>
            </a:r>
            <a:r>
              <a:rPr lang="en-US" sz="2800" dirty="0"/>
              <a:t>6:</a:t>
            </a:r>
            <a:r>
              <a:rPr lang="en-US" sz="2800" dirty="0" smtClean="0"/>
              <a:t>1)</a:t>
            </a:r>
            <a:r>
              <a:rPr lang="en-US" sz="2800" dirty="0"/>
              <a:t>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600"/>
              <a:t>The Two Sons</a:t>
            </a:r>
            <a:r>
              <a:rPr lang="en-US"/>
              <a:t/>
            </a:r>
            <a:br>
              <a:rPr lang="en-US"/>
            </a:br>
            <a:r>
              <a:rPr lang="en-US" sz="3000"/>
              <a:t>(Matthew 21:28-32)</a:t>
            </a: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458200" cy="4114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4000" dirty="0"/>
              <a:t>I.  The Father’s Command</a:t>
            </a:r>
            <a:r>
              <a:rPr lang="en-US" dirty="0"/>
              <a:t> (Matthew 21:28).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3000" dirty="0"/>
              <a:t>	A.  “Son, go work today in my 		vineyard” (vs. 28).</a:t>
            </a:r>
            <a:r>
              <a:rPr lang="en-US" dirty="0"/>
              <a:t>  </a:t>
            </a:r>
          </a:p>
          <a:p>
            <a:pPr>
              <a:lnSpc>
                <a:spcPct val="120000"/>
              </a:lnSpc>
              <a:buNone/>
            </a:pPr>
            <a:r>
              <a:rPr lang="en-US" sz="2800" dirty="0"/>
              <a:t>		3.  The time was “Today” </a:t>
            </a:r>
            <a:r>
              <a:rPr lang="en-US" sz="2800" dirty="0" smtClean="0"/>
              <a:t>(2 Cor. 6:2;  		Rev. </a:t>
            </a:r>
            <a:r>
              <a:rPr lang="en-US" sz="2800" dirty="0"/>
              <a:t>2:10</a:t>
            </a:r>
            <a:r>
              <a:rPr lang="en-US" sz="2800" dirty="0" smtClean="0"/>
              <a:t>; Heb. </a:t>
            </a:r>
            <a:r>
              <a:rPr lang="en-US" sz="2800" dirty="0"/>
              <a:t>3:</a:t>
            </a:r>
            <a:r>
              <a:rPr lang="en-US" sz="2800" dirty="0" smtClean="0"/>
              <a:t>7-8)</a:t>
            </a:r>
            <a:r>
              <a:rPr lang="en-US" sz="2800" dirty="0"/>
              <a:t>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600"/>
              <a:t>The Two Sons</a:t>
            </a:r>
            <a:r>
              <a:rPr lang="en-US"/>
              <a:t/>
            </a:r>
            <a:br>
              <a:rPr lang="en-US"/>
            </a:br>
            <a:r>
              <a:rPr lang="en-US" sz="3000"/>
              <a:t>(Matthew 21:28-32)</a:t>
            </a: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77200" cy="4114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4000" dirty="0"/>
              <a:t>I.  The Father’s Command</a:t>
            </a:r>
            <a:r>
              <a:rPr lang="en-US" dirty="0"/>
              <a:t> (Matthew 21:28).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3000" dirty="0"/>
              <a:t>	A.  “Son, go work today in my 		vineyard” (vs. 28).</a:t>
            </a:r>
            <a:r>
              <a:rPr lang="en-US" dirty="0"/>
              <a:t>  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2800" dirty="0"/>
              <a:t>		4.  The place was in His “Vineyard” 		</a:t>
            </a:r>
            <a:r>
              <a:rPr lang="en-US" sz="2800" dirty="0" smtClean="0"/>
              <a:t>(Isa. 5:1-7; Matt. 13:38)</a:t>
            </a:r>
            <a:r>
              <a:rPr lang="en-US" sz="2800" dirty="0"/>
              <a:t>.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600"/>
              <a:t>The Two Sons</a:t>
            </a:r>
            <a:r>
              <a:rPr lang="en-US"/>
              <a:t/>
            </a:r>
            <a:br>
              <a:rPr lang="en-US"/>
            </a:br>
            <a:r>
              <a:rPr lang="en-US" sz="3000"/>
              <a:t>(Matthew 21:28-32)</a:t>
            </a: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77200" cy="4114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4000" dirty="0"/>
              <a:t>II.  The Sons’ Answers</a:t>
            </a:r>
            <a:r>
              <a:rPr lang="en-US" dirty="0"/>
              <a:t> (Matthew 21:</a:t>
            </a:r>
            <a:r>
              <a:rPr lang="en-US" dirty="0" smtClean="0"/>
              <a:t>29-30</a:t>
            </a:r>
            <a:r>
              <a:rPr lang="en-US" dirty="0"/>
              <a:t>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3000" dirty="0"/>
              <a:t>	A.  The first son: “I will not” (vs. 29).</a:t>
            </a:r>
            <a:r>
              <a:rPr lang="en-US" dirty="0"/>
              <a:t>  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dirty="0"/>
              <a:t>	</a:t>
            </a:r>
            <a:r>
              <a:rPr lang="en-US" sz="3000" dirty="0"/>
              <a:t>B.  The second son: “I go sir”       		(vs. 30; </a:t>
            </a:r>
            <a:r>
              <a:rPr lang="en-US" sz="3000" dirty="0" err="1"/>
              <a:t>Ecc</a:t>
            </a:r>
            <a:r>
              <a:rPr lang="en-US" sz="3000" dirty="0"/>
              <a:t> 5:</a:t>
            </a:r>
            <a:r>
              <a:rPr lang="en-US" sz="3000" dirty="0" smtClean="0"/>
              <a:t>4-5</a:t>
            </a:r>
            <a:r>
              <a:rPr lang="en-US" sz="3000" dirty="0"/>
              <a:t>; </a:t>
            </a:r>
            <a:r>
              <a:rPr lang="en-US" sz="3000" dirty="0" smtClean="0"/>
              <a:t> 1 </a:t>
            </a:r>
            <a:r>
              <a:rPr lang="en-US" sz="3000" dirty="0"/>
              <a:t>John 3:18).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600"/>
              <a:t>The Two Sons</a:t>
            </a:r>
            <a:r>
              <a:rPr lang="en-US"/>
              <a:t/>
            </a:r>
            <a:br>
              <a:rPr lang="en-US"/>
            </a:br>
            <a:r>
              <a:rPr lang="en-US" sz="3000"/>
              <a:t>(Matthew 21:28-32)</a:t>
            </a: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77200" cy="4114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4000" dirty="0"/>
              <a:t>III. The Sons’ Actions </a:t>
            </a:r>
            <a:r>
              <a:rPr lang="en-US" dirty="0"/>
              <a:t>(Matthew 21:</a:t>
            </a:r>
            <a:r>
              <a:rPr lang="en-US" dirty="0" smtClean="0"/>
              <a:t>29-30</a:t>
            </a:r>
            <a:r>
              <a:rPr lang="en-US" dirty="0"/>
              <a:t>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3000" dirty="0"/>
              <a:t>	A.  </a:t>
            </a:r>
            <a:r>
              <a:rPr lang="en-US" dirty="0"/>
              <a:t>The first son:  “he regretted it 	and went” (vs. 29).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2800" dirty="0"/>
              <a:t>		1. </a:t>
            </a:r>
            <a:r>
              <a:rPr lang="en-US" dirty="0"/>
              <a:t>Repentance (Luke 13:3;  		    Acts 17:30).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600"/>
              <a:t>The Two Sons</a:t>
            </a:r>
            <a:r>
              <a:rPr lang="en-US"/>
              <a:t/>
            </a:r>
            <a:br>
              <a:rPr lang="en-US"/>
            </a:br>
            <a:r>
              <a:rPr lang="en-US" sz="3000"/>
              <a:t>(Matthew 21:28-32)</a:t>
            </a: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77200" cy="4114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4000" dirty="0"/>
              <a:t>III. The Sons’ Actions </a:t>
            </a:r>
            <a:r>
              <a:rPr lang="en-US" dirty="0"/>
              <a:t>(Matthew 21:</a:t>
            </a:r>
            <a:r>
              <a:rPr lang="en-US" dirty="0" smtClean="0"/>
              <a:t>29-30</a:t>
            </a:r>
            <a:r>
              <a:rPr lang="en-US" dirty="0"/>
              <a:t>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3000" dirty="0"/>
              <a:t>	A.</a:t>
            </a:r>
            <a:r>
              <a:rPr lang="en-US" sz="3000" dirty="0" smtClean="0"/>
              <a:t> </a:t>
            </a:r>
            <a:r>
              <a:rPr lang="en-US" dirty="0" smtClean="0"/>
              <a:t>The </a:t>
            </a:r>
            <a:r>
              <a:rPr lang="en-US" dirty="0"/>
              <a:t>first son:  “he regretted it 	and went” (vs. 29).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dirty="0"/>
              <a:t>		2.  </a:t>
            </a:r>
            <a:r>
              <a:rPr lang="en-US" dirty="0" smtClean="0"/>
              <a:t>Obedience (</a:t>
            </a:r>
            <a:r>
              <a:rPr lang="en-US" dirty="0"/>
              <a:t>Matt 7:21-23; 	   </a:t>
            </a:r>
            <a:r>
              <a:rPr lang="en-US" dirty="0" smtClean="0"/>
              <a:t> 		Heb </a:t>
            </a:r>
            <a:r>
              <a:rPr lang="en-US" dirty="0"/>
              <a:t>5:</a:t>
            </a:r>
            <a:r>
              <a:rPr lang="en-US" dirty="0" smtClean="0"/>
              <a:t>8,9)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600"/>
              <a:t>The Two Sons</a:t>
            </a:r>
            <a:r>
              <a:rPr lang="en-US"/>
              <a:t/>
            </a:r>
            <a:br>
              <a:rPr lang="en-US"/>
            </a:br>
            <a:r>
              <a:rPr lang="en-US" sz="3000"/>
              <a:t>(Matthew 21:28-32)</a:t>
            </a: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133600"/>
            <a:ext cx="8077200" cy="4114800"/>
          </a:xfrm>
        </p:spPr>
        <p:txBody>
          <a:bodyPr/>
          <a:lstStyle/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4000" dirty="0"/>
              <a:t>III. The Sons’ Actions </a:t>
            </a:r>
            <a:r>
              <a:rPr lang="en-US" dirty="0"/>
              <a:t>(</a:t>
            </a:r>
            <a:r>
              <a:rPr lang="en-US" dirty="0" smtClean="0"/>
              <a:t>Matthew </a:t>
            </a:r>
            <a:r>
              <a:rPr lang="en-US" dirty="0"/>
              <a:t>21:</a:t>
            </a:r>
            <a:r>
              <a:rPr lang="en-US" dirty="0" smtClean="0"/>
              <a:t>29-30</a:t>
            </a:r>
            <a:r>
              <a:rPr lang="en-US" dirty="0"/>
              <a:t>).</a:t>
            </a:r>
          </a:p>
          <a:p>
            <a:pPr>
              <a:lnSpc>
                <a:spcPct val="120000"/>
              </a:lnSpc>
              <a:buFont typeface="Monotype Sorts" charset="2"/>
              <a:buNone/>
            </a:pPr>
            <a:r>
              <a:rPr lang="en-US" sz="3000" dirty="0"/>
              <a:t>	B. </a:t>
            </a:r>
            <a:r>
              <a:rPr lang="en-US" dirty="0"/>
              <a:t>The second son:  “he did not 	go” (vs. 30; </a:t>
            </a:r>
            <a:r>
              <a:rPr lang="en-US" dirty="0" smtClean="0"/>
              <a:t>Matt. 23:1-3)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4600"/>
              <a:t>The Two Sons</a:t>
            </a:r>
            <a:r>
              <a:rPr lang="en-US"/>
              <a:t/>
            </a:r>
            <a:br>
              <a:rPr lang="en-US"/>
            </a:br>
            <a:r>
              <a:rPr lang="en-US" sz="3000"/>
              <a:t>(Matthew 21:28-32)</a:t>
            </a: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667000"/>
            <a:ext cx="8077200" cy="3581400"/>
          </a:xfrm>
        </p:spPr>
        <p:txBody>
          <a:bodyPr/>
          <a:lstStyle/>
          <a:p>
            <a:pPr algn="ctr">
              <a:buFont typeface="Monotype Sorts" charset="2"/>
              <a:buNone/>
            </a:pPr>
            <a:r>
              <a:rPr lang="en-US" sz="6000" dirty="0"/>
              <a:t>Jesus’ Question.</a:t>
            </a:r>
            <a:r>
              <a:rPr lang="en-US" dirty="0"/>
              <a:t>  </a:t>
            </a:r>
          </a:p>
          <a:p>
            <a:pPr algn="ctr">
              <a:buFont typeface="Monotype Sorts" charset="2"/>
              <a:buNone/>
            </a:pPr>
            <a:r>
              <a:rPr lang="en-US" sz="4500" dirty="0"/>
              <a:t>(Matthew 21:31a)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theme/theme1.xml><?xml version="1.0" encoding="utf-8"?>
<a:theme xmlns:a="http://schemas.openxmlformats.org/drawingml/2006/main" name="Zesty">
  <a:themeElements>
    <a:clrScheme name="Zesty 8">
      <a:dk1>
        <a:srgbClr val="000000"/>
      </a:dk1>
      <a:lt1>
        <a:srgbClr val="FF9900"/>
      </a:lt1>
      <a:dk2>
        <a:srgbClr val="FFFFFF"/>
      </a:dk2>
      <a:lt2>
        <a:srgbClr val="000000"/>
      </a:lt2>
      <a:accent1>
        <a:srgbClr val="FF0000"/>
      </a:accent1>
      <a:accent2>
        <a:srgbClr val="800080"/>
      </a:accent2>
      <a:accent3>
        <a:srgbClr val="FFCAAA"/>
      </a:accent3>
      <a:accent4>
        <a:srgbClr val="000000"/>
      </a:accent4>
      <a:accent5>
        <a:srgbClr val="FFAAAA"/>
      </a:accent5>
      <a:accent6>
        <a:srgbClr val="730073"/>
      </a:accent6>
      <a:hlink>
        <a:srgbClr val="A50021"/>
      </a:hlink>
      <a:folHlink>
        <a:srgbClr val="996600"/>
      </a:folHlink>
    </a:clrScheme>
    <a:fontScheme name="Zesty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Zesty 1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2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C3399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ADCA"/>
        </a:accent5>
        <a:accent6>
          <a:srgbClr val="00005C"/>
        </a:accent6>
        <a:hlink>
          <a:srgbClr val="CC66FF"/>
        </a:hlink>
        <a:folHlink>
          <a:srgbClr val="6600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3">
        <a:dk1>
          <a:srgbClr val="000000"/>
        </a:dk1>
        <a:lt1>
          <a:srgbClr val="FFFFFF"/>
        </a:lt1>
        <a:dk2>
          <a:srgbClr val="F8F8F8"/>
        </a:dk2>
        <a:lt2>
          <a:srgbClr val="336699"/>
        </a:lt2>
        <a:accent1>
          <a:srgbClr val="0099FF"/>
        </a:accent1>
        <a:accent2>
          <a:srgbClr val="33CCCC"/>
        </a:accent2>
        <a:accent3>
          <a:srgbClr val="FFFFFF"/>
        </a:accent3>
        <a:accent4>
          <a:srgbClr val="000000"/>
        </a:accent4>
        <a:accent5>
          <a:srgbClr val="AACAFF"/>
        </a:accent5>
        <a:accent6>
          <a:srgbClr val="2DB9B9"/>
        </a:accent6>
        <a:hlink>
          <a:srgbClr val="CC00CC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4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0000"/>
        </a:accent1>
        <a:accent2>
          <a:srgbClr val="008000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007300"/>
        </a:accent6>
        <a:hlink>
          <a:srgbClr val="FFFFFF"/>
        </a:hlink>
        <a:folHlink>
          <a:srgbClr val="00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5">
        <a:dk1>
          <a:srgbClr val="000000"/>
        </a:dk1>
        <a:lt1>
          <a:srgbClr val="FFFFCC"/>
        </a:lt1>
        <a:dk2>
          <a:srgbClr val="FFFFFF"/>
        </a:dk2>
        <a:lt2>
          <a:srgbClr val="C58051"/>
        </a:lt2>
        <a:accent1>
          <a:srgbClr val="99CC00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CAE2AA"/>
        </a:accent5>
        <a:accent6>
          <a:srgbClr val="730000"/>
        </a:accent6>
        <a:hlink>
          <a:srgbClr val="FF00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6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8F8F8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005CE7"/>
        </a:accent6>
        <a:hlink>
          <a:srgbClr val="FF0033"/>
        </a:hlink>
        <a:folHlink>
          <a:srgbClr val="00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7">
        <a:dk1>
          <a:srgbClr val="0000CC"/>
        </a:dk1>
        <a:lt1>
          <a:srgbClr val="FFFFFF"/>
        </a:lt1>
        <a:dk2>
          <a:srgbClr val="000000"/>
        </a:dk2>
        <a:lt2>
          <a:srgbClr val="FFFFFF"/>
        </a:lt2>
        <a:accent1>
          <a:srgbClr val="3366FF"/>
        </a:accent1>
        <a:accent2>
          <a:srgbClr val="000066"/>
        </a:accent2>
        <a:accent3>
          <a:srgbClr val="AAAAAA"/>
        </a:accent3>
        <a:accent4>
          <a:srgbClr val="DADADA"/>
        </a:accent4>
        <a:accent5>
          <a:srgbClr val="ADB8FF"/>
        </a:accent5>
        <a:accent6>
          <a:srgbClr val="00005C"/>
        </a:accent6>
        <a:hlink>
          <a:srgbClr val="333399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esty 8">
        <a:dk1>
          <a:srgbClr val="000000"/>
        </a:dk1>
        <a:lt1>
          <a:srgbClr val="FF9900"/>
        </a:lt1>
        <a:dk2>
          <a:srgbClr val="FFFFFF"/>
        </a:dk2>
        <a:lt2>
          <a:srgbClr val="000000"/>
        </a:lt2>
        <a:accent1>
          <a:srgbClr val="FF0000"/>
        </a:accent1>
        <a:accent2>
          <a:srgbClr val="800080"/>
        </a:accent2>
        <a:accent3>
          <a:srgbClr val="FFCAAA"/>
        </a:accent3>
        <a:accent4>
          <a:srgbClr val="000000"/>
        </a:accent4>
        <a:accent5>
          <a:srgbClr val="FFAAAA"/>
        </a:accent5>
        <a:accent6>
          <a:srgbClr val="730073"/>
        </a:accent6>
        <a:hlink>
          <a:srgbClr val="A50021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esty 9">
        <a:dk1>
          <a:srgbClr val="000000"/>
        </a:dk1>
        <a:lt1>
          <a:srgbClr val="FFFFFF"/>
        </a:lt1>
        <a:dk2>
          <a:srgbClr val="FFFFFF"/>
        </a:dk2>
        <a:lt2>
          <a:srgbClr val="FF9900"/>
        </a:lt2>
        <a:accent1>
          <a:srgbClr val="FF0000"/>
        </a:accent1>
        <a:accent2>
          <a:srgbClr val="800080"/>
        </a:accent2>
        <a:accent3>
          <a:srgbClr val="FFFFFF"/>
        </a:accent3>
        <a:accent4>
          <a:srgbClr val="000000"/>
        </a:accent4>
        <a:accent5>
          <a:srgbClr val="FFAAAA"/>
        </a:accent5>
        <a:accent6>
          <a:srgbClr val="730073"/>
        </a:accent6>
        <a:hlink>
          <a:srgbClr val="A50021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PowerMac G3  Hardrive:Applications (Mac OS 9):Microsoft Office 98:Templates:Presentation Designs:Zesty</Template>
  <TotalTime>123</TotalTime>
  <Words>584</Words>
  <Application>Microsoft Macintosh PowerPoint</Application>
  <PresentationFormat>On-screen Show (4:3)</PresentationFormat>
  <Paragraphs>34</Paragraphs>
  <Slides>9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Zesty</vt:lpstr>
      <vt:lpstr>The Two Sons (Matthew 21:28-32)</vt:lpstr>
      <vt:lpstr>The Two Sons (Matthew 21:28-32)</vt:lpstr>
      <vt:lpstr>The Two Sons (Matthew 21:28-32)</vt:lpstr>
      <vt:lpstr>The Two Sons (Matthew 21:28-32)</vt:lpstr>
      <vt:lpstr>The Two Sons (Matthew 21:28-32)</vt:lpstr>
      <vt:lpstr>The Two Sons (Matthew 21:28-32)</vt:lpstr>
      <vt:lpstr>The Two Sons (Matthew 21:28-32)</vt:lpstr>
      <vt:lpstr>The Two Sons (Matthew 21:28-32)</vt:lpstr>
      <vt:lpstr>The Two Sons (Matthew 21:28-32)</vt:lpstr>
    </vt:vector>
  </TitlesOfParts>
  <Company>d3,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Two Sons (Matthew 21:28-32)</dc:title>
  <dc:creator>Spike Bachman</dc:creator>
  <cp:lastModifiedBy>Kyle Pope</cp:lastModifiedBy>
  <cp:revision>10</cp:revision>
  <dcterms:created xsi:type="dcterms:W3CDTF">2017-09-26T04:29:36Z</dcterms:created>
  <dcterms:modified xsi:type="dcterms:W3CDTF">2017-09-26T04:29:54Z</dcterms:modified>
</cp:coreProperties>
</file>