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
  </p:notesMasterIdLst>
  <p:sldIdLst>
    <p:sldId id="257" r:id="rId2"/>
    <p:sldId id="258" r:id="rId3"/>
    <p:sldId id="260"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bw"/>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C6F8A-D97B-8440-AD58-808DBC9E9C58}" type="datetimeFigureOut">
              <a:rPr lang="en-US" smtClean="0"/>
              <a:pPr/>
              <a:t>7/30/17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75DA8-C93D-8942-B798-E11C63C423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075DA8-C93D-8942-B798-E11C63C42328}"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603E8A-45A6-8641-BDAF-4192187503AB}" type="datetimeFigureOut">
              <a:rPr lang="en-US" smtClean="0"/>
              <a:pPr/>
              <a:t>7/30/17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B502014-3EA1-6C44-A018-168869D2B6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33700" y="8461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603E8A-45A6-8641-BDAF-4192187503AB}" type="datetimeFigureOut">
              <a:rPr lang="en-US" smtClean="0"/>
              <a:pPr/>
              <a:t>7/30/17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B502014-3EA1-6C44-A018-168869D2B6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603E8A-45A6-8641-BDAF-4192187503AB}" type="datetimeFigureOut">
              <a:rPr lang="en-US" smtClean="0"/>
              <a:pPr/>
              <a:t>7/30/17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B502014-3EA1-6C44-A018-168869D2B6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33700" y="8461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603E8A-45A6-8641-BDAF-4192187503AB}" type="datetimeFigureOut">
              <a:rPr lang="en-US" smtClean="0"/>
              <a:pPr/>
              <a:t>7/30/17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B502014-3EA1-6C44-A018-168869D2B6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603E8A-45A6-8641-BDAF-4192187503AB}" type="datetimeFigureOut">
              <a:rPr lang="en-US" smtClean="0"/>
              <a:pPr/>
              <a:t>7/30/17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B502014-3EA1-6C44-A018-168869D2B6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33700" y="8461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603E8A-45A6-8641-BDAF-4192187503AB}" type="datetimeFigureOut">
              <a:rPr lang="en-US" smtClean="0"/>
              <a:pPr/>
              <a:t>7/30/17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B502014-3EA1-6C44-A018-168869D2B6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700" y="8461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8603E8A-45A6-8641-BDAF-4192187503AB}" type="datetimeFigureOut">
              <a:rPr lang="en-US" smtClean="0"/>
              <a:pPr/>
              <a:t>7/30/17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B502014-3EA1-6C44-A018-168869D2B6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33700" y="8461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8603E8A-45A6-8641-BDAF-4192187503AB}" type="datetimeFigureOut">
              <a:rPr lang="en-US" smtClean="0"/>
              <a:pPr/>
              <a:t>7/30/17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B502014-3EA1-6C44-A018-168869D2B6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8603E8A-45A6-8641-BDAF-4192187503AB}" type="datetimeFigureOut">
              <a:rPr lang="en-US" smtClean="0"/>
              <a:pPr/>
              <a:t>7/30/17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B502014-3EA1-6C44-A018-168869D2B6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603E8A-45A6-8641-BDAF-4192187503AB}" type="datetimeFigureOut">
              <a:rPr lang="en-US" smtClean="0"/>
              <a:pPr/>
              <a:t>7/30/17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B502014-3EA1-6C44-A018-168869D2B6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603E8A-45A6-8641-BDAF-4192187503AB}" type="datetimeFigureOut">
              <a:rPr lang="en-US" smtClean="0"/>
              <a:pPr/>
              <a:t>7/30/17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B502014-3EA1-6C44-A018-168869D2B6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lum bright="-10000" contrast="-10000"/>
            <a:alphaModFix/>
          </a:blip>
          <a:stretch>
            <a:fillRect/>
          </a:stretch>
        </p:blipFill>
        <p:spPr>
          <a:xfrm flipV="1">
            <a:off x="0" y="0"/>
            <a:ext cx="9144000" cy="6858000"/>
          </a:xfrm>
          <a:prstGeom prst="rect">
            <a:avLst/>
          </a:prstGeom>
        </p:spPr>
      </p:pic>
      <p:sp>
        <p:nvSpPr>
          <p:cNvPr id="3" name="Text Placeholder 2"/>
          <p:cNvSpPr>
            <a:spLocks noGrp="1"/>
          </p:cNvSpPr>
          <p:nvPr>
            <p:ph type="body" idx="1"/>
          </p:nvPr>
        </p:nvSpPr>
        <p:spPr>
          <a:xfrm>
            <a:off x="2705100" y="2095500"/>
            <a:ext cx="5981700" cy="4546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b="1"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b="1"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2426" y="2095500"/>
            <a:ext cx="5504374" cy="4546600"/>
          </a:xfrm>
        </p:spPr>
        <p:txBody>
          <a:bodyPr>
            <a:normAutofit fontScale="92500" lnSpcReduction="20000"/>
          </a:bodyPr>
          <a:lstStyle/>
          <a:p>
            <a:pPr marL="0" indent="0">
              <a:buNone/>
            </a:pPr>
            <a:r>
              <a:rPr lang="en-US" dirty="0" smtClean="0">
                <a:effectLst>
                  <a:outerShdw blurRad="50800" dist="38100" dir="2700000">
                    <a:srgbClr val="000000">
                      <a:alpha val="43000"/>
                    </a:srgbClr>
                  </a:outerShdw>
                </a:effectLst>
              </a:rPr>
              <a:t>“When I consider Your heavens, the work of Your fingers, The moon and the stars, which You have ordained, What is man that You are mindful of him, And the son of man that You visit him? For You have made him a little lower than the angels, And You have crowned him with glory and honor” (NKJV)</a:t>
            </a:r>
            <a:r>
              <a:rPr lang="en-US" dirty="0" smtClean="0"/>
              <a:t>.</a:t>
            </a:r>
            <a:endParaRPr lang="en-US" dirty="0"/>
          </a:p>
        </p:txBody>
      </p:sp>
      <p:pic>
        <p:nvPicPr>
          <p:cNvPr id="4" name="Picture 3"/>
          <p:cNvPicPr>
            <a:picLocks noChangeAspect="1"/>
          </p:cNvPicPr>
          <p:nvPr/>
        </p:nvPicPr>
        <p:blipFill>
          <a:blip r:embed="rId3"/>
          <a:stretch>
            <a:fillRect/>
          </a:stretch>
        </p:blipFill>
        <p:spPr>
          <a:xfrm>
            <a:off x="2192619" y="990600"/>
            <a:ext cx="6494181" cy="78623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2376" y="1981200"/>
            <a:ext cx="5981700" cy="4876800"/>
          </a:xfrm>
        </p:spPr>
        <p:txBody>
          <a:bodyPr>
            <a:normAutofit/>
          </a:bodyPr>
          <a:lstStyle/>
          <a:p>
            <a:pPr marL="393700" indent="-393700">
              <a:buNone/>
            </a:pPr>
            <a:r>
              <a:rPr lang="en-US" sz="4000" dirty="0" smtClean="0">
                <a:effectLst>
                  <a:outerShdw blurRad="50800" dist="38100" dir="2700000">
                    <a:srgbClr val="000000">
                      <a:alpha val="43000"/>
                    </a:srgbClr>
                  </a:outerShdw>
                </a:effectLst>
              </a:rPr>
              <a:t>I. The Biblical Value of Human Life.</a:t>
            </a:r>
          </a:p>
          <a:p>
            <a:pPr marL="1314450" lvl="2" indent="-514350">
              <a:buAutoNum type="alphaUcPeriod"/>
            </a:pPr>
            <a:r>
              <a:rPr lang="en-US" sz="3200" dirty="0" smtClean="0">
                <a:effectLst>
                  <a:outerShdw blurRad="50800" dist="38100" dir="2700000">
                    <a:srgbClr val="000000">
                      <a:alpha val="43000"/>
                    </a:srgbClr>
                  </a:outerShdw>
                </a:effectLst>
              </a:rPr>
              <a:t>Made in God’s image (Gen. 1:26a).</a:t>
            </a:r>
          </a:p>
          <a:p>
            <a:pPr marL="1314450" lvl="2" indent="-514350">
              <a:buAutoNum type="alphaUcPeriod"/>
            </a:pPr>
            <a:r>
              <a:rPr lang="en-US" sz="3200" dirty="0" smtClean="0">
                <a:effectLst>
                  <a:outerShdw blurRad="50800" dist="38100" dir="2700000">
                    <a:srgbClr val="000000">
                      <a:alpha val="43000"/>
                    </a:srgbClr>
                  </a:outerShdw>
                </a:effectLst>
              </a:rPr>
              <a:t>Given Dominion over the Earth (Gem. 1:26b).</a:t>
            </a:r>
          </a:p>
          <a:p>
            <a:pPr marL="1314450" lvl="2" indent="-514350">
              <a:buAutoNum type="alphaUcPeriod"/>
            </a:pPr>
            <a:r>
              <a:rPr lang="en-US" sz="3200" dirty="0" smtClean="0">
                <a:effectLst>
                  <a:outerShdw blurRad="50800" dist="38100" dir="2700000">
                    <a:srgbClr val="000000">
                      <a:alpha val="43000"/>
                    </a:srgbClr>
                  </a:outerShdw>
                </a:effectLst>
              </a:rPr>
              <a:t>Jesus died to save us (Heb. 2:5).</a:t>
            </a:r>
            <a:endParaRPr lang="en-US" sz="3200" dirty="0">
              <a:effectLst>
                <a:outerShdw blurRad="50800" dist="38100" dir="2700000">
                  <a:srgbClr val="000000">
                    <a:alpha val="43000"/>
                  </a:srgbClr>
                </a:outerShdw>
              </a:effectLst>
            </a:endParaRPr>
          </a:p>
        </p:txBody>
      </p:sp>
      <p:grpSp>
        <p:nvGrpSpPr>
          <p:cNvPr id="4" name="Group 3"/>
          <p:cNvGrpSpPr/>
          <p:nvPr/>
        </p:nvGrpSpPr>
        <p:grpSpPr>
          <a:xfrm>
            <a:off x="1330326" y="268673"/>
            <a:ext cx="7143750" cy="1555298"/>
            <a:chOff x="819150" y="164777"/>
            <a:chExt cx="7143750" cy="1555298"/>
          </a:xfrm>
        </p:grpSpPr>
        <p:pic>
          <p:nvPicPr>
            <p:cNvPr id="5" name="Picture 4"/>
            <p:cNvPicPr>
              <a:picLocks noChangeAspect="1"/>
            </p:cNvPicPr>
            <p:nvPr/>
          </p:nvPicPr>
          <p:blipFill>
            <a:blip r:embed="rId2"/>
            <a:stretch>
              <a:fillRect/>
            </a:stretch>
          </p:blipFill>
          <p:spPr>
            <a:xfrm>
              <a:off x="1524000" y="990600"/>
              <a:ext cx="6438900" cy="729475"/>
            </a:xfrm>
            <a:prstGeom prst="rect">
              <a:avLst/>
            </a:prstGeom>
          </p:spPr>
        </p:pic>
        <p:pic>
          <p:nvPicPr>
            <p:cNvPr id="6" name="Picture 5"/>
            <p:cNvPicPr>
              <a:picLocks noChangeAspect="1"/>
            </p:cNvPicPr>
            <p:nvPr/>
          </p:nvPicPr>
          <p:blipFill>
            <a:blip r:embed="rId3"/>
            <a:stretch>
              <a:fillRect/>
            </a:stretch>
          </p:blipFill>
          <p:spPr>
            <a:xfrm>
              <a:off x="819150" y="164777"/>
              <a:ext cx="1428750" cy="829597"/>
            </a:xfrm>
            <a:prstGeom prst="rect">
              <a:avLst/>
            </a:prstGeom>
          </p:spPr>
        </p:pic>
        <p:pic>
          <p:nvPicPr>
            <p:cNvPr id="7" name="Picture 6"/>
            <p:cNvPicPr>
              <a:picLocks noChangeAspect="1"/>
            </p:cNvPicPr>
            <p:nvPr/>
          </p:nvPicPr>
          <p:blipFill>
            <a:blip r:embed="rId4"/>
            <a:stretch>
              <a:fillRect/>
            </a:stretch>
          </p:blipFill>
          <p:spPr>
            <a:xfrm>
              <a:off x="2247900" y="164777"/>
              <a:ext cx="3473450" cy="1151841"/>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9520" y="1981200"/>
            <a:ext cx="6438900" cy="4876800"/>
          </a:xfrm>
        </p:spPr>
        <p:txBody>
          <a:bodyPr>
            <a:normAutofit lnSpcReduction="10000"/>
          </a:bodyPr>
          <a:lstStyle/>
          <a:p>
            <a:pPr marL="393700" indent="-393700">
              <a:buNone/>
            </a:pPr>
            <a:r>
              <a:rPr lang="en-US" sz="4000" dirty="0" smtClean="0">
                <a:effectLst>
                  <a:outerShdw blurRad="50800" dist="38100" dir="2700000">
                    <a:srgbClr val="000000">
                      <a:alpha val="43000"/>
                    </a:srgbClr>
                  </a:outerShdw>
                </a:effectLst>
              </a:rPr>
              <a:t>II. Things That Undermine the Value of Human Life.</a:t>
            </a:r>
          </a:p>
          <a:p>
            <a:pPr marL="1314450" lvl="2" indent="-514350">
              <a:buAutoNum type="alphaUcPeriod"/>
            </a:pPr>
            <a:r>
              <a:rPr lang="en-US" sz="3200" dirty="0" smtClean="0">
                <a:effectLst>
                  <a:outerShdw blurRad="50800" dist="38100" dir="2700000">
                    <a:srgbClr val="000000">
                      <a:alpha val="43000"/>
                    </a:srgbClr>
                  </a:outerShdw>
                </a:effectLst>
              </a:rPr>
              <a:t>War (Rom. 13:4).</a:t>
            </a:r>
          </a:p>
          <a:p>
            <a:pPr marL="1314450" lvl="2" indent="-514350">
              <a:buAutoNum type="alphaUcPeriod"/>
            </a:pPr>
            <a:r>
              <a:rPr lang="en-US" sz="3200" dirty="0" smtClean="0">
                <a:effectLst>
                  <a:outerShdw blurRad="50800" dist="38100" dir="2700000">
                    <a:srgbClr val="000000">
                      <a:alpha val="43000"/>
                    </a:srgbClr>
                  </a:outerShdw>
                </a:effectLst>
              </a:rPr>
              <a:t>Abortion (Ps. 139:13-14).</a:t>
            </a:r>
          </a:p>
          <a:p>
            <a:pPr marL="1314450" lvl="2" indent="-514350">
              <a:buAutoNum type="alphaUcPeriod"/>
            </a:pPr>
            <a:r>
              <a:rPr lang="en-US" sz="3200" dirty="0" smtClean="0">
                <a:effectLst>
                  <a:outerShdw blurRad="50800" dist="38100" dir="2700000">
                    <a:srgbClr val="000000">
                      <a:alpha val="43000"/>
                    </a:srgbClr>
                  </a:outerShdw>
                </a:effectLst>
              </a:rPr>
              <a:t>Euthanasia (Rev. 14:13; Gen. 9:6).</a:t>
            </a:r>
          </a:p>
          <a:p>
            <a:pPr marL="1314450" lvl="2" indent="-514350">
              <a:buAutoNum type="alphaUcPeriod"/>
            </a:pPr>
            <a:r>
              <a:rPr lang="en-US" sz="3200" dirty="0" smtClean="0">
                <a:effectLst>
                  <a:outerShdw blurRad="50800" dist="38100" dir="2700000">
                    <a:srgbClr val="000000">
                      <a:alpha val="43000"/>
                    </a:srgbClr>
                  </a:outerShdw>
                </a:effectLst>
              </a:rPr>
              <a:t>Racism (Acts 17:25-27).</a:t>
            </a:r>
          </a:p>
          <a:p>
            <a:pPr marL="1314450" lvl="2" indent="-514350">
              <a:buAutoNum type="alphaUcPeriod"/>
            </a:pPr>
            <a:r>
              <a:rPr lang="en-US" sz="3200" dirty="0" smtClean="0">
                <a:effectLst>
                  <a:outerShdw blurRad="50800" dist="38100" dir="2700000">
                    <a:srgbClr val="000000">
                      <a:alpha val="43000"/>
                    </a:srgbClr>
                  </a:outerShdw>
                </a:effectLst>
              </a:rPr>
              <a:t>Pornography (Matt. 5:27-30; 1 Tim. 2:8-10).</a:t>
            </a:r>
            <a:endParaRPr lang="en-US" sz="3200" dirty="0">
              <a:effectLst>
                <a:outerShdw blurRad="50800" dist="38100" dir="2700000">
                  <a:srgbClr val="000000">
                    <a:alpha val="43000"/>
                  </a:srgbClr>
                </a:outerShdw>
              </a:effectLst>
            </a:endParaRPr>
          </a:p>
        </p:txBody>
      </p:sp>
      <p:grpSp>
        <p:nvGrpSpPr>
          <p:cNvPr id="2" name="Group 3"/>
          <p:cNvGrpSpPr/>
          <p:nvPr/>
        </p:nvGrpSpPr>
        <p:grpSpPr>
          <a:xfrm>
            <a:off x="1330326" y="268673"/>
            <a:ext cx="7143750" cy="1555298"/>
            <a:chOff x="819150" y="164777"/>
            <a:chExt cx="7143750" cy="1555298"/>
          </a:xfrm>
        </p:grpSpPr>
        <p:pic>
          <p:nvPicPr>
            <p:cNvPr id="5" name="Picture 4"/>
            <p:cNvPicPr>
              <a:picLocks noChangeAspect="1"/>
            </p:cNvPicPr>
            <p:nvPr/>
          </p:nvPicPr>
          <p:blipFill>
            <a:blip r:embed="rId2"/>
            <a:stretch>
              <a:fillRect/>
            </a:stretch>
          </p:blipFill>
          <p:spPr>
            <a:xfrm>
              <a:off x="1524000" y="990600"/>
              <a:ext cx="6438900" cy="729475"/>
            </a:xfrm>
            <a:prstGeom prst="rect">
              <a:avLst/>
            </a:prstGeom>
          </p:spPr>
        </p:pic>
        <p:pic>
          <p:nvPicPr>
            <p:cNvPr id="6" name="Picture 5"/>
            <p:cNvPicPr>
              <a:picLocks noChangeAspect="1"/>
            </p:cNvPicPr>
            <p:nvPr/>
          </p:nvPicPr>
          <p:blipFill>
            <a:blip r:embed="rId3"/>
            <a:stretch>
              <a:fillRect/>
            </a:stretch>
          </p:blipFill>
          <p:spPr>
            <a:xfrm>
              <a:off x="819150" y="164777"/>
              <a:ext cx="1428750" cy="829597"/>
            </a:xfrm>
            <a:prstGeom prst="rect">
              <a:avLst/>
            </a:prstGeom>
          </p:spPr>
        </p:pic>
        <p:pic>
          <p:nvPicPr>
            <p:cNvPr id="7" name="Picture 6"/>
            <p:cNvPicPr>
              <a:picLocks noChangeAspect="1"/>
            </p:cNvPicPr>
            <p:nvPr/>
          </p:nvPicPr>
          <p:blipFill>
            <a:blip r:embed="rId4"/>
            <a:stretch>
              <a:fillRect/>
            </a:stretch>
          </p:blipFill>
          <p:spPr>
            <a:xfrm>
              <a:off x="2247900" y="164777"/>
              <a:ext cx="3473450" cy="1151841"/>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TotalTime>
  <Words>194</Words>
  <Application>Microsoft Macintosh PowerPoint</Application>
  <PresentationFormat>On-screen Show (4:3)</PresentationFormat>
  <Paragraphs>12</Paragraphs>
  <Slides>3</Slides>
  <Notes>1</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5</cp:revision>
  <cp:lastPrinted>2017-07-30T02:24:02Z</cp:lastPrinted>
  <dcterms:created xsi:type="dcterms:W3CDTF">2017-07-31T00:05:54Z</dcterms:created>
  <dcterms:modified xsi:type="dcterms:W3CDTF">2017-07-31T00:06:21Z</dcterms:modified>
</cp:coreProperties>
</file>