
<file path=[Content_Types].xml><?xml version="1.0" encoding="utf-8"?>
<Types xmlns="http://schemas.openxmlformats.org/package/2006/content-types">
  <Override PartName="/ppt/slides/slide3.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Default Extension="rels" ContentType="application/vnd.openxmlformats-package.relationships+xml"/>
  <Override PartName="/ppt/slides/slide5.xml" ContentType="application/vnd.openxmlformats-officedocument.presentationml.slide+xml"/>
  <Override PartName="/ppt/slideLayouts/slideLayout8.xml" ContentType="application/vnd.openxmlformats-officedocument.presentationml.slideLayout+xml"/>
  <Override PartName="/ppt/slideLayouts/slideLayout1.xml" ContentType="application/vnd.openxmlformats-officedocument.presentationml.slideLayout+xml"/>
  <Default Extension="png" ContentType="image/png"/>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4.xml" ContentType="application/vnd.openxmlformats-officedocument.presentationml.slideLayout+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62" r:id="rId2"/>
    <p:sldId id="263" r:id="rId3"/>
    <p:sldId id="258" r:id="rId4"/>
    <p:sldId id="260" r:id="rId5"/>
    <p:sldId id="261"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94" d="100"/>
          <a:sy n="94" d="100"/>
        </p:scale>
        <p:origin x="-65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F0B11CA-0F49-9346-9186-F76B917C2925}" type="datetimeFigureOut">
              <a:rPr lang="en-US" smtClean="0"/>
              <a:pPr/>
              <a:t>12/31/16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48B76-523F-3943-A2B8-94ABED9FB04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0B11CA-0F49-9346-9186-F76B917C2925}" type="datetimeFigureOut">
              <a:rPr lang="en-US" smtClean="0"/>
              <a:pPr/>
              <a:t>12/31/16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48B76-523F-3943-A2B8-94ABED9FB04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0B11CA-0F49-9346-9186-F76B917C2925}" type="datetimeFigureOut">
              <a:rPr lang="en-US" smtClean="0"/>
              <a:pPr/>
              <a:t>12/31/16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48B76-523F-3943-A2B8-94ABED9FB04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0B11CA-0F49-9346-9186-F76B917C2925}" type="datetimeFigureOut">
              <a:rPr lang="en-US" smtClean="0"/>
              <a:pPr/>
              <a:t>12/31/16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48B76-523F-3943-A2B8-94ABED9FB04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0B11CA-0F49-9346-9186-F76B917C2925}" type="datetimeFigureOut">
              <a:rPr lang="en-US" smtClean="0"/>
              <a:pPr/>
              <a:t>12/31/16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48B76-523F-3943-A2B8-94ABED9FB04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F0B11CA-0F49-9346-9186-F76B917C2925}" type="datetimeFigureOut">
              <a:rPr lang="en-US" smtClean="0"/>
              <a:pPr/>
              <a:t>12/31/16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548B76-523F-3943-A2B8-94ABED9FB04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F0B11CA-0F49-9346-9186-F76B917C2925}" type="datetimeFigureOut">
              <a:rPr lang="en-US" smtClean="0"/>
              <a:pPr/>
              <a:t>12/31/16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548B76-523F-3943-A2B8-94ABED9FB04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F0B11CA-0F49-9346-9186-F76B917C2925}" type="datetimeFigureOut">
              <a:rPr lang="en-US" smtClean="0"/>
              <a:pPr/>
              <a:t>12/31/16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548B76-523F-3943-A2B8-94ABED9FB04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0B11CA-0F49-9346-9186-F76B917C2925}" type="datetimeFigureOut">
              <a:rPr lang="en-US" smtClean="0"/>
              <a:pPr/>
              <a:t>12/31/16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548B76-523F-3943-A2B8-94ABED9FB04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0B11CA-0F49-9346-9186-F76B917C2925}" type="datetimeFigureOut">
              <a:rPr lang="en-US" smtClean="0"/>
              <a:pPr/>
              <a:t>12/31/16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548B76-523F-3943-A2B8-94ABED9FB04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0B11CA-0F49-9346-9186-F76B917C2925}" type="datetimeFigureOut">
              <a:rPr lang="en-US" smtClean="0"/>
              <a:pPr/>
              <a:t>12/31/16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548B76-523F-3943-A2B8-94ABED9FB04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3"/>
          <a:stretch>
            <a:fillRect/>
          </a:stretch>
        </p:blipFill>
        <p:spPr>
          <a:xfrm>
            <a:off x="0" y="-67838"/>
            <a:ext cx="9144000" cy="6925838"/>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0B11CA-0F49-9346-9186-F76B917C2925}" type="datetimeFigureOut">
              <a:rPr lang="en-US" smtClean="0"/>
              <a:pPr/>
              <a:t>12/31/16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548B76-523F-3943-A2B8-94ABED9FB04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bg1"/>
          </a:solidFill>
          <a:latin typeface="Cambria"/>
          <a:ea typeface="+mj-ea"/>
          <a:cs typeface="Cambria"/>
        </a:defRPr>
      </a:lvl1pPr>
    </p:titleStyle>
    <p:bodyStyle>
      <a:lvl1pPr marL="342900" indent="-342900" algn="l" defTabSz="457200" rtl="0" eaLnBrk="1" latinLnBrk="0" hangingPunct="1">
        <a:spcBef>
          <a:spcPct val="20000"/>
        </a:spcBef>
        <a:buFont typeface="Arial"/>
        <a:buChar char="•"/>
        <a:defRPr sz="3200" kern="1200">
          <a:solidFill>
            <a:srgbClr val="FFFFFF"/>
          </a:solidFill>
          <a:latin typeface="Cambria"/>
          <a:ea typeface="+mn-ea"/>
          <a:cs typeface="Cambria"/>
        </a:defRPr>
      </a:lvl1pPr>
      <a:lvl2pPr marL="742950" indent="-285750" algn="l" defTabSz="457200" rtl="0" eaLnBrk="1" latinLnBrk="0" hangingPunct="1">
        <a:spcBef>
          <a:spcPct val="20000"/>
        </a:spcBef>
        <a:buFont typeface="Arial"/>
        <a:buChar char="–"/>
        <a:defRPr sz="2800" kern="1200">
          <a:solidFill>
            <a:srgbClr val="FFFFFF"/>
          </a:solidFill>
          <a:latin typeface="Cambria"/>
          <a:ea typeface="+mn-ea"/>
          <a:cs typeface="Cambria"/>
        </a:defRPr>
      </a:lvl2pPr>
      <a:lvl3pPr marL="1143000" indent="-228600" algn="l" defTabSz="457200" rtl="0" eaLnBrk="1" latinLnBrk="0" hangingPunct="1">
        <a:spcBef>
          <a:spcPct val="20000"/>
        </a:spcBef>
        <a:buFont typeface="Arial"/>
        <a:buChar char="•"/>
        <a:defRPr sz="2400" kern="1200">
          <a:solidFill>
            <a:srgbClr val="FFFFFF"/>
          </a:solidFill>
          <a:latin typeface="Cambria"/>
          <a:ea typeface="+mn-ea"/>
          <a:cs typeface="Cambria"/>
        </a:defRPr>
      </a:lvl3pPr>
      <a:lvl4pPr marL="1600200" indent="-228600" algn="l" defTabSz="457200" rtl="0" eaLnBrk="1" latinLnBrk="0" hangingPunct="1">
        <a:spcBef>
          <a:spcPct val="20000"/>
        </a:spcBef>
        <a:buFont typeface="Arial"/>
        <a:buChar char="–"/>
        <a:defRPr sz="2000" kern="1200">
          <a:solidFill>
            <a:srgbClr val="FFFFFF"/>
          </a:solidFill>
          <a:latin typeface="Cambria"/>
          <a:ea typeface="+mn-ea"/>
          <a:cs typeface="Cambria"/>
        </a:defRPr>
      </a:lvl4pPr>
      <a:lvl5pPr marL="2057400" indent="-228600" algn="l" defTabSz="457200" rtl="0" eaLnBrk="1" latinLnBrk="0" hangingPunct="1">
        <a:spcBef>
          <a:spcPct val="20000"/>
        </a:spcBef>
        <a:buFont typeface="Arial"/>
        <a:buChar char="»"/>
        <a:defRPr sz="2000" kern="1200">
          <a:solidFill>
            <a:srgbClr val="FFFFFF"/>
          </a:solidFill>
          <a:latin typeface="Cambria"/>
          <a:ea typeface="+mn-ea"/>
          <a:cs typeface="Cambri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 Peter 1:3-10</a:t>
            </a:r>
            <a:endParaRPr lang="en-US" b="1" dirty="0"/>
          </a:p>
        </p:txBody>
      </p:sp>
      <p:sp>
        <p:nvSpPr>
          <p:cNvPr id="3" name="Content Placeholder 2"/>
          <p:cNvSpPr>
            <a:spLocks noGrp="1"/>
          </p:cNvSpPr>
          <p:nvPr>
            <p:ph idx="1"/>
          </p:nvPr>
        </p:nvSpPr>
        <p:spPr>
          <a:xfrm>
            <a:off x="457200" y="1600200"/>
            <a:ext cx="8229600" cy="4952137"/>
          </a:xfrm>
        </p:spPr>
        <p:txBody>
          <a:bodyPr>
            <a:normAutofit/>
          </a:bodyPr>
          <a:lstStyle/>
          <a:p>
            <a:pPr marL="0" indent="0">
              <a:buNone/>
            </a:pPr>
            <a:r>
              <a:rPr lang="en-US" sz="2800" dirty="0" smtClean="0"/>
              <a:t>“Blessed be the God and Father of our Lord Jesus Christ, who according to His abundant mercy has begotten us again to a living hope through the resurrection of Jesus Christ from the dead, to an inheritance incorruptible and undefiled and that does not fade away, reserved in heaven for you, who are kept by the power of God through faith for salvation ready to be revealed in the last time. In this you greatly rejoice, though now for a little while, if need be, you have been grieved by various trials…”</a:t>
            </a:r>
            <a:endParaRPr lang="en-US" sz="28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 Peter 1:3-10</a:t>
            </a:r>
            <a:endParaRPr lang="en-US" b="1" dirty="0"/>
          </a:p>
        </p:txBody>
      </p:sp>
      <p:sp>
        <p:nvSpPr>
          <p:cNvPr id="3" name="Content Placeholder 2"/>
          <p:cNvSpPr>
            <a:spLocks noGrp="1"/>
          </p:cNvSpPr>
          <p:nvPr>
            <p:ph idx="1"/>
          </p:nvPr>
        </p:nvSpPr>
        <p:spPr>
          <a:xfrm>
            <a:off x="457200" y="1600200"/>
            <a:ext cx="8229600" cy="4952137"/>
          </a:xfrm>
        </p:spPr>
        <p:txBody>
          <a:bodyPr>
            <a:normAutofit/>
          </a:bodyPr>
          <a:lstStyle/>
          <a:p>
            <a:pPr marL="0" indent="0">
              <a:buNone/>
            </a:pPr>
            <a:r>
              <a:rPr lang="en-US" sz="2800" dirty="0" smtClean="0"/>
              <a:t>“…that the genuineness of your faith, being much more precious than gold that perishes, though it is tested by fire, may be found to praise, honor, and glory at the revelation of Jesus Christ, whom having not seen you love. Though now you do not see Him, yet believing, you rejoice with joy inexpressible and full of glory, receiving the end of your faith--the salvation of your souls. Of this salvation the prophets have inquired and searched carefully, who prophesied of the grace that would come to you” (NKJV).</a:t>
            </a:r>
            <a:endParaRPr lang="en-US" sz="28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Does Salvation Mean?</a:t>
            </a:r>
            <a:endParaRPr lang="en-US" b="1" dirty="0"/>
          </a:p>
        </p:txBody>
      </p:sp>
      <p:sp>
        <p:nvSpPr>
          <p:cNvPr id="3" name="Content Placeholder 2"/>
          <p:cNvSpPr>
            <a:spLocks noGrp="1"/>
          </p:cNvSpPr>
          <p:nvPr>
            <p:ph idx="1"/>
          </p:nvPr>
        </p:nvSpPr>
        <p:spPr>
          <a:xfrm>
            <a:off x="457200" y="1600200"/>
            <a:ext cx="8229600" cy="4952137"/>
          </a:xfrm>
        </p:spPr>
        <p:txBody>
          <a:bodyPr>
            <a:normAutofit/>
          </a:bodyPr>
          <a:lstStyle/>
          <a:p>
            <a:pPr>
              <a:buNone/>
            </a:pPr>
            <a:r>
              <a:rPr lang="en-US" sz="3600" b="1" dirty="0" smtClean="0"/>
              <a:t>I.   Salvation from Past Sins.</a:t>
            </a:r>
          </a:p>
          <a:p>
            <a:pPr marL="971550" lvl="1" indent="-514350">
              <a:buFont typeface="+mj-lt"/>
              <a:buAutoNum type="alphaUcPeriod"/>
            </a:pPr>
            <a:r>
              <a:rPr lang="en-US" b="1" dirty="0" smtClean="0"/>
              <a:t>The Christian has been cleansed from His “old sins” (2 Pet. 1:9).</a:t>
            </a:r>
          </a:p>
          <a:p>
            <a:pPr marL="971550" lvl="1" indent="-514350">
              <a:buFont typeface="+mj-lt"/>
              <a:buAutoNum type="alphaUcPeriod"/>
            </a:pPr>
            <a:r>
              <a:rPr lang="en-US" b="1" dirty="0" smtClean="0"/>
              <a:t>In baptism our “old man” was “crucified with Him” (Rom. 6:5-6).</a:t>
            </a:r>
          </a:p>
          <a:p>
            <a:pPr marL="857250" indent="-857250">
              <a:buAutoNum type="romanUcPeriod" startAt="2"/>
            </a:pPr>
            <a:r>
              <a:rPr lang="en-US" sz="3600" b="1" dirty="0" smtClean="0"/>
              <a:t>Salvation from Sins Committed after Becoming a Christian. </a:t>
            </a:r>
          </a:p>
          <a:p>
            <a:pPr marL="919163" lvl="1" indent="-519113">
              <a:buFont typeface="+mj-lt"/>
              <a:buAutoNum type="alphaUcPeriod"/>
            </a:pPr>
            <a:r>
              <a:rPr lang="en-US" b="1" dirty="0" smtClean="0"/>
              <a:t>The Christian confesses to Christ when they have sinned (1 John 1:9).</a:t>
            </a:r>
            <a:endParaRPr lang="en-US" b="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Does Salvation Mean?</a:t>
            </a:r>
            <a:endParaRPr lang="en-US" b="1" dirty="0"/>
          </a:p>
        </p:txBody>
      </p:sp>
      <p:sp>
        <p:nvSpPr>
          <p:cNvPr id="3" name="Content Placeholder 2"/>
          <p:cNvSpPr>
            <a:spLocks noGrp="1"/>
          </p:cNvSpPr>
          <p:nvPr>
            <p:ph idx="1"/>
          </p:nvPr>
        </p:nvSpPr>
        <p:spPr>
          <a:xfrm>
            <a:off x="457200" y="1417638"/>
            <a:ext cx="8229600" cy="5188739"/>
          </a:xfrm>
        </p:spPr>
        <p:txBody>
          <a:bodyPr>
            <a:normAutofit/>
          </a:bodyPr>
          <a:lstStyle/>
          <a:p>
            <a:pPr marL="857250" indent="-857250">
              <a:buFont typeface="+mj-lt"/>
              <a:buAutoNum type="romanUcPeriod" startAt="3"/>
            </a:pPr>
            <a:r>
              <a:rPr lang="en-US" sz="3600" b="1" dirty="0" smtClean="0"/>
              <a:t>Salvation from what We Might Have Become without Christ.</a:t>
            </a:r>
          </a:p>
          <a:p>
            <a:pPr marL="1027113" lvl="1" indent="-627063">
              <a:buFont typeface="+mj-lt"/>
              <a:buAutoNum type="alphaUcPeriod"/>
            </a:pPr>
            <a:r>
              <a:rPr lang="en-US" b="1" dirty="0" smtClean="0"/>
              <a:t>Paul would have remained a “blasphemer” (1 Tim. 1:12-15).</a:t>
            </a:r>
          </a:p>
          <a:p>
            <a:pPr marL="1027113" lvl="1" indent="-627063">
              <a:buFont typeface="+mj-lt"/>
              <a:buAutoNum type="alphaUcPeriod"/>
            </a:pPr>
            <a:r>
              <a:rPr lang="en-US" b="1" dirty="0" smtClean="0"/>
              <a:t>We were once “darkness” (Eph. 5:7-8).</a:t>
            </a:r>
          </a:p>
          <a:p>
            <a:pPr marL="857250" indent="-857250">
              <a:buAutoNum type="romanUcPeriod" startAt="3"/>
            </a:pPr>
            <a:r>
              <a:rPr lang="en-US" sz="3600" b="1" dirty="0" smtClean="0"/>
              <a:t>Salvation from Anxiety and Care.</a:t>
            </a:r>
          </a:p>
          <a:p>
            <a:pPr marL="973138" lvl="1" indent="-573088">
              <a:buFont typeface="+mj-lt"/>
              <a:buAutoNum type="alphaUcPeriod"/>
            </a:pPr>
            <a:r>
              <a:rPr lang="en-US" b="1" dirty="0" smtClean="0"/>
              <a:t>We cast our cares on Christ (1 Pet. 5:6-7).</a:t>
            </a:r>
          </a:p>
          <a:p>
            <a:pPr marL="973138" lvl="1" indent="-573088">
              <a:buFont typeface="+mj-lt"/>
              <a:buAutoNum type="alphaUcPeriod"/>
            </a:pPr>
            <a:r>
              <a:rPr lang="en-US" b="1" dirty="0" smtClean="0"/>
              <a:t>He will never leave us (Heb. 13:5).</a:t>
            </a:r>
          </a:p>
          <a:p>
            <a:pPr marL="973138" lvl="1" indent="-573088">
              <a:buFont typeface="+mj-lt"/>
              <a:buAutoNum type="alphaUcPeriod"/>
            </a:pPr>
            <a:r>
              <a:rPr lang="en-US" b="1" dirty="0" smtClean="0"/>
              <a:t>We don’t have to worry (Matt. 6:31-34).</a:t>
            </a:r>
            <a:endParaRPr lang="en-US" b="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Does Salvation Mean?</a:t>
            </a:r>
            <a:endParaRPr lang="en-US" b="1" dirty="0"/>
          </a:p>
        </p:txBody>
      </p:sp>
      <p:sp>
        <p:nvSpPr>
          <p:cNvPr id="3" name="Content Placeholder 2"/>
          <p:cNvSpPr>
            <a:spLocks noGrp="1"/>
          </p:cNvSpPr>
          <p:nvPr>
            <p:ph idx="1"/>
          </p:nvPr>
        </p:nvSpPr>
        <p:spPr/>
        <p:txBody>
          <a:bodyPr>
            <a:normAutofit/>
          </a:bodyPr>
          <a:lstStyle/>
          <a:p>
            <a:pPr marL="857250" indent="-857250">
              <a:buFont typeface="+mj-lt"/>
              <a:buAutoNum type="romanUcPeriod" startAt="5"/>
            </a:pPr>
            <a:r>
              <a:rPr lang="en-US" sz="3600" b="1" dirty="0" smtClean="0"/>
              <a:t>Eternal Life with God.</a:t>
            </a:r>
          </a:p>
          <a:p>
            <a:pPr marL="1027113" lvl="1" indent="-627063">
              <a:buFont typeface="+mj-lt"/>
              <a:buAutoNum type="alphaUcPeriod"/>
            </a:pPr>
            <a:r>
              <a:rPr lang="en-US" b="1" dirty="0" smtClean="0"/>
              <a:t>It will bring “eternal glory” (2 Tim. 2:10-12).</a:t>
            </a:r>
          </a:p>
          <a:p>
            <a:pPr marL="1027113" lvl="1" indent="-627063">
              <a:buFont typeface="+mj-lt"/>
              <a:buAutoNum type="alphaUcPeriod"/>
            </a:pPr>
            <a:r>
              <a:rPr lang="en-US" b="1" dirty="0" smtClean="0"/>
              <a:t>He is the author of “eternal salvation” (Heb. 5:9).</a:t>
            </a:r>
          </a:p>
          <a:p>
            <a:pPr marL="1027113" lvl="1" indent="-627063">
              <a:buFont typeface="+mj-lt"/>
              <a:buAutoNum type="alphaUcPeriod"/>
            </a:pPr>
            <a:r>
              <a:rPr lang="en-US" b="1" dirty="0" smtClean="0"/>
              <a:t>As the Christian lives in faithfulness our salvation grows “nearer” (Rom. 13:11). </a:t>
            </a:r>
            <a:endParaRPr lang="en-US" b="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40</TotalTime>
  <Words>474</Words>
  <Application>Microsoft Macintosh PowerPoint</Application>
  <PresentationFormat>On-screen Show (4:3)</PresentationFormat>
  <Paragraphs>23</Paragraphs>
  <Slides>5</Slides>
  <Notes>0</Notes>
  <HiddenSlides>0</HiddenSlides>
  <MMClips>0</MMClips>
  <ScaleCrop>false</ScaleCrop>
  <HeadingPairs>
    <vt:vector size="4" baseType="variant">
      <vt:variant>
        <vt:lpstr>Design Template</vt:lpstr>
      </vt:variant>
      <vt:variant>
        <vt:i4>1</vt:i4>
      </vt:variant>
      <vt:variant>
        <vt:lpstr>Slide Titles</vt:lpstr>
      </vt:variant>
      <vt:variant>
        <vt:i4>5</vt:i4>
      </vt:variant>
    </vt:vector>
  </HeadingPairs>
  <TitlesOfParts>
    <vt:vector size="6" baseType="lpstr">
      <vt:lpstr>Office Theme</vt:lpstr>
      <vt:lpstr>1 Peter 1:3-10</vt:lpstr>
      <vt:lpstr>1 Peter 1:3-10</vt:lpstr>
      <vt:lpstr>What Does Salvation Mean?</vt:lpstr>
      <vt:lpstr>What Does Salvation Mean?</vt:lpstr>
      <vt:lpstr>What Does Salvation Mean?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Kyle Pope</dc:creator>
  <cp:lastModifiedBy>Kyle Pope</cp:lastModifiedBy>
  <cp:revision>3</cp:revision>
  <dcterms:created xsi:type="dcterms:W3CDTF">2017-01-01T03:38:38Z</dcterms:created>
  <dcterms:modified xsi:type="dcterms:W3CDTF">2017-01-01T03:39:01Z</dcterms:modified>
</cp:coreProperties>
</file>