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005"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snapToGrid="0" snapToObjects="1">
      <p:cViewPr varScale="1">
        <p:scale>
          <a:sx n="105" d="100"/>
          <a:sy n="105" d="100"/>
        </p:scale>
        <p:origin x="-33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FFC306C-598D-3A4C-8CD1-D2246AB0392D}" type="datetimeFigureOut">
              <a:rPr lang="en-US" smtClean="0"/>
              <a:pPr/>
              <a:t>9/10/17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37252-72F3-474F-8582-32D765D306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FFFC306C-598D-3A4C-8CD1-D2246AB0392D}" type="datetimeFigureOut">
              <a:rPr lang="en-US" smtClean="0"/>
              <a:pPr/>
              <a:t>9/10/17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D3991-BE7B-7542-9342-1D2DDB8BCC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FFC306C-598D-3A4C-8CD1-D2246AB0392D}" type="datetimeFigureOut">
              <a:rPr lang="en-US" smtClean="0"/>
              <a:pPr/>
              <a:t>9/10/17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FFFC306C-598D-3A4C-8CD1-D2246AB0392D}" type="datetimeFigureOut">
              <a:rPr lang="en-US" smtClean="0"/>
              <a:pPr/>
              <a:t>9/10/17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FFFC306C-598D-3A4C-8CD1-D2246AB0392D}" type="datetimeFigureOut">
              <a:rPr lang="en-US" smtClean="0"/>
              <a:pPr/>
              <a:t>9/10/17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FFC306C-598D-3A4C-8CD1-D2246AB0392D}" type="datetimeFigureOut">
              <a:rPr lang="en-US" smtClean="0"/>
              <a:pPr/>
              <a:t>9/10/17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D3991-BE7B-7542-9342-1D2DDB8BCCB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FFC306C-598D-3A4C-8CD1-D2246AB0392D}" type="datetimeFigureOut">
              <a:rPr lang="en-US" smtClean="0"/>
              <a:pPr/>
              <a:t>9/10/17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D3991-BE7B-7542-9342-1D2DDB8BCC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FFC306C-598D-3A4C-8CD1-D2246AB0392D}" type="datetimeFigureOut">
              <a:rPr lang="en-US" smtClean="0"/>
              <a:pPr/>
              <a:t>9/10/17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D3991-BE7B-7542-9342-1D2DDB8BCC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FFC306C-598D-3A4C-8CD1-D2246AB0392D}" type="datetimeFigureOut">
              <a:rPr lang="en-US" smtClean="0"/>
              <a:pPr/>
              <a:t>9/10/17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C306C-598D-3A4C-8CD1-D2246AB0392D}" type="datetimeFigureOut">
              <a:rPr lang="en-US" smtClean="0"/>
              <a:pPr/>
              <a:t>9/10/17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FFFC306C-598D-3A4C-8CD1-D2246AB0392D}" type="datetimeFigureOut">
              <a:rPr lang="en-US" smtClean="0"/>
              <a:pPr/>
              <a:t>9/10/17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D3991-BE7B-7542-9342-1D2DDB8BCC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FFFC306C-598D-3A4C-8CD1-D2246AB0392D}" type="datetimeFigureOut">
              <a:rPr lang="en-US" smtClean="0"/>
              <a:pPr/>
              <a:t>9/10/17</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B60D3991-BE7B-7542-9342-1D2DDB8BCCB6}"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FFC306C-598D-3A4C-8CD1-D2246AB0392D}" type="datetimeFigureOut">
              <a:rPr lang="en-US" smtClean="0"/>
              <a:pPr/>
              <a:t>9/10/17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0D3991-BE7B-7542-9342-1D2DDB8BCC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C306C-598D-3A4C-8CD1-D2246AB0392D}" type="datetimeFigureOut">
              <a:rPr lang="en-US" smtClean="0"/>
              <a:pPr/>
              <a:t>9/10/17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0D3991-BE7B-7542-9342-1D2DDB8BCC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FFFC306C-598D-3A4C-8CD1-D2246AB0392D}" type="datetimeFigureOut">
              <a:rPr lang="en-US" smtClean="0"/>
              <a:pPr/>
              <a:t>9/10/17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FFC306C-598D-3A4C-8CD1-D2246AB0392D}" type="datetimeFigureOut">
              <a:rPr lang="en-US" smtClean="0"/>
              <a:pPr/>
              <a:t>9/10/17</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B60D3991-BE7B-7542-9342-1D2DDB8BCCB6}"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 id="2147484017" r:id="rId12"/>
    <p:sldLayoutId id="2147484018" r:id="rId13"/>
    <p:sldLayoutId id="2147484019" r:id="rId14"/>
    <p:sldLayoutId id="2147484020"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12:6-10</a:t>
            </a:r>
            <a:endParaRPr lang="en-US" dirty="0"/>
          </a:p>
        </p:txBody>
      </p:sp>
      <p:sp>
        <p:nvSpPr>
          <p:cNvPr id="3" name="Content Placeholder 2"/>
          <p:cNvSpPr>
            <a:spLocks noGrp="1"/>
          </p:cNvSpPr>
          <p:nvPr>
            <p:ph idx="1"/>
          </p:nvPr>
        </p:nvSpPr>
        <p:spPr>
          <a:xfrm>
            <a:off x="1114424" y="2375352"/>
            <a:ext cx="7610476" cy="3890978"/>
          </a:xfrm>
        </p:spPr>
        <p:txBody>
          <a:bodyPr>
            <a:noAutofit/>
          </a:bodyPr>
          <a:lstStyle/>
          <a:p>
            <a:pPr marL="0" indent="0">
              <a:buNone/>
            </a:pPr>
            <a:r>
              <a:rPr lang="en-US" sz="2700" dirty="0" smtClean="0"/>
              <a:t>“For though I might desire to boast, I will not be a fool; for I will speak the truth. But I refrain, lest anyone should think of me above what he sees me to be or hears from me. And lest I should be exalted above measure by the abundance of the revelations, a thorn in the flesh was given to me, a messenger of Satan to buffet me, lest I be exalted above measure…”</a:t>
            </a:r>
            <a:endParaRPr lang="en-US" sz="2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12:6-10</a:t>
            </a:r>
            <a:endParaRPr lang="en-US" dirty="0"/>
          </a:p>
        </p:txBody>
      </p:sp>
      <p:sp>
        <p:nvSpPr>
          <p:cNvPr id="3" name="Content Placeholder 2"/>
          <p:cNvSpPr>
            <a:spLocks noGrp="1"/>
          </p:cNvSpPr>
          <p:nvPr>
            <p:ph idx="1"/>
          </p:nvPr>
        </p:nvSpPr>
        <p:spPr>
          <a:xfrm>
            <a:off x="1114424" y="2342360"/>
            <a:ext cx="7610476" cy="3923969"/>
          </a:xfrm>
        </p:spPr>
        <p:txBody>
          <a:bodyPr>
            <a:noAutofit/>
          </a:bodyPr>
          <a:lstStyle/>
          <a:p>
            <a:pPr marL="0" indent="0">
              <a:buNone/>
            </a:pPr>
            <a:r>
              <a:rPr lang="en-US" sz="2600" dirty="0" smtClean="0"/>
              <a:t>“…Concerning this thing I pleaded with the Lord three times that it might depart from me. And He said to me, “My grace is sufficient for you, for My strength is made perfect in weakness.” Therefore most gladly I will rather boast in my infirmities, that the power of Christ may rest upon me. Therefore I take pleasure in infirmities, in reproaches, in needs, in persecutions, in distresses, for Christ’s sake. For when I am weak, then I am strong” (NKJV).</a:t>
            </a:r>
            <a:endParaRPr lang="en-US" sz="2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 Am Weak, Then I Am Strong”</a:t>
            </a:r>
            <a:endParaRPr lang="en-US" dirty="0"/>
          </a:p>
        </p:txBody>
      </p:sp>
      <p:sp>
        <p:nvSpPr>
          <p:cNvPr id="3" name="Content Placeholder 2"/>
          <p:cNvSpPr>
            <a:spLocks noGrp="1"/>
          </p:cNvSpPr>
          <p:nvPr>
            <p:ph idx="1"/>
          </p:nvPr>
        </p:nvSpPr>
        <p:spPr>
          <a:xfrm>
            <a:off x="659770" y="2375352"/>
            <a:ext cx="8065130" cy="3890978"/>
          </a:xfrm>
        </p:spPr>
        <p:txBody>
          <a:bodyPr>
            <a:noAutofit/>
          </a:bodyPr>
          <a:lstStyle/>
          <a:p>
            <a:pPr marL="0" indent="0" algn="ctr">
              <a:buNone/>
            </a:pPr>
            <a:r>
              <a:rPr lang="en-US" sz="2700" dirty="0" smtClean="0"/>
              <a:t>What does this mean?</a:t>
            </a:r>
          </a:p>
          <a:p>
            <a:pPr marL="0" indent="0">
              <a:buNone/>
            </a:pPr>
            <a:r>
              <a:rPr lang="en-US" sz="2700" dirty="0" smtClean="0"/>
              <a:t>What it does not mean.</a:t>
            </a:r>
            <a:endParaRPr lang="en-US" sz="2700" dirty="0"/>
          </a:p>
          <a:p>
            <a:pPr marL="338138" indent="-338138"/>
            <a:r>
              <a:rPr lang="en-US" sz="2700" dirty="0" smtClean="0"/>
              <a:t>It does not mean spiritual weakness (Rom. 6:1-2).</a:t>
            </a:r>
          </a:p>
          <a:p>
            <a:pPr marL="338138" indent="-338138"/>
            <a:r>
              <a:rPr lang="en-US" sz="2700" dirty="0" smtClean="0"/>
              <a:t>It is not teaching we defeat sin by surrendering our fight against sin (1 Cor. 9:24-27; cf. Matt. 26:41).</a:t>
            </a:r>
            <a:endParaRPr lang="en-US" sz="2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2"/>
          <p:cNvSpPr txBox="1">
            <a:spLocks/>
          </p:cNvSpPr>
          <p:nvPr/>
        </p:nvSpPr>
        <p:spPr>
          <a:xfrm>
            <a:off x="659770" y="2375352"/>
            <a:ext cx="8065130" cy="389097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ts val="2000"/>
              </a:spcBef>
              <a:spcAft>
                <a:spcPts val="0"/>
              </a:spcAft>
              <a:buClr>
                <a:schemeClr val="accent1"/>
              </a:buClr>
              <a:buSzTx/>
              <a:buFont typeface="Wingdings 2" pitchFamily="18" charset="2"/>
              <a:buNone/>
              <a:tabLst/>
              <a:defRPr/>
            </a:pPr>
            <a:r>
              <a:rPr kumimoji="0" lang="en-US" sz="27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What does this mean?</a:t>
            </a:r>
          </a:p>
          <a:p>
            <a:pPr marL="0" marR="0" lvl="0" indent="0" algn="l" defTabSz="914400" rtl="0" eaLnBrk="1" fontAlgn="auto" latinLnBrk="0" hangingPunct="1">
              <a:lnSpc>
                <a:spcPct val="100000"/>
              </a:lnSpc>
              <a:spcBef>
                <a:spcPts val="2000"/>
              </a:spcBef>
              <a:spcAft>
                <a:spcPts val="0"/>
              </a:spcAft>
              <a:buClr>
                <a:schemeClr val="accent1"/>
              </a:buClr>
              <a:buSzTx/>
              <a:buFont typeface="Wingdings 2" pitchFamily="18" charset="2"/>
              <a:buNone/>
              <a:tabLst/>
              <a:defRPr/>
            </a:pPr>
            <a:r>
              <a:rPr kumimoji="0" lang="en-US" sz="27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Context:</a:t>
            </a:r>
          </a:p>
          <a:p>
            <a:pPr marL="338138" lvl="0" indent="-338138" defTabSz="914400">
              <a:spcBef>
                <a:spcPts val="2000"/>
              </a:spcBef>
              <a:buClr>
                <a:schemeClr val="accent1"/>
              </a:buClr>
              <a:buFont typeface="Wingdings 2" pitchFamily="18" charset="2"/>
              <a:buChar char=""/>
            </a:pPr>
            <a:r>
              <a:rPr lang="en-US" sz="2700" dirty="0" smtClean="0">
                <a:solidFill>
                  <a:schemeClr val="tx1">
                    <a:lumMod val="65000"/>
                    <a:lumOff val="35000"/>
                  </a:schemeClr>
                </a:solidFill>
              </a:rPr>
              <a:t>This was some fleshly infirmity (2 Cor. 12:7).</a:t>
            </a:r>
          </a:p>
          <a:p>
            <a:pPr marL="338138" lvl="0" indent="-338138" defTabSz="914400">
              <a:spcBef>
                <a:spcPts val="2000"/>
              </a:spcBef>
              <a:buClr>
                <a:schemeClr val="accent1"/>
              </a:buClr>
              <a:buFont typeface="Wingdings 2" pitchFamily="18" charset="2"/>
              <a:buChar char=""/>
            </a:pPr>
            <a:r>
              <a:rPr lang="en-US" sz="2700" dirty="0" smtClean="0">
                <a:solidFill>
                  <a:schemeClr val="tx1">
                    <a:lumMod val="65000"/>
                    <a:lumOff val="35000"/>
                  </a:schemeClr>
                </a:solidFill>
              </a:rPr>
              <a:t>It was something he was helpless to be able to change (2 Cor. 12:8).</a:t>
            </a:r>
          </a:p>
          <a:p>
            <a:pPr marL="338138" lvl="0" indent="-338138" defTabSz="914400">
              <a:spcBef>
                <a:spcPts val="2000"/>
              </a:spcBef>
              <a:buClr>
                <a:schemeClr val="accent1"/>
              </a:buClr>
              <a:buFont typeface="Wingdings 2" pitchFamily="18" charset="2"/>
              <a:buChar char=""/>
            </a:pPr>
            <a:r>
              <a:rPr lang="en-US" sz="2700" spc="-100" dirty="0" smtClean="0">
                <a:solidFill>
                  <a:schemeClr val="tx1">
                    <a:lumMod val="65000"/>
                    <a:lumOff val="35000"/>
                  </a:schemeClr>
                </a:solidFill>
              </a:rPr>
              <a:t>It was something by which Christ’s strength was “made perfect in weakness” (2 Cor. 12:9).</a:t>
            </a:r>
          </a:p>
          <a:p>
            <a:pPr marL="338138" lvl="0" indent="-338138" defTabSz="914400">
              <a:spcBef>
                <a:spcPts val="2000"/>
              </a:spcBef>
              <a:buClr>
                <a:schemeClr val="accent1"/>
              </a:buClr>
              <a:buFont typeface="Wingdings 2" pitchFamily="18" charset="2"/>
              <a:buChar char=""/>
            </a:pPr>
            <a:endParaRPr lang="en-US" sz="2700" dirty="0" smtClean="0">
              <a:solidFill>
                <a:schemeClr val="tx1">
                  <a:lumMod val="65000"/>
                  <a:lumOff val="35000"/>
                </a:schemeClr>
              </a:solidFill>
            </a:endParaRPr>
          </a:p>
        </p:txBody>
      </p:sp>
      <p:sp>
        <p:nvSpPr>
          <p:cNvPr id="2" name="Title 1"/>
          <p:cNvSpPr>
            <a:spLocks noGrp="1"/>
          </p:cNvSpPr>
          <p:nvPr>
            <p:ph type="title"/>
          </p:nvPr>
        </p:nvSpPr>
        <p:spPr/>
        <p:txBody>
          <a:bodyPr>
            <a:normAutofit fontScale="90000"/>
          </a:bodyPr>
          <a:lstStyle/>
          <a:p>
            <a:r>
              <a:rPr lang="en-US" dirty="0" smtClean="0"/>
              <a:t>“When I Am Weak, Then I Am Strong”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 Am Weak, Then I Am Strong”</a:t>
            </a:r>
            <a:endParaRPr lang="en-US" dirty="0"/>
          </a:p>
        </p:txBody>
      </p:sp>
      <p:sp>
        <p:nvSpPr>
          <p:cNvPr id="3" name="Content Placeholder 2"/>
          <p:cNvSpPr>
            <a:spLocks noGrp="1"/>
          </p:cNvSpPr>
          <p:nvPr>
            <p:ph idx="1"/>
          </p:nvPr>
        </p:nvSpPr>
        <p:spPr>
          <a:xfrm>
            <a:off x="626782" y="2375352"/>
            <a:ext cx="8098118" cy="3890978"/>
          </a:xfrm>
        </p:spPr>
        <p:txBody>
          <a:bodyPr>
            <a:noAutofit/>
          </a:bodyPr>
          <a:lstStyle/>
          <a:p>
            <a:pPr marL="0" indent="0" algn="ctr">
              <a:buNone/>
            </a:pPr>
            <a:r>
              <a:rPr lang="en-US" sz="2600" dirty="0" smtClean="0"/>
              <a:t>Weakness and Strength in Life</a:t>
            </a:r>
          </a:p>
          <a:p>
            <a:pPr marL="461963" indent="-461963"/>
            <a:r>
              <a:rPr lang="en-US" sz="2600" dirty="0" smtClean="0"/>
              <a:t>We are born helpless (Luke 2:12). </a:t>
            </a:r>
          </a:p>
          <a:p>
            <a:pPr marL="461963" indent="-461963"/>
            <a:r>
              <a:rPr lang="en-US" sz="2600" dirty="0" smtClean="0"/>
              <a:t>Often we become helpless in old age (John 21:18).</a:t>
            </a:r>
          </a:p>
          <a:p>
            <a:pPr marL="461963" indent="-461963"/>
            <a:r>
              <a:rPr lang="en-US" sz="2600" dirty="0" smtClean="0"/>
              <a:t>In death we are utterly helpless (</a:t>
            </a:r>
            <a:r>
              <a:rPr lang="en-US" sz="2600" dirty="0" err="1" smtClean="0"/>
              <a:t>Ecc</a:t>
            </a:r>
            <a:r>
              <a:rPr lang="en-US" sz="2600" dirty="0" smtClean="0"/>
              <a:t>. 8:6-8).</a:t>
            </a:r>
          </a:p>
          <a:p>
            <a:pPr marL="461963" indent="-461963"/>
            <a:r>
              <a:rPr lang="en-US" sz="2600" dirty="0" smtClean="0"/>
              <a:t>Between these times we may forget the degree to which we remain helpless (Col. 1:13-17; Job 34:12-15).7	</a:t>
            </a:r>
            <a:endParaRPr lang="en-US" sz="2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 Am Weak, Then I Am Strong”</a:t>
            </a:r>
            <a:endParaRPr lang="en-US" dirty="0"/>
          </a:p>
        </p:txBody>
      </p:sp>
      <p:sp>
        <p:nvSpPr>
          <p:cNvPr id="3" name="Content Placeholder 2"/>
          <p:cNvSpPr>
            <a:spLocks noGrp="1"/>
          </p:cNvSpPr>
          <p:nvPr>
            <p:ph idx="1"/>
          </p:nvPr>
        </p:nvSpPr>
        <p:spPr>
          <a:xfrm>
            <a:off x="457200" y="2276378"/>
            <a:ext cx="8229600" cy="4581622"/>
          </a:xfrm>
        </p:spPr>
        <p:txBody>
          <a:bodyPr>
            <a:normAutofit/>
          </a:bodyPr>
          <a:lstStyle/>
          <a:p>
            <a:pPr marL="0" indent="0" algn="ctr">
              <a:buNone/>
            </a:pPr>
            <a:r>
              <a:rPr lang="en-US" sz="2700" dirty="0" smtClean="0"/>
              <a:t>How is Christ’s Strength Perfected in Weakness?</a:t>
            </a:r>
          </a:p>
          <a:p>
            <a:pPr marL="461963" indent="-461963"/>
            <a:r>
              <a:rPr lang="en-US" sz="2700" dirty="0" smtClean="0"/>
              <a:t>It is not that we make Him stronger—He has all power (Rev. 19:6). </a:t>
            </a:r>
          </a:p>
          <a:p>
            <a:pPr marL="461963" indent="-461963"/>
            <a:r>
              <a:rPr lang="en-US" sz="2700" dirty="0" smtClean="0"/>
              <a:t>When we recognize our dependency on Him it leads us to live in such a way that His strength accomplishes its end in our lives (Isa. 66:2).</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I Am Weak, Then I Am Strong”</a:t>
            </a:r>
            <a:endParaRPr lang="en-US" dirty="0"/>
          </a:p>
        </p:txBody>
      </p:sp>
      <p:sp>
        <p:nvSpPr>
          <p:cNvPr id="3" name="Content Placeholder 2"/>
          <p:cNvSpPr>
            <a:spLocks noGrp="1"/>
          </p:cNvSpPr>
          <p:nvPr>
            <p:ph idx="1"/>
          </p:nvPr>
        </p:nvSpPr>
        <p:spPr>
          <a:xfrm>
            <a:off x="457200" y="2276378"/>
            <a:ext cx="8229600" cy="4581622"/>
          </a:xfrm>
        </p:spPr>
        <p:txBody>
          <a:bodyPr>
            <a:normAutofit/>
          </a:bodyPr>
          <a:lstStyle/>
          <a:p>
            <a:pPr marL="0" indent="0" algn="ctr">
              <a:buNone/>
            </a:pPr>
            <a:r>
              <a:rPr lang="en-US" sz="2700" dirty="0" smtClean="0"/>
              <a:t>How is Christ’s Strength Perfected in Weakness?</a:t>
            </a:r>
          </a:p>
          <a:p>
            <a:pPr marL="461963" indent="-461963"/>
            <a:r>
              <a:rPr lang="en-US" sz="2700" dirty="0" smtClean="0"/>
              <a:t>Unbelief and rebellion assert a self-sufficiency we do not have (Rev. 3:14-22).</a:t>
            </a:r>
          </a:p>
          <a:p>
            <a:pPr marL="804863" lvl="1" indent="-461963">
              <a:buFont typeface="Wingdings" charset="2"/>
              <a:buChar char="ü"/>
            </a:pPr>
            <a:r>
              <a:rPr lang="en-US" sz="2700" dirty="0" smtClean="0"/>
              <a:t>Faithfulness trusts when we can’t see.</a:t>
            </a:r>
          </a:p>
          <a:p>
            <a:pPr marL="804863" lvl="1" indent="-461963">
              <a:buFont typeface="Wingdings" charset="2"/>
              <a:buChar char="ü"/>
            </a:pPr>
            <a:r>
              <a:rPr lang="en-US" sz="2700" dirty="0" smtClean="0"/>
              <a:t>It obeys, when we don’t understand.</a:t>
            </a:r>
          </a:p>
          <a:p>
            <a:pPr marL="804863" lvl="1" indent="-461963">
              <a:buFont typeface="Wingdings" charset="2"/>
              <a:buChar char="ü"/>
            </a:pPr>
            <a:r>
              <a:rPr lang="en-US" sz="2700" dirty="0" smtClean="0"/>
              <a:t>It is a weakness that leads us to  depend on God.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56</TotalTime>
  <Words>577</Words>
  <Application>Microsoft Macintosh PowerPoint</Application>
  <PresentationFormat>On-screen Show (4:3)</PresentationFormat>
  <Paragraphs>31</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Perspective</vt:lpstr>
      <vt:lpstr>2 Corinthians 12:6-10</vt:lpstr>
      <vt:lpstr>2 Corinthians 12:6-10</vt:lpstr>
      <vt:lpstr>“When I Am Weak, Then I Am Strong”</vt:lpstr>
      <vt:lpstr>“When I Am Weak, Then I Am Strong”</vt:lpstr>
      <vt:lpstr>“When I Am Weak, Then I Am Strong”</vt:lpstr>
      <vt:lpstr>“When I Am Weak, Then I Am Strong”</vt:lpstr>
      <vt:lpstr>“When I Am Weak, Then I Am Strong”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 12:6-10</dc:title>
  <dc:creator>Kyle Pope</dc:creator>
  <cp:lastModifiedBy>Kyle Pope</cp:lastModifiedBy>
  <cp:revision>4</cp:revision>
  <dcterms:created xsi:type="dcterms:W3CDTF">2017-09-11T04:39:35Z</dcterms:created>
  <dcterms:modified xsi:type="dcterms:W3CDTF">2017-09-11T04:40:06Z</dcterms:modified>
</cp:coreProperties>
</file>