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2.fntdata"/><Relationship Id="rId20" Type="http://schemas.openxmlformats.org/officeDocument/2006/relationships/tableStyles" Target="tableStyles.xml"/><Relationship Id="rId10" Type="http://schemas.openxmlformats.org/officeDocument/2006/relationships/font" Target="fonts/font3.fntdata"/><Relationship Id="rId11" Type="http://schemas.openxmlformats.org/officeDocument/2006/relationships/font" Target="fonts/font4.fntdata"/><Relationship Id="rId12" Type="http://schemas.openxmlformats.org/officeDocument/2006/relationships/font" Target="fonts/font5.fntdata"/><Relationship Id="rId13" Type="http://schemas.openxmlformats.org/officeDocument/2006/relationships/font" Target="fonts/font6.fntdata"/><Relationship Id="rId14" Type="http://schemas.openxmlformats.org/officeDocument/2006/relationships/font" Target="fonts/font7.fntdata"/><Relationship Id="rId15" Type="http://schemas.openxmlformats.org/officeDocument/2006/relationships/font" Target="fonts/font8.fntdata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5400000">
            <a:off x="7226350" y="274623"/>
            <a:ext cx="21916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1" y="654"/>
            <a:ext cx="5153705" cy="6845865"/>
            <a:chOff x="0" y="75"/>
            <a:chExt cx="5153705" cy="5152950"/>
          </a:xfrm>
        </p:grpSpPr>
        <p:sp>
          <p:nvSpPr>
            <p:cNvPr id="12" name="Shape 1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537150" y="2104533"/>
            <a:ext cx="5017500" cy="210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4000"/>
              <a:buNone/>
              <a:defRPr sz="4000"/>
            </a:lvl1pPr>
            <a:lvl2pPr lvl="1">
              <a:spcBef>
                <a:spcPts val="0"/>
              </a:spcBef>
              <a:buSzPts val="4000"/>
              <a:buNone/>
              <a:defRPr sz="4000"/>
            </a:lvl2pPr>
            <a:lvl3pPr lvl="2">
              <a:spcBef>
                <a:spcPts val="0"/>
              </a:spcBef>
              <a:buSzPts val="4000"/>
              <a:buNone/>
              <a:defRPr sz="4000"/>
            </a:lvl3pPr>
            <a:lvl4pPr lvl="3">
              <a:spcBef>
                <a:spcPts val="0"/>
              </a:spcBef>
              <a:buSzPts val="4000"/>
              <a:buNone/>
              <a:defRPr sz="4000"/>
            </a:lvl4pPr>
            <a:lvl5pPr lvl="4">
              <a:spcBef>
                <a:spcPts val="0"/>
              </a:spcBef>
              <a:buSzPts val="4000"/>
              <a:buNone/>
              <a:defRPr sz="4000"/>
            </a:lvl5pPr>
            <a:lvl6pPr lvl="5">
              <a:spcBef>
                <a:spcPts val="0"/>
              </a:spcBef>
              <a:buSzPts val="4000"/>
              <a:buNone/>
              <a:defRPr sz="4000"/>
            </a:lvl6pPr>
            <a:lvl7pPr lvl="6">
              <a:spcBef>
                <a:spcPts val="0"/>
              </a:spcBef>
              <a:buSzPts val="4000"/>
              <a:buNone/>
              <a:defRPr sz="4000"/>
            </a:lvl7pPr>
            <a:lvl8pPr lvl="7">
              <a:spcBef>
                <a:spcPts val="0"/>
              </a:spcBef>
              <a:buSzPts val="4000"/>
              <a:buNone/>
              <a:defRPr sz="4000"/>
            </a:lvl8pPr>
            <a:lvl9pPr lvl="8">
              <a:spcBef>
                <a:spcPts val="0"/>
              </a:spcBef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5083950" y="5233233"/>
            <a:ext cx="3470700" cy="67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Big 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Shape 106"/>
          <p:cNvGrpSpPr/>
          <p:nvPr/>
        </p:nvGrpSpPr>
        <p:grpSpPr>
          <a:xfrm>
            <a:off x="4406400" y="1"/>
            <a:ext cx="4737600" cy="6857420"/>
            <a:chOff x="4406400" y="0"/>
            <a:chExt cx="4737600" cy="5143065"/>
          </a:xfrm>
        </p:grpSpPr>
        <p:sp>
          <p:nvSpPr>
            <p:cNvPr id="107" name="Shape 10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823850" y="1712900"/>
            <a:ext cx="4776000" cy="1734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8000"/>
              <a:buNone/>
              <a:defRPr sz="8000"/>
            </a:lvl1pPr>
            <a:lvl2pPr lvl="1">
              <a:spcBef>
                <a:spcPts val="0"/>
              </a:spcBef>
              <a:buSzPts val="8000"/>
              <a:buNone/>
              <a:defRPr sz="8000"/>
            </a:lvl2pPr>
            <a:lvl3pPr lvl="2">
              <a:spcBef>
                <a:spcPts val="0"/>
              </a:spcBef>
              <a:buSzPts val="8000"/>
              <a:buNone/>
              <a:defRPr sz="8000"/>
            </a:lvl3pPr>
            <a:lvl4pPr lvl="3">
              <a:spcBef>
                <a:spcPts val="0"/>
              </a:spcBef>
              <a:buSzPts val="8000"/>
              <a:buNone/>
              <a:defRPr sz="8000"/>
            </a:lvl4pPr>
            <a:lvl5pPr lvl="4">
              <a:spcBef>
                <a:spcPts val="0"/>
              </a:spcBef>
              <a:buSzPts val="8000"/>
              <a:buNone/>
              <a:defRPr sz="8000"/>
            </a:lvl5pPr>
            <a:lvl6pPr lvl="5">
              <a:spcBef>
                <a:spcPts val="0"/>
              </a:spcBef>
              <a:buSzPts val="8000"/>
              <a:buNone/>
              <a:defRPr sz="8000"/>
            </a:lvl6pPr>
            <a:lvl7pPr lvl="6">
              <a:spcBef>
                <a:spcPts val="0"/>
              </a:spcBef>
              <a:buSzPts val="8000"/>
              <a:buNone/>
              <a:defRPr sz="8000"/>
            </a:lvl7pPr>
            <a:lvl8pPr lvl="7">
              <a:spcBef>
                <a:spcPts val="0"/>
              </a:spcBef>
              <a:buSzPts val="8000"/>
              <a:buNone/>
              <a:defRPr sz="8000"/>
            </a:lvl8pPr>
            <a:lvl9pPr lvl="8">
              <a:spcBef>
                <a:spcPts val="0"/>
              </a:spcBef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823850" y="3524165"/>
            <a:ext cx="4776000" cy="162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>
  <p:cSld name="Section 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4406400" y="1"/>
            <a:ext cx="4737600" cy="6857420"/>
            <a:chOff x="4406400" y="0"/>
            <a:chExt cx="4737600" cy="5143065"/>
          </a:xfrm>
        </p:grpSpPr>
        <p:sp>
          <p:nvSpPr>
            <p:cNvPr id="21" name="Shape 2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823850" y="2737333"/>
            <a:ext cx="4587000" cy="1531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and 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Shape 42"/>
          <p:cNvGrpSpPr/>
          <p:nvPr/>
        </p:nvGrpSpPr>
        <p:grpSpPr>
          <a:xfrm>
            <a:off x="0" y="508002"/>
            <a:ext cx="1037850" cy="1355049"/>
            <a:chOff x="0" y="381001"/>
            <a:chExt cx="1037850" cy="1016287"/>
          </a:xfrm>
        </p:grpSpPr>
        <p:sp>
          <p:nvSpPr>
            <p:cNvPr id="43" name="Shape 43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297500" y="2090067"/>
            <a:ext cx="7038900" cy="388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ColTx">
  <p:cSld name="Title and two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Shape 49"/>
          <p:cNvGrpSpPr/>
          <p:nvPr/>
        </p:nvGrpSpPr>
        <p:grpSpPr>
          <a:xfrm>
            <a:off x="0" y="508002"/>
            <a:ext cx="1037850" cy="1355049"/>
            <a:chOff x="0" y="381001"/>
            <a:chExt cx="1037850" cy="1016287"/>
          </a:xfrm>
        </p:grpSpPr>
        <p:sp>
          <p:nvSpPr>
            <p:cNvPr id="50" name="Shape 5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1297500" y="2090067"/>
            <a:ext cx="3403200" cy="388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933221" y="2090067"/>
            <a:ext cx="3403200" cy="388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Shape 57"/>
          <p:cNvGrpSpPr/>
          <p:nvPr/>
        </p:nvGrpSpPr>
        <p:grpSpPr>
          <a:xfrm>
            <a:off x="0" y="508002"/>
            <a:ext cx="1037850" cy="1355049"/>
            <a:chOff x="0" y="381001"/>
            <a:chExt cx="1037850" cy="1016287"/>
          </a:xfrm>
        </p:grpSpPr>
        <p:sp>
          <p:nvSpPr>
            <p:cNvPr id="58" name="Shape 5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One column 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Shape 63"/>
          <p:cNvGrpSpPr/>
          <p:nvPr/>
        </p:nvGrpSpPr>
        <p:grpSpPr>
          <a:xfrm>
            <a:off x="0" y="508002"/>
            <a:ext cx="1037850" cy="1355049"/>
            <a:chOff x="0" y="381001"/>
            <a:chExt cx="1037850" cy="1016287"/>
          </a:xfrm>
        </p:grpSpPr>
        <p:sp>
          <p:nvSpPr>
            <p:cNvPr id="64" name="Shape 6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3798900" cy="199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297500" y="2630067"/>
            <a:ext cx="3798900" cy="3221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Main 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4406400" y="0"/>
            <a:ext cx="4737600" cy="6858000"/>
            <a:chOff x="4406400" y="0"/>
            <a:chExt cx="4737600" cy="5143500"/>
          </a:xfrm>
        </p:grpSpPr>
        <p:sp>
          <p:nvSpPr>
            <p:cNvPr id="71" name="Shape 7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3850" y="1155700"/>
            <a:ext cx="4587000" cy="4694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Section title and 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Shape 92"/>
          <p:cNvGrpSpPr/>
          <p:nvPr/>
        </p:nvGrpSpPr>
        <p:grpSpPr>
          <a:xfrm>
            <a:off x="0" y="508002"/>
            <a:ext cx="1037850" cy="1355049"/>
            <a:chOff x="0" y="381001"/>
            <a:chExt cx="1037850" cy="1016287"/>
          </a:xfrm>
        </p:grpSpPr>
        <p:sp>
          <p:nvSpPr>
            <p:cNvPr id="93" name="Shape 93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1297500" y="2211100"/>
            <a:ext cx="3036300" cy="2335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297500" y="4717333"/>
            <a:ext cx="3036300" cy="67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648200" y="2262133"/>
            <a:ext cx="3676800" cy="31300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apti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Shape 100"/>
          <p:cNvGrpSpPr/>
          <p:nvPr/>
        </p:nvGrpSpPr>
        <p:grpSpPr>
          <a:xfrm>
            <a:off x="1" y="5504763"/>
            <a:ext cx="698925" cy="912876"/>
            <a:chOff x="0" y="3785672"/>
            <a:chExt cx="698925" cy="684657"/>
          </a:xfrm>
        </p:grpSpPr>
        <p:sp>
          <p:nvSpPr>
            <p:cNvPr id="101" name="Shape 101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812725" y="5740500"/>
            <a:ext cx="6936000" cy="698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pPr marL="0" lvl="0" indent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ctrTitle"/>
          </p:nvPr>
        </p:nvSpPr>
        <p:spPr>
          <a:xfrm>
            <a:off x="3537150" y="2104533"/>
            <a:ext cx="5017500" cy="2105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"/>
              <a:t>Why God Exists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subTitle" idx="1"/>
          </p:nvPr>
        </p:nvSpPr>
        <p:spPr>
          <a:xfrm>
            <a:off x="5083950" y="5233233"/>
            <a:ext cx="3470700" cy="67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" sz="1800" dirty="0"/>
              <a:t>And Is the God of the Bible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"/>
              <a:t>Why God Exists: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"/>
              <a:t>                              Kalam Cosmological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1053909" y="2090067"/>
            <a:ext cx="6539632" cy="3881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3000" dirty="0" smtClean="0"/>
              <a:t>  </a:t>
            </a:r>
            <a:r>
              <a:rPr lang="en" sz="3000" dirty="0" smtClean="0"/>
              <a:t>Kalam </a:t>
            </a:r>
            <a:r>
              <a:rPr lang="en" sz="3000" dirty="0"/>
              <a:t>Cosmological argument:</a:t>
            </a:r>
            <a:br>
              <a:rPr lang="en" sz="3000" dirty="0"/>
            </a:br>
            <a:r>
              <a:rPr lang="en" sz="3000" dirty="0" smtClean="0"/>
              <a:t>	* </a:t>
            </a:r>
            <a:r>
              <a:rPr lang="en" sz="3000" dirty="0"/>
              <a:t>Whatever begins to exist has a </a:t>
            </a:r>
            <a:r>
              <a:rPr lang="en-US" sz="3000" dirty="0" smtClean="0"/>
              <a:t>	 </a:t>
            </a:r>
            <a:r>
              <a:rPr lang="en-US" sz="3000" dirty="0" smtClean="0"/>
              <a:t> </a:t>
            </a:r>
            <a:r>
              <a:rPr lang="en-US" sz="3000" dirty="0" smtClean="0"/>
              <a:t> </a:t>
            </a:r>
            <a:r>
              <a:rPr lang="en" sz="3000" dirty="0" smtClean="0"/>
              <a:t>cause</a:t>
            </a:r>
            <a:r>
              <a:rPr lang="en" sz="3000" dirty="0"/>
              <a:t>.</a:t>
            </a:r>
            <a:br>
              <a:rPr lang="en" sz="3000" dirty="0"/>
            </a:br>
            <a:r>
              <a:rPr lang="en" sz="3000" dirty="0" smtClean="0"/>
              <a:t>	* </a:t>
            </a:r>
            <a:r>
              <a:rPr lang="en" sz="3000" dirty="0"/>
              <a:t>The universe began to exist.</a:t>
            </a:r>
            <a:br>
              <a:rPr lang="en" sz="3000" dirty="0"/>
            </a:br>
            <a:r>
              <a:rPr lang="en" sz="3000" dirty="0" smtClean="0"/>
              <a:t>	* </a:t>
            </a:r>
            <a:r>
              <a:rPr lang="en" sz="3000" dirty="0"/>
              <a:t>Therefore, the universe has a </a:t>
            </a:r>
            <a:r>
              <a:rPr lang="en-US" sz="3000" smtClean="0"/>
              <a:t>	</a:t>
            </a:r>
            <a:r>
              <a:rPr lang="en-US" sz="3000" smtClean="0"/>
              <a:t>   </a:t>
            </a:r>
            <a:r>
              <a:rPr lang="en" sz="3000" smtClean="0"/>
              <a:t>cause</a:t>
            </a:r>
            <a:r>
              <a:rPr lang="en" sz="3000" dirty="0"/>
              <a:t>.</a:t>
            </a: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/>
              <a:t>Why God Exists: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                              Fine Tuning of the Universe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824210" y="2090067"/>
            <a:ext cx="8193791" cy="3881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457200" rtl="0">
              <a:spcBef>
                <a:spcPts val="0"/>
              </a:spcBef>
              <a:buNone/>
            </a:pPr>
            <a:r>
              <a:rPr lang="en" sz="3000" dirty="0"/>
              <a:t>Fine Tuning argument:</a:t>
            </a:r>
            <a:br>
              <a:rPr lang="en" sz="3000" dirty="0"/>
            </a:br>
            <a:r>
              <a:rPr lang="en" sz="2800" dirty="0"/>
              <a:t>	* The earth is fine tuned to support life.</a:t>
            </a:r>
            <a:br>
              <a:rPr lang="en" sz="2800" dirty="0"/>
            </a:br>
            <a:r>
              <a:rPr lang="en" sz="2800" dirty="0"/>
              <a:t>	* Small changes in constant would not </a:t>
            </a:r>
            <a:r>
              <a:rPr lang="en-US" sz="2800" dirty="0" smtClean="0"/>
              <a:t>	 	   </a:t>
            </a:r>
            <a:r>
              <a:rPr lang="en" sz="2800" dirty="0" smtClean="0"/>
              <a:t>support </a:t>
            </a:r>
            <a:r>
              <a:rPr lang="en" sz="2800" dirty="0"/>
              <a:t>life.</a:t>
            </a:r>
            <a:br>
              <a:rPr lang="en" sz="2800" dirty="0"/>
            </a:br>
            <a:r>
              <a:rPr lang="en" sz="2800" dirty="0"/>
              <a:t>	* Fine Tuning is due to design.</a:t>
            </a: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/>
              <a:t>Why God Exists: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                              Moral Argument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878256" y="2090067"/>
            <a:ext cx="8139744" cy="3881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457200" rtl="0">
              <a:spcBef>
                <a:spcPts val="0"/>
              </a:spcBef>
              <a:buNone/>
            </a:pPr>
            <a:r>
              <a:rPr lang="en" sz="2800" dirty="0" smtClean="0"/>
              <a:t>Moral </a:t>
            </a:r>
            <a:r>
              <a:rPr lang="en" sz="2800" dirty="0"/>
              <a:t>argument:</a:t>
            </a:r>
            <a:br>
              <a:rPr lang="en" sz="2800" dirty="0"/>
            </a:br>
            <a:r>
              <a:rPr lang="en" sz="2800" dirty="0"/>
              <a:t>	* Objective moral values cannot exist </a:t>
            </a:r>
            <a:r>
              <a:rPr lang="en-US" sz="2800" dirty="0" smtClean="0"/>
              <a:t>	 	   </a:t>
            </a:r>
            <a:r>
              <a:rPr lang="en" sz="2800" dirty="0" smtClean="0"/>
              <a:t>without </a:t>
            </a:r>
            <a:r>
              <a:rPr lang="en" sz="2800" dirty="0"/>
              <a:t>God.</a:t>
            </a:r>
            <a:br>
              <a:rPr lang="en" sz="2800" dirty="0"/>
            </a:br>
            <a:r>
              <a:rPr lang="en" sz="2800" dirty="0"/>
              <a:t>	* Else morality is man made and non binding.</a:t>
            </a:r>
            <a:br>
              <a:rPr lang="en" sz="2800" dirty="0"/>
            </a:br>
            <a:r>
              <a:rPr lang="en" sz="2800" dirty="0"/>
              <a:t>	* Good and evil exist therefore, God </a:t>
            </a:r>
            <a:r>
              <a:rPr lang="en-US" sz="2800" dirty="0" smtClean="0"/>
              <a:t>	  	  </a:t>
            </a:r>
            <a:r>
              <a:rPr lang="en" sz="2800" dirty="0" smtClean="0"/>
              <a:t>exists</a:t>
            </a:r>
            <a:r>
              <a:rPr lang="en" sz="2800" dirty="0"/>
              <a:t>.</a:t>
            </a: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/>
              <a:t>Why God Exists: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                              Resurrection of Jesus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905280" y="2090067"/>
            <a:ext cx="8112720" cy="3881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457200" rtl="0">
              <a:spcBef>
                <a:spcPts val="0"/>
              </a:spcBef>
              <a:buNone/>
            </a:pPr>
            <a:r>
              <a:rPr lang="en" sz="2800" dirty="0" smtClean="0"/>
              <a:t>Jesus </a:t>
            </a:r>
            <a:r>
              <a:rPr lang="en" sz="2800" dirty="0"/>
              <a:t>resurrection:</a:t>
            </a:r>
            <a:br>
              <a:rPr lang="en" sz="2800" dirty="0"/>
            </a:br>
            <a:r>
              <a:rPr lang="en" sz="2800" dirty="0"/>
              <a:t>	* Jesus’ burial place was well known.</a:t>
            </a:r>
            <a:br>
              <a:rPr lang="en" sz="2800" dirty="0"/>
            </a:br>
            <a:r>
              <a:rPr lang="en" sz="2800" dirty="0"/>
              <a:t>	* Tomb was found empty.</a:t>
            </a:r>
            <a:br>
              <a:rPr lang="en" sz="2800" dirty="0"/>
            </a:br>
            <a:r>
              <a:rPr lang="en" sz="2800" dirty="0"/>
              <a:t>	* Over 500 eyewitnesses see the </a:t>
            </a:r>
            <a:r>
              <a:rPr lang="en-US" sz="2800" dirty="0" smtClean="0"/>
              <a:t>	  	   	   </a:t>
            </a:r>
            <a:r>
              <a:rPr lang="en" sz="2800" dirty="0" smtClean="0"/>
              <a:t>resurrected </a:t>
            </a:r>
            <a:r>
              <a:rPr lang="en" sz="2800" dirty="0"/>
              <a:t>Jesus</a:t>
            </a:r>
            <a:br>
              <a:rPr lang="en" sz="2800" dirty="0"/>
            </a:br>
            <a:r>
              <a:rPr lang="en" sz="2800" dirty="0"/>
              <a:t> 	* God the only power strong enough to </a:t>
            </a:r>
            <a:r>
              <a:rPr lang="en-US" sz="2800" dirty="0" smtClean="0"/>
              <a:t>	 	   </a:t>
            </a:r>
            <a:r>
              <a:rPr lang="en" sz="2800" dirty="0" smtClean="0"/>
              <a:t>raise </a:t>
            </a:r>
            <a:r>
              <a:rPr lang="en" sz="2800" dirty="0"/>
              <a:t>the dead.</a:t>
            </a:r>
            <a:br>
              <a:rPr lang="en" sz="2800" dirty="0"/>
            </a:br>
            <a:r>
              <a:rPr lang="en" sz="2800" dirty="0"/>
              <a:t/>
            </a:r>
            <a:br>
              <a:rPr lang="en" sz="2800" dirty="0"/>
            </a:br>
            <a:endParaRPr lang="e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Macintosh PowerPoint</Application>
  <PresentationFormat>On-screen Show (4:3)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Montserrat</vt:lpstr>
      <vt:lpstr>Lato</vt:lpstr>
      <vt:lpstr>Focus</vt:lpstr>
      <vt:lpstr>Why God Exists</vt:lpstr>
      <vt:lpstr>Why God Exists:                               Kalam Cosmological</vt:lpstr>
      <vt:lpstr>Why God Exists:                               Fine Tuning of the Universe</vt:lpstr>
      <vt:lpstr>Why God Exists:                               Moral Argument</vt:lpstr>
      <vt:lpstr>Why God Exists:                               Resurrection of Jesus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God Exists</dc:title>
  <cp:lastModifiedBy>Kyle Pope</cp:lastModifiedBy>
  <cp:revision>3</cp:revision>
  <dcterms:created xsi:type="dcterms:W3CDTF">2017-12-12T07:52:55Z</dcterms:created>
  <dcterms:modified xsi:type="dcterms:W3CDTF">2017-12-12T07:53:38Z</dcterms:modified>
</cp:coreProperties>
</file>