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kinsoku lang="ja-JP" invalStChars="" invalEndChars="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 useTimings="0">
    <p:present/>
    <p:sldAll/>
    <p:penClr>
      <a:schemeClr val="tx1"/>
    </p:penClr>
  </p:showPr>
  <p:clrMru>
    <a:srgbClr val="C0FEF9"/>
    <a:srgbClr val="FAFD00"/>
    <a:srgbClr val="F35B1B"/>
    <a:srgbClr val="EAEC5E"/>
    <a:srgbClr val="FCFEB9"/>
    <a:srgbClr val="C8FEC8"/>
    <a:srgbClr val="232323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3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13">
            <a:alphaModFix amt="35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00000"/>
        <a:buChar char="•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effectLst/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rgbClr val="000000"/>
                </a:solidFill>
                <a:ea typeface="+mj-ea"/>
                <a:cs typeface="+mj-cs"/>
              </a:rPr>
              <a:t>Followers of God</a:t>
            </a:r>
            <a:r>
              <a:rPr lang="en-US" dirty="0">
                <a:solidFill>
                  <a:srgbClr val="000000"/>
                </a:solidFill>
                <a:ea typeface="+mj-ea"/>
                <a:cs typeface="+mj-cs"/>
              </a:rPr>
              <a:t/>
            </a:r>
            <a:br>
              <a:rPr lang="en-US" dirty="0">
                <a:solidFill>
                  <a:srgbClr val="000000"/>
                </a:solidFill>
                <a:ea typeface="+mj-ea"/>
                <a:cs typeface="+mj-cs"/>
              </a:rPr>
            </a:b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(Ephesians 5:</a:t>
            </a:r>
            <a:r>
              <a:rPr lang="en-US" sz="3000" b="1" dirty="0" smtClean="0">
                <a:solidFill>
                  <a:srgbClr val="000000"/>
                </a:solidFill>
                <a:ea typeface="+mj-ea"/>
                <a:cs typeface="+mj-cs"/>
              </a:rPr>
              <a:t>1-2</a:t>
            </a: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)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  <a:effectLst/>
        </p:spPr>
        <p:txBody>
          <a:bodyPr/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sz="4200" b="1" dirty="0" smtClean="0">
                <a:solidFill>
                  <a:srgbClr val="000000"/>
                </a:solidFill>
                <a:ea typeface="+mn-ea"/>
                <a:cs typeface="+mn-cs"/>
              </a:rPr>
              <a:t>I.  “</a:t>
            </a:r>
            <a:r>
              <a:rPr lang="en-US" sz="4200" b="1" dirty="0">
                <a:solidFill>
                  <a:srgbClr val="000000"/>
                </a:solidFill>
                <a:ea typeface="+mn-ea"/>
                <a:cs typeface="+mn-cs"/>
              </a:rPr>
              <a:t>Be followers of God” (vs. 1a</a:t>
            </a:r>
            <a:r>
              <a:rPr lang="en-US" sz="4200" b="1" dirty="0" smtClean="0">
                <a:solidFill>
                  <a:srgbClr val="000000"/>
                </a:solidFill>
                <a:ea typeface="+mn-ea"/>
                <a:cs typeface="+mn-cs"/>
              </a:rPr>
              <a:t>)</a:t>
            </a:r>
            <a:endParaRPr lang="en-US" sz="4200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marL="1035050" lvl="1" indent="-635000">
              <a:spcBef>
                <a:spcPct val="50000"/>
              </a:spcBef>
              <a:buFontTx/>
              <a:buNone/>
              <a:defRPr/>
            </a:pPr>
            <a:r>
              <a:rPr lang="en-US" sz="3200" b="1" dirty="0" smtClean="0">
                <a:solidFill>
                  <a:srgbClr val="000000"/>
                </a:solidFill>
                <a:ea typeface="+mn-ea"/>
                <a:cs typeface="+mn-cs"/>
              </a:rPr>
              <a:t>A.  Being </a:t>
            </a:r>
            <a:r>
              <a:rPr lang="en-US" sz="3200" b="1" dirty="0">
                <a:solidFill>
                  <a:srgbClr val="000000"/>
                </a:solidFill>
                <a:ea typeface="+mn-ea"/>
                <a:cs typeface="+mn-cs"/>
              </a:rPr>
              <a:t>a disciple of Jesus means that we</a:t>
            </a:r>
            <a:r>
              <a:rPr lang="en-US" sz="3200" b="1" dirty="0" smtClean="0">
                <a:solidFill>
                  <a:srgbClr val="000000"/>
                </a:solidFill>
                <a:ea typeface="+mn-ea"/>
                <a:cs typeface="+mn-cs"/>
              </a:rPr>
              <a:t> follow Him </a:t>
            </a:r>
            <a:r>
              <a:rPr lang="en-US" sz="3200" b="1" dirty="0">
                <a:solidFill>
                  <a:srgbClr val="000000"/>
                </a:solidFill>
                <a:ea typeface="+mn-ea"/>
                <a:cs typeface="+mn-cs"/>
              </a:rPr>
              <a:t>(</a:t>
            </a:r>
            <a:r>
              <a:rPr lang="en-US" sz="3200" b="1" dirty="0" smtClean="0">
                <a:solidFill>
                  <a:srgbClr val="000000"/>
                </a:solidFill>
                <a:ea typeface="+mn-ea"/>
                <a:cs typeface="+mn-cs"/>
              </a:rPr>
              <a:t>Matthew </a:t>
            </a:r>
            <a:r>
              <a:rPr lang="en-US" sz="3200" b="1" dirty="0">
                <a:solidFill>
                  <a:srgbClr val="000000"/>
                </a:solidFill>
                <a:ea typeface="+mn-ea"/>
                <a:cs typeface="+mn-cs"/>
              </a:rPr>
              <a:t>4:17-</a:t>
            </a:r>
            <a:r>
              <a:rPr lang="en-US" sz="3200" b="1" dirty="0" smtClean="0">
                <a:solidFill>
                  <a:srgbClr val="000000"/>
                </a:solidFill>
                <a:ea typeface="+mn-ea"/>
                <a:cs typeface="+mn-cs"/>
              </a:rPr>
              <a:t>20)</a:t>
            </a:r>
            <a:r>
              <a:rPr lang="en-US" sz="3200" b="1" dirty="0">
                <a:solidFill>
                  <a:srgbClr val="000000"/>
                </a:solidFill>
                <a:ea typeface="+mn-ea"/>
                <a:cs typeface="+mn-cs"/>
              </a:rPr>
              <a:t>.</a:t>
            </a:r>
            <a:endParaRPr lang="en-US" sz="3200" b="1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marL="1035050" lvl="1" indent="-635000">
              <a:spcBef>
                <a:spcPct val="50000"/>
              </a:spcBef>
              <a:buFontTx/>
              <a:buNone/>
              <a:defRPr/>
            </a:pPr>
            <a:r>
              <a:rPr lang="en-US" sz="3200" b="1" dirty="0" smtClean="0">
                <a:solidFill>
                  <a:srgbClr val="000000"/>
                </a:solidFill>
                <a:ea typeface="+mn-ea"/>
                <a:cs typeface="+mn-cs"/>
              </a:rPr>
              <a:t>B</a:t>
            </a:r>
            <a:r>
              <a:rPr lang="en-US" sz="3200" b="1" dirty="0">
                <a:solidFill>
                  <a:srgbClr val="000000"/>
                </a:solidFill>
                <a:ea typeface="+mn-ea"/>
                <a:cs typeface="+mn-cs"/>
              </a:rPr>
              <a:t>. </a:t>
            </a:r>
            <a:r>
              <a:rPr lang="en-US" sz="3200" b="1" dirty="0" smtClean="0">
                <a:solidFill>
                  <a:srgbClr val="000000"/>
                </a:solidFill>
                <a:ea typeface="+mn-ea"/>
                <a:cs typeface="+mn-cs"/>
              </a:rPr>
              <a:t> 	Following </a:t>
            </a:r>
            <a:r>
              <a:rPr lang="en-US" sz="3200" b="1" dirty="0">
                <a:solidFill>
                  <a:srgbClr val="000000"/>
                </a:solidFill>
                <a:ea typeface="+mn-ea"/>
                <a:cs typeface="+mn-cs"/>
              </a:rPr>
              <a:t>Jesus demands we follow</a:t>
            </a:r>
            <a:r>
              <a:rPr lang="en-US" sz="3200" b="1" dirty="0" smtClean="0">
                <a:solidFill>
                  <a:srgbClr val="000000"/>
                </a:solidFill>
                <a:ea typeface="+mn-ea"/>
                <a:cs typeface="+mn-cs"/>
              </a:rPr>
              <a:t> His rules (Mark </a:t>
            </a:r>
            <a:r>
              <a:rPr lang="en-US" sz="3200" b="1" dirty="0">
                <a:solidFill>
                  <a:srgbClr val="000000"/>
                </a:solidFill>
                <a:ea typeface="+mn-ea"/>
                <a:cs typeface="+mn-cs"/>
              </a:rPr>
              <a:t>8:34-37;</a:t>
            </a:r>
            <a:r>
              <a:rPr lang="en-US" sz="3200" b="1" dirty="0" smtClean="0">
                <a:solidFill>
                  <a:srgbClr val="000000"/>
                </a:solidFill>
                <a:ea typeface="+mn-ea"/>
                <a:cs typeface="+mn-cs"/>
              </a:rPr>
              <a:t> John 12</a:t>
            </a:r>
            <a:r>
              <a:rPr lang="en-US" sz="3200" b="1" dirty="0">
                <a:solidFill>
                  <a:srgbClr val="000000"/>
                </a:solidFill>
                <a:ea typeface="+mn-ea"/>
                <a:cs typeface="+mn-cs"/>
              </a:rPr>
              <a:t>:24-26).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  <a:effectLst/>
        </p:spPr>
        <p:txBody>
          <a:bodyPr/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sz="4400" b="1" dirty="0" smtClean="0">
                <a:solidFill>
                  <a:srgbClr val="000000"/>
                </a:solidFill>
              </a:rPr>
              <a:t>II.  “</a:t>
            </a:r>
            <a:r>
              <a:rPr lang="en-US" sz="4400" b="1" dirty="0">
                <a:solidFill>
                  <a:srgbClr val="000000"/>
                </a:solidFill>
              </a:rPr>
              <a:t>As dear children” (vs. 1b</a:t>
            </a:r>
            <a:r>
              <a:rPr lang="en-US" sz="4400" b="1" dirty="0" smtClean="0">
                <a:solidFill>
                  <a:srgbClr val="000000"/>
                </a:solidFill>
              </a:rPr>
              <a:t>)</a:t>
            </a:r>
            <a:endParaRPr lang="en-US" sz="4400" dirty="0" smtClean="0">
              <a:solidFill>
                <a:srgbClr val="000000"/>
              </a:solidFill>
            </a:endParaRPr>
          </a:p>
          <a:p>
            <a:pPr marL="1027113" lvl="1" indent="-627063">
              <a:spcBef>
                <a:spcPct val="5000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000000"/>
                </a:solidFill>
              </a:rPr>
              <a:t>A.	The </a:t>
            </a:r>
            <a:r>
              <a:rPr lang="en-US" sz="3600" b="1" dirty="0">
                <a:solidFill>
                  <a:srgbClr val="000000"/>
                </a:solidFill>
              </a:rPr>
              <a:t>follower of Christ is a Child of </a:t>
            </a:r>
            <a:r>
              <a:rPr lang="en-US" sz="3600" b="1" dirty="0" smtClean="0">
                <a:solidFill>
                  <a:srgbClr val="000000"/>
                </a:solidFill>
              </a:rPr>
              <a:t>God (</a:t>
            </a:r>
            <a:r>
              <a:rPr lang="en-US" sz="3600" b="1" dirty="0">
                <a:solidFill>
                  <a:srgbClr val="000000"/>
                </a:solidFill>
              </a:rPr>
              <a:t>John 1:11-13).</a:t>
            </a:r>
            <a:endParaRPr lang="en-US" sz="3600" b="1" dirty="0" smtClean="0">
              <a:solidFill>
                <a:srgbClr val="000000"/>
              </a:solidFill>
            </a:endParaRPr>
          </a:p>
          <a:p>
            <a:pPr marL="1027113" lvl="1" indent="-627063">
              <a:spcBef>
                <a:spcPct val="5000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000000"/>
                </a:solidFill>
              </a:rPr>
              <a:t>B. 	We </a:t>
            </a:r>
            <a:r>
              <a:rPr lang="en-US" sz="3600" b="1" dirty="0">
                <a:solidFill>
                  <a:srgbClr val="000000"/>
                </a:solidFill>
              </a:rPr>
              <a:t>must live as obedient </a:t>
            </a:r>
            <a:r>
              <a:rPr lang="en-US" sz="3600" b="1" dirty="0" smtClean="0">
                <a:solidFill>
                  <a:srgbClr val="000000"/>
                </a:solidFill>
              </a:rPr>
              <a:t>children (</a:t>
            </a:r>
            <a:r>
              <a:rPr lang="en-US" sz="3600" b="1" dirty="0">
                <a:solidFill>
                  <a:srgbClr val="000000"/>
                </a:solidFill>
              </a:rPr>
              <a:t>1 Peter 1:13-16).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effectLst/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rgbClr val="000000"/>
                </a:solidFill>
                <a:ea typeface="+mj-ea"/>
                <a:cs typeface="+mj-cs"/>
              </a:rPr>
              <a:t>Followers of God</a:t>
            </a:r>
            <a:r>
              <a:rPr lang="en-US" dirty="0">
                <a:solidFill>
                  <a:srgbClr val="000000"/>
                </a:solidFill>
                <a:ea typeface="+mj-ea"/>
                <a:cs typeface="+mj-cs"/>
              </a:rPr>
              <a:t/>
            </a:r>
            <a:br>
              <a:rPr lang="en-US" dirty="0">
                <a:solidFill>
                  <a:srgbClr val="000000"/>
                </a:solidFill>
                <a:ea typeface="+mj-ea"/>
                <a:cs typeface="+mj-cs"/>
              </a:rPr>
            </a:b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(Ephesians 5:</a:t>
            </a:r>
            <a:r>
              <a:rPr lang="en-US" sz="3000" b="1" dirty="0" smtClean="0">
                <a:solidFill>
                  <a:srgbClr val="000000"/>
                </a:solidFill>
                <a:ea typeface="+mj-ea"/>
                <a:cs typeface="+mj-cs"/>
              </a:rPr>
              <a:t>1-2</a:t>
            </a: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  <a:effectLst/>
        </p:spPr>
        <p:txBody>
          <a:bodyPr/>
          <a:lstStyle/>
          <a:p>
            <a:pPr>
              <a:spcBef>
                <a:spcPct val="50000"/>
              </a:spcBef>
              <a:buFontTx/>
              <a:buNone/>
              <a:defRPr/>
            </a:pPr>
            <a:r>
              <a:rPr lang="en-US" sz="4400" b="1" dirty="0" smtClean="0">
                <a:solidFill>
                  <a:srgbClr val="000000"/>
                </a:solidFill>
              </a:rPr>
              <a:t>III.  “</a:t>
            </a:r>
            <a:r>
              <a:rPr lang="en-US" sz="4400" b="1" dirty="0">
                <a:solidFill>
                  <a:srgbClr val="000000"/>
                </a:solidFill>
              </a:rPr>
              <a:t>Walk in love” (vs. 2a</a:t>
            </a:r>
            <a:r>
              <a:rPr lang="en-US" sz="4400" b="1" dirty="0" smtClean="0">
                <a:solidFill>
                  <a:srgbClr val="000000"/>
                </a:solidFill>
              </a:rPr>
              <a:t>)</a:t>
            </a:r>
            <a:endParaRPr lang="en-US" sz="4400" dirty="0" smtClean="0">
              <a:solidFill>
                <a:srgbClr val="000000"/>
              </a:solidFill>
            </a:endParaRPr>
          </a:p>
          <a:p>
            <a:pPr marL="1035050" lvl="1" indent="-635000">
              <a:spcBef>
                <a:spcPct val="5000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000000"/>
                </a:solidFill>
              </a:rPr>
              <a:t>A</a:t>
            </a:r>
            <a:r>
              <a:rPr lang="en-US" sz="3600" b="1" dirty="0">
                <a:solidFill>
                  <a:srgbClr val="000000"/>
                </a:solidFill>
              </a:rPr>
              <a:t>.</a:t>
            </a:r>
            <a:r>
              <a:rPr lang="en-US" sz="3600" b="1" dirty="0" smtClean="0">
                <a:solidFill>
                  <a:srgbClr val="000000"/>
                </a:solidFill>
              </a:rPr>
              <a:t> 	Love </a:t>
            </a:r>
            <a:r>
              <a:rPr lang="en-US" sz="3600" b="1" dirty="0">
                <a:solidFill>
                  <a:srgbClr val="000000"/>
                </a:solidFill>
              </a:rPr>
              <a:t>is the nature of God and His </a:t>
            </a:r>
            <a:r>
              <a:rPr lang="en-US" sz="3600" b="1" dirty="0" smtClean="0">
                <a:solidFill>
                  <a:srgbClr val="000000"/>
                </a:solidFill>
              </a:rPr>
              <a:t>children </a:t>
            </a:r>
            <a:r>
              <a:rPr lang="en-US" sz="3600" b="1" dirty="0">
                <a:solidFill>
                  <a:srgbClr val="000000"/>
                </a:solidFill>
              </a:rPr>
              <a:t>(1 John 4:15-16).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effectLst/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rgbClr val="000000"/>
                </a:solidFill>
                <a:ea typeface="+mj-ea"/>
                <a:cs typeface="+mj-cs"/>
              </a:rPr>
              <a:t>Followers of God</a:t>
            </a:r>
            <a:r>
              <a:rPr lang="en-US" dirty="0">
                <a:solidFill>
                  <a:srgbClr val="000000"/>
                </a:solidFill>
                <a:ea typeface="+mj-ea"/>
                <a:cs typeface="+mj-cs"/>
              </a:rPr>
              <a:t/>
            </a:r>
            <a:br>
              <a:rPr lang="en-US" dirty="0">
                <a:solidFill>
                  <a:srgbClr val="000000"/>
                </a:solidFill>
                <a:ea typeface="+mj-ea"/>
                <a:cs typeface="+mj-cs"/>
              </a:rPr>
            </a:b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(Ephesians 5:</a:t>
            </a:r>
            <a:r>
              <a:rPr lang="en-US" sz="3000" b="1" dirty="0" smtClean="0">
                <a:solidFill>
                  <a:srgbClr val="000000"/>
                </a:solidFill>
                <a:ea typeface="+mj-ea"/>
                <a:cs typeface="+mj-cs"/>
              </a:rPr>
              <a:t>1-2</a:t>
            </a: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  <a:effectLst/>
        </p:spPr>
        <p:txBody>
          <a:bodyPr/>
          <a:lstStyle/>
          <a:p>
            <a:pPr marL="973138" indent="-973138">
              <a:spcBef>
                <a:spcPct val="50000"/>
              </a:spcBef>
              <a:buFontTx/>
              <a:buNone/>
              <a:defRPr/>
            </a:pPr>
            <a:r>
              <a:rPr lang="en-US" sz="4400" b="1" dirty="0" smtClean="0">
                <a:solidFill>
                  <a:srgbClr val="000000"/>
                </a:solidFill>
                <a:ea typeface="+mn-ea"/>
                <a:cs typeface="+mn-cs"/>
              </a:rPr>
              <a:t>IV.  “</a:t>
            </a:r>
            <a:r>
              <a:rPr lang="en-US" sz="4400" b="1" dirty="0">
                <a:solidFill>
                  <a:srgbClr val="000000"/>
                </a:solidFill>
                <a:ea typeface="+mn-ea"/>
                <a:cs typeface="+mn-cs"/>
              </a:rPr>
              <a:t>As Christ also has loved us” (vs. 2b</a:t>
            </a:r>
            <a:r>
              <a:rPr lang="en-US" sz="4400" b="1" dirty="0" smtClean="0">
                <a:solidFill>
                  <a:srgbClr val="000000"/>
                </a:solidFill>
                <a:ea typeface="+mn-ea"/>
                <a:cs typeface="+mn-cs"/>
              </a:rPr>
              <a:t>)</a:t>
            </a:r>
            <a:endParaRPr lang="en-US" sz="4400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marL="1147763" lvl="1" indent="-690563">
              <a:spcBef>
                <a:spcPct val="5000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000000"/>
                </a:solidFill>
                <a:ea typeface="+mn-ea"/>
                <a:cs typeface="+mn-cs"/>
              </a:rPr>
              <a:t>A</a:t>
            </a:r>
            <a:r>
              <a:rPr lang="en-US" sz="3600" b="1" dirty="0">
                <a:solidFill>
                  <a:srgbClr val="000000"/>
                </a:solidFill>
                <a:ea typeface="+mn-ea"/>
                <a:cs typeface="+mn-cs"/>
              </a:rPr>
              <a:t>.</a:t>
            </a:r>
            <a:r>
              <a:rPr lang="en-US" sz="3600" b="1" dirty="0" smtClean="0">
                <a:solidFill>
                  <a:srgbClr val="000000"/>
                </a:solidFill>
                <a:ea typeface="+mn-ea"/>
                <a:cs typeface="+mn-cs"/>
              </a:rPr>
              <a:t> 	We should love </a:t>
            </a:r>
            <a:r>
              <a:rPr lang="en-US" sz="3600" b="1" dirty="0">
                <a:solidFill>
                  <a:srgbClr val="000000"/>
                </a:solidFill>
                <a:ea typeface="+mn-ea"/>
                <a:cs typeface="+mn-cs"/>
              </a:rPr>
              <a:t>as Jesus </a:t>
            </a:r>
            <a:r>
              <a:rPr lang="en-US" sz="3600" b="1" dirty="0" smtClean="0">
                <a:solidFill>
                  <a:srgbClr val="000000"/>
                </a:solidFill>
                <a:ea typeface="+mn-ea"/>
                <a:cs typeface="+mn-cs"/>
              </a:rPr>
              <a:t>loved us </a:t>
            </a:r>
            <a:r>
              <a:rPr lang="en-US" sz="3600" b="1" dirty="0">
                <a:solidFill>
                  <a:srgbClr val="000000"/>
                </a:solidFill>
                <a:ea typeface="+mn-ea"/>
                <a:cs typeface="+mn-cs"/>
              </a:rPr>
              <a:t>(John 15:9-14).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effectLst/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rgbClr val="000000"/>
                </a:solidFill>
                <a:ea typeface="+mj-ea"/>
                <a:cs typeface="+mj-cs"/>
              </a:rPr>
              <a:t>Followers of God</a:t>
            </a:r>
            <a:r>
              <a:rPr lang="en-US" dirty="0">
                <a:solidFill>
                  <a:srgbClr val="000000"/>
                </a:solidFill>
                <a:ea typeface="+mj-ea"/>
                <a:cs typeface="+mj-cs"/>
              </a:rPr>
              <a:t/>
            </a:r>
            <a:br>
              <a:rPr lang="en-US" dirty="0">
                <a:solidFill>
                  <a:srgbClr val="000000"/>
                </a:solidFill>
                <a:ea typeface="+mj-ea"/>
                <a:cs typeface="+mj-cs"/>
              </a:rPr>
            </a:b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(Ephesians 5:</a:t>
            </a:r>
            <a:r>
              <a:rPr lang="en-US" sz="3000" b="1" dirty="0" smtClean="0">
                <a:solidFill>
                  <a:srgbClr val="000000"/>
                </a:solidFill>
                <a:ea typeface="+mj-ea"/>
                <a:cs typeface="+mj-cs"/>
              </a:rPr>
              <a:t>1-2</a:t>
            </a: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 bldLvl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190750"/>
            <a:ext cx="8077200" cy="3905250"/>
          </a:xfrm>
          <a:effectLst/>
        </p:spPr>
        <p:txBody>
          <a:bodyPr/>
          <a:lstStyle/>
          <a:p>
            <a:pPr marL="850900" indent="-850900">
              <a:spcBef>
                <a:spcPct val="50000"/>
              </a:spcBef>
              <a:buFontTx/>
              <a:buNone/>
              <a:defRPr/>
            </a:pPr>
            <a:r>
              <a:rPr lang="en-US" sz="4400" b="1" dirty="0" smtClean="0">
                <a:solidFill>
                  <a:srgbClr val="000000"/>
                </a:solidFill>
                <a:ea typeface="+mn-ea"/>
                <a:cs typeface="+mn-cs"/>
              </a:rPr>
              <a:t>V.  “</a:t>
            </a:r>
            <a:r>
              <a:rPr lang="en-US" sz="4400" b="1" dirty="0">
                <a:solidFill>
                  <a:srgbClr val="000000"/>
                </a:solidFill>
                <a:ea typeface="+mn-ea"/>
                <a:cs typeface="+mn-cs"/>
              </a:rPr>
              <a:t>And given Himself for us” (vs. 2c</a:t>
            </a:r>
            <a:r>
              <a:rPr lang="en-US" sz="4400" b="1" dirty="0" smtClean="0">
                <a:solidFill>
                  <a:srgbClr val="000000"/>
                </a:solidFill>
                <a:ea typeface="+mn-ea"/>
                <a:cs typeface="+mn-cs"/>
              </a:rPr>
              <a:t>)</a:t>
            </a:r>
            <a:endParaRPr lang="en-US" sz="4400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marL="966788" lvl="1" indent="-566738">
              <a:spcBef>
                <a:spcPct val="5000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000000"/>
                </a:solidFill>
                <a:ea typeface="+mn-ea"/>
                <a:cs typeface="+mn-cs"/>
              </a:rPr>
              <a:t>A. 	“</a:t>
            </a:r>
            <a:r>
              <a:rPr lang="en-US" sz="3600" b="1" dirty="0">
                <a:solidFill>
                  <a:srgbClr val="000000"/>
                </a:solidFill>
                <a:ea typeface="+mn-ea"/>
                <a:cs typeface="+mn-cs"/>
              </a:rPr>
              <a:t>Consider Him </a:t>
            </a:r>
            <a:r>
              <a:rPr lang="en-US" sz="3600" b="1" dirty="0" smtClean="0">
                <a:solidFill>
                  <a:srgbClr val="000000"/>
                </a:solidFill>
                <a:ea typeface="+mn-ea"/>
                <a:cs typeface="+mn-cs"/>
              </a:rPr>
              <a:t>who endured” (</a:t>
            </a:r>
            <a:r>
              <a:rPr lang="en-US" sz="3600" b="1" dirty="0">
                <a:solidFill>
                  <a:srgbClr val="000000"/>
                </a:solidFill>
                <a:ea typeface="+mn-ea"/>
                <a:cs typeface="+mn-cs"/>
              </a:rPr>
              <a:t>Hebrews 12:1-3).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effectLst/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rgbClr val="000000"/>
                </a:solidFill>
                <a:ea typeface="+mj-ea"/>
                <a:cs typeface="+mj-cs"/>
              </a:rPr>
              <a:t>Followers of God</a:t>
            </a:r>
            <a:r>
              <a:rPr lang="en-US" dirty="0">
                <a:solidFill>
                  <a:srgbClr val="000000"/>
                </a:solidFill>
                <a:ea typeface="+mj-ea"/>
                <a:cs typeface="+mj-cs"/>
              </a:rPr>
              <a:t/>
            </a:r>
            <a:br>
              <a:rPr lang="en-US" dirty="0">
                <a:solidFill>
                  <a:srgbClr val="000000"/>
                </a:solidFill>
                <a:ea typeface="+mj-ea"/>
                <a:cs typeface="+mj-cs"/>
              </a:rPr>
            </a:b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(Ephesians 5:</a:t>
            </a:r>
            <a:r>
              <a:rPr lang="en-US" sz="3000" b="1" dirty="0" smtClean="0">
                <a:solidFill>
                  <a:srgbClr val="000000"/>
                </a:solidFill>
                <a:ea typeface="+mj-ea"/>
                <a:cs typeface="+mj-cs"/>
              </a:rPr>
              <a:t>1-2</a:t>
            </a: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92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190750"/>
            <a:ext cx="8229600" cy="3905250"/>
          </a:xfrm>
          <a:effectLst/>
        </p:spPr>
        <p:txBody>
          <a:bodyPr/>
          <a:lstStyle/>
          <a:p>
            <a:pPr marL="1027113" indent="-1027113">
              <a:spcBef>
                <a:spcPct val="50000"/>
              </a:spcBef>
              <a:buFontTx/>
              <a:buNone/>
              <a:defRPr/>
            </a:pPr>
            <a:r>
              <a:rPr lang="en-US" sz="4400" b="1" dirty="0" smtClean="0">
                <a:solidFill>
                  <a:srgbClr val="000000"/>
                </a:solidFill>
                <a:ea typeface="+mn-ea"/>
                <a:cs typeface="+mn-cs"/>
              </a:rPr>
              <a:t>VI.  “</a:t>
            </a:r>
            <a:r>
              <a:rPr lang="en-US" sz="4400" b="1" dirty="0">
                <a:solidFill>
                  <a:srgbClr val="000000"/>
                </a:solidFill>
                <a:ea typeface="+mn-ea"/>
                <a:cs typeface="+mn-cs"/>
              </a:rPr>
              <a:t>An offering and a sacrifice to God” (vs. 2d</a:t>
            </a:r>
            <a:r>
              <a:rPr lang="en-US" sz="4400" b="1" dirty="0" smtClean="0">
                <a:solidFill>
                  <a:srgbClr val="000000"/>
                </a:solidFill>
                <a:ea typeface="+mn-ea"/>
                <a:cs typeface="+mn-cs"/>
              </a:rPr>
              <a:t>)</a:t>
            </a:r>
            <a:endParaRPr lang="en-US" sz="4400" dirty="0" smtClean="0">
              <a:solidFill>
                <a:srgbClr val="000000"/>
              </a:solidFill>
              <a:ea typeface="+mn-ea"/>
              <a:cs typeface="+mn-cs"/>
            </a:endParaRPr>
          </a:p>
          <a:p>
            <a:pPr marL="1081088" lvl="1" indent="-623888">
              <a:spcBef>
                <a:spcPct val="50000"/>
              </a:spcBef>
              <a:buFontTx/>
              <a:buNone/>
              <a:defRPr/>
            </a:pPr>
            <a:r>
              <a:rPr lang="en-US" sz="3600" b="1" dirty="0" smtClean="0">
                <a:solidFill>
                  <a:srgbClr val="000000"/>
                </a:solidFill>
                <a:ea typeface="+mn-ea"/>
                <a:cs typeface="+mn-cs"/>
              </a:rPr>
              <a:t>A</a:t>
            </a:r>
            <a:r>
              <a:rPr lang="en-US" sz="3600" b="1" dirty="0">
                <a:solidFill>
                  <a:srgbClr val="000000"/>
                </a:solidFill>
                <a:ea typeface="+mn-ea"/>
                <a:cs typeface="+mn-cs"/>
              </a:rPr>
              <a:t>.  We are a living </a:t>
            </a:r>
            <a:r>
              <a:rPr lang="en-US" sz="3600" b="1" dirty="0" smtClean="0">
                <a:solidFill>
                  <a:srgbClr val="000000"/>
                </a:solidFill>
                <a:ea typeface="+mn-ea"/>
                <a:cs typeface="+mn-cs"/>
              </a:rPr>
              <a:t>sacrifice </a:t>
            </a:r>
            <a:r>
              <a:rPr lang="en-US" sz="3600" b="1" dirty="0">
                <a:solidFill>
                  <a:srgbClr val="000000"/>
                </a:solidFill>
                <a:ea typeface="+mn-ea"/>
                <a:cs typeface="+mn-cs"/>
              </a:rPr>
              <a:t>(Romans 12:1-2).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effectLst/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rgbClr val="000000"/>
                </a:solidFill>
                <a:ea typeface="+mj-ea"/>
                <a:cs typeface="+mj-cs"/>
              </a:rPr>
              <a:t>Followers of God</a:t>
            </a:r>
            <a:r>
              <a:rPr lang="en-US" dirty="0">
                <a:solidFill>
                  <a:srgbClr val="000000"/>
                </a:solidFill>
                <a:ea typeface="+mj-ea"/>
                <a:cs typeface="+mj-cs"/>
              </a:rPr>
              <a:t/>
            </a:r>
            <a:br>
              <a:rPr lang="en-US" dirty="0">
                <a:solidFill>
                  <a:srgbClr val="000000"/>
                </a:solidFill>
                <a:ea typeface="+mj-ea"/>
                <a:cs typeface="+mj-cs"/>
              </a:rPr>
            </a:b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(Ephesians 5:</a:t>
            </a:r>
            <a:r>
              <a:rPr lang="en-US" sz="3000" b="1" dirty="0" smtClean="0">
                <a:solidFill>
                  <a:srgbClr val="000000"/>
                </a:solidFill>
                <a:ea typeface="+mj-ea"/>
                <a:cs typeface="+mj-cs"/>
              </a:rPr>
              <a:t>1-2</a:t>
            </a: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build="p" bldLvl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685800" y="2286000"/>
            <a:ext cx="7772400" cy="3810000"/>
          </a:xfrm>
          <a:effectLst/>
        </p:spPr>
        <p:txBody>
          <a:bodyPr/>
          <a:lstStyle/>
          <a:p>
            <a:pPr marL="1201738" indent="-1201738">
              <a:spcBef>
                <a:spcPct val="50000"/>
              </a:spcBef>
              <a:buFontTx/>
              <a:buNone/>
              <a:defRPr/>
            </a:pPr>
            <a:r>
              <a:rPr lang="en-US" sz="4400" b="1" dirty="0" smtClean="0"/>
              <a:t>VII.  “</a:t>
            </a:r>
            <a:r>
              <a:rPr lang="en-US" sz="4400" b="1" dirty="0"/>
              <a:t>For a sweet-smelling aroma” (vs. 2e</a:t>
            </a:r>
            <a:r>
              <a:rPr lang="en-US" sz="4400" b="1" dirty="0" smtClean="0"/>
              <a:t>)</a:t>
            </a:r>
            <a:endParaRPr lang="en-US" sz="4400" dirty="0" smtClean="0"/>
          </a:p>
          <a:p>
            <a:pPr marL="1027113" lvl="1" indent="-569913">
              <a:spcBef>
                <a:spcPct val="50000"/>
              </a:spcBef>
              <a:buFontTx/>
              <a:buNone/>
              <a:defRPr/>
            </a:pPr>
            <a:r>
              <a:rPr lang="en-US" sz="3600" b="1" dirty="0" smtClean="0"/>
              <a:t>A</a:t>
            </a:r>
            <a:r>
              <a:rPr lang="en-US" sz="3600" b="1" dirty="0"/>
              <a:t>. We must strive to be well pleasing to </a:t>
            </a:r>
            <a:r>
              <a:rPr lang="en-US" sz="3600" b="1" dirty="0" smtClean="0"/>
              <a:t>God (</a:t>
            </a:r>
            <a:r>
              <a:rPr lang="en-US" sz="3600" b="1" dirty="0"/>
              <a:t>2 Corinthians 5:6-9). 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447800"/>
          </a:xfrm>
          <a:effectLst/>
        </p:spPr>
        <p:txBody>
          <a:bodyPr/>
          <a:lstStyle/>
          <a:p>
            <a:pPr>
              <a:defRPr/>
            </a:pPr>
            <a:r>
              <a:rPr lang="en-US" sz="5400" b="1" dirty="0">
                <a:solidFill>
                  <a:srgbClr val="000000"/>
                </a:solidFill>
                <a:ea typeface="+mj-ea"/>
                <a:cs typeface="+mj-cs"/>
              </a:rPr>
              <a:t>Followers of God</a:t>
            </a:r>
            <a:r>
              <a:rPr lang="en-US" dirty="0">
                <a:solidFill>
                  <a:srgbClr val="000000"/>
                </a:solidFill>
                <a:ea typeface="+mj-ea"/>
                <a:cs typeface="+mj-cs"/>
              </a:rPr>
              <a:t/>
            </a:r>
            <a:br>
              <a:rPr lang="en-US" dirty="0">
                <a:solidFill>
                  <a:srgbClr val="000000"/>
                </a:solidFill>
                <a:ea typeface="+mj-ea"/>
                <a:cs typeface="+mj-cs"/>
              </a:rPr>
            </a:b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(Ephesians 5:</a:t>
            </a:r>
            <a:r>
              <a:rPr lang="en-US" sz="3000" b="1" dirty="0" smtClean="0">
                <a:solidFill>
                  <a:srgbClr val="000000"/>
                </a:solidFill>
                <a:ea typeface="+mj-ea"/>
                <a:cs typeface="+mj-cs"/>
              </a:rPr>
              <a:t>1-2</a:t>
            </a:r>
            <a:r>
              <a:rPr lang="en-US" sz="3000" b="1" dirty="0">
                <a:solidFill>
                  <a:srgbClr val="000000"/>
                </a:solidFill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12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build="p" bldLvl="2"/>
    </p:bldLst>
  </p:timing>
</p:sld>
</file>

<file path=ppt/theme/theme1.xml><?xml version="1.0" encoding="utf-8"?>
<a:theme xmlns:a="http://schemas.openxmlformats.org/drawingml/2006/main" name="Blank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Blank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364</Words>
  <Application>Microsoft Macintosh PowerPoint</Application>
  <PresentationFormat>On-screen Show (4:3)</PresentationFormat>
  <Paragraphs>23</Paragraphs>
  <Slides>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Blank</vt:lpstr>
      <vt:lpstr>Followers of God (Ephesians 5:1-2)</vt:lpstr>
      <vt:lpstr>Followers of God (Ephesians 5:1-2)</vt:lpstr>
      <vt:lpstr>Followers of God (Ephesians 5:1-2)</vt:lpstr>
      <vt:lpstr>Followers of God (Ephesians 5:1-2)</vt:lpstr>
      <vt:lpstr>Followers of God (Ephesians 5:1-2)</vt:lpstr>
      <vt:lpstr>Followers of God (Ephesians 5:1-2)</vt:lpstr>
      <vt:lpstr>Followers of God (Ephesians 5:1-2)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ESC</dc:creator>
  <cp:lastModifiedBy>Kyle Pope</cp:lastModifiedBy>
  <cp:revision>6</cp:revision>
  <dcterms:created xsi:type="dcterms:W3CDTF">2018-10-09T04:13:24Z</dcterms:created>
  <dcterms:modified xsi:type="dcterms:W3CDTF">2018-10-09T04:13:42Z</dcterms:modified>
</cp:coreProperties>
</file>