
<file path=[Content_Types].xml><?xml version="1.0" encoding="utf-8"?>
<Types xmlns="http://schemas.openxmlformats.org/package/2006/content-types">
  <Default Extension="rels" ContentType="application/vnd.openxmlformats-package.relationships+xml"/>
  <Override PartName="/ppt/slideLayouts/slideLayout1.xml" ContentType="application/vnd.openxmlformats-officedocument.presentationml.slideLayout+xml"/>
  <Default Extension="png" ContentType="image/png"/>
  <Override PartName="/ppt/slides/slide11.xml" ContentType="application/vnd.openxmlformats-officedocument.presentationml.slide+xml"/>
  <Default Extension="xml" ContentType="application/xml"/>
  <Override PartName="/ppt/slides/slide9.xml" ContentType="application/vnd.openxmlformats-officedocument.presentationml.slide+xml"/>
  <Default Extension="jpeg" ContentType="image/jpeg"/>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slideLayouts/slideLayout6.xml" ContentType="application/vnd.openxmlformats-officedocument.presentationml.slideLayout+xml"/>
  <Override PartName="/ppt/slides/slide5.xml" ContentType="application/vnd.openxmlformats-officedocument.presentationml.slid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ppt/slides/slide14.xml" ContentType="application/vnd.openxmlformats-officedocument.presentationml.slide+xml"/>
  <Override PartName="/docProps/core.xml" ContentType="application/vnd.openxmlformats-package.core-properties+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Override PartName="/ppt/slides/slide12.xml" ContentType="application/vnd.openxmlformats-officedocument.presentationml.slide+xml"/>
  <Default Extension="bin" ContentType="application/vnd.openxmlformats-officedocument.presentationml.printerSettings"/>
  <Override PartName="/ppt/slides/slide10.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8.xml" ContentType="application/vnd.openxmlformats-officedocument.presentationml.slide+xml"/>
  <Override PartName="/ppt/presentation.xml" ContentType="application/vnd.openxmlformats-officedocument.presentationml.presentation.main+xml"/>
  <Override PartName="/ppt/slideLayouts/slideLayout7.xml" ContentType="application/vnd.openxmlformats-officedocument.presentationml.slideLayout+xml"/>
  <Override PartName="/ppt/slides/slide6.xml" ContentType="application/vnd.openxmlformats-officedocument.presentationml.slide+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slides/slide15.xml" ContentType="application/vnd.openxmlformats-officedocument.presentationml.slide+xml"/>
  <Override PartName="/ppt/theme/theme1.xml" ContentType="application/vnd.openxmlformats-officedocument.them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Override PartName="/ppt/slides/slide13.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sldIdLst>
    <p:sldId id="257" r:id="rId2"/>
    <p:sldId id="258" r:id="rId3"/>
    <p:sldId id="259" r:id="rId4"/>
    <p:sldId id="256" r:id="rId5"/>
    <p:sldId id="260" r:id="rId6"/>
    <p:sldId id="261" r:id="rId7"/>
    <p:sldId id="268" r:id="rId8"/>
    <p:sldId id="262" r:id="rId9"/>
    <p:sldId id="263" r:id="rId10"/>
    <p:sldId id="264" r:id="rId11"/>
    <p:sldId id="265" r:id="rId12"/>
    <p:sldId id="269" r:id="rId13"/>
    <p:sldId id="270" r:id="rId14"/>
    <p:sldId id="271" r:id="rId15"/>
    <p:sldId id="272"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19191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94660"/>
  </p:normalViewPr>
  <p:slideViewPr>
    <p:cSldViewPr snapToGrid="0" snapToObjects="1">
      <p:cViewPr varScale="1">
        <p:scale>
          <a:sx n="94" d="100"/>
          <a:sy n="94" d="100"/>
        </p:scale>
        <p:origin x="-65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627CE66-4913-8444-B0B6-378082C575BC}" type="datetimeFigureOut">
              <a:rPr lang="en-US" smtClean="0"/>
              <a:pPr/>
              <a:t>12/10/18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F52CA4-E6DB-434B-AC26-B5CDA7E8CA2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27CE66-4913-8444-B0B6-378082C575BC}" type="datetimeFigureOut">
              <a:rPr lang="en-US" smtClean="0"/>
              <a:pPr/>
              <a:t>12/10/18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F52CA4-E6DB-434B-AC26-B5CDA7E8CA2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27CE66-4913-8444-B0B6-378082C575BC}" type="datetimeFigureOut">
              <a:rPr lang="en-US" smtClean="0"/>
              <a:pPr/>
              <a:t>12/10/18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F52CA4-E6DB-434B-AC26-B5CDA7E8CA2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27CE66-4913-8444-B0B6-378082C575BC}" type="datetimeFigureOut">
              <a:rPr lang="en-US" smtClean="0"/>
              <a:pPr/>
              <a:t>12/10/18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F52CA4-E6DB-434B-AC26-B5CDA7E8CA2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627CE66-4913-8444-B0B6-378082C575BC}" type="datetimeFigureOut">
              <a:rPr lang="en-US" smtClean="0"/>
              <a:pPr/>
              <a:t>12/10/18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F52CA4-E6DB-434B-AC26-B5CDA7E8CA2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627CE66-4913-8444-B0B6-378082C575BC}" type="datetimeFigureOut">
              <a:rPr lang="en-US" smtClean="0"/>
              <a:pPr/>
              <a:t>12/10/18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F52CA4-E6DB-434B-AC26-B5CDA7E8CA2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627CE66-4913-8444-B0B6-378082C575BC}" type="datetimeFigureOut">
              <a:rPr lang="en-US" smtClean="0"/>
              <a:pPr/>
              <a:t>12/10/18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F52CA4-E6DB-434B-AC26-B5CDA7E8CA2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627CE66-4913-8444-B0B6-378082C575BC}" type="datetimeFigureOut">
              <a:rPr lang="en-US" smtClean="0"/>
              <a:pPr/>
              <a:t>12/10/18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F52CA4-E6DB-434B-AC26-B5CDA7E8CA2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27CE66-4913-8444-B0B6-378082C575BC}" type="datetimeFigureOut">
              <a:rPr lang="en-US" smtClean="0"/>
              <a:pPr/>
              <a:t>12/10/18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F52CA4-E6DB-434B-AC26-B5CDA7E8CA2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27CE66-4913-8444-B0B6-378082C575BC}" type="datetimeFigureOut">
              <a:rPr lang="en-US" smtClean="0"/>
              <a:pPr/>
              <a:t>12/10/18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F52CA4-E6DB-434B-AC26-B5CDA7E8CA2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27CE66-4913-8444-B0B6-378082C575BC}" type="datetimeFigureOut">
              <a:rPr lang="en-US" smtClean="0"/>
              <a:pPr/>
              <a:t>12/10/18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F52CA4-E6DB-434B-AC26-B5CDA7E8CA2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grpSp>
        <p:nvGrpSpPr>
          <p:cNvPr id="7" name="Group 6"/>
          <p:cNvGrpSpPr/>
          <p:nvPr userDrawn="1"/>
        </p:nvGrpSpPr>
        <p:grpSpPr>
          <a:xfrm>
            <a:off x="0" y="0"/>
            <a:ext cx="9144000" cy="6858000"/>
            <a:chOff x="0" y="0"/>
            <a:chExt cx="9144000" cy="6858000"/>
          </a:xfrm>
        </p:grpSpPr>
        <p:pic>
          <p:nvPicPr>
            <p:cNvPr id="8" name="Picture 7" descr="800px_COLOURBOX2126638.jpg"/>
            <p:cNvPicPr>
              <a:picLocks noChangeAspect="1"/>
            </p:cNvPicPr>
            <p:nvPr/>
          </p:nvPicPr>
          <p:blipFill>
            <a:blip r:embed="rId13">
              <a:lum bright="-5000" contrast="-37000"/>
            </a:blip>
            <a:srcRect l="21207" t="60281" r="10793" b="2554"/>
            <a:stretch>
              <a:fillRect/>
            </a:stretch>
          </p:blipFill>
          <p:spPr>
            <a:xfrm>
              <a:off x="0" y="2852192"/>
              <a:ext cx="9144000" cy="4005808"/>
            </a:xfrm>
            <a:prstGeom prst="rect">
              <a:avLst/>
            </a:prstGeom>
          </p:spPr>
        </p:pic>
        <p:pic>
          <p:nvPicPr>
            <p:cNvPr id="9" name="Picture 8" descr="800px_COLOURBOX2126638.jpg"/>
            <p:cNvPicPr>
              <a:picLocks noChangeAspect="1"/>
            </p:cNvPicPr>
            <p:nvPr/>
          </p:nvPicPr>
          <p:blipFill>
            <a:blip r:embed="rId13">
              <a:lum bright="-5000" contrast="-37000"/>
            </a:blip>
            <a:srcRect b="58411"/>
            <a:stretch>
              <a:fillRect/>
            </a:stretch>
          </p:blipFill>
          <p:spPr>
            <a:xfrm>
              <a:off x="0" y="0"/>
              <a:ext cx="9144000" cy="2852192"/>
            </a:xfrm>
            <a:prstGeom prst="rect">
              <a:avLst/>
            </a:prstGeom>
          </p:spPr>
        </p:pic>
        <p:sp>
          <p:nvSpPr>
            <p:cNvPr id="10" name="Rectangle 9"/>
            <p:cNvSpPr/>
            <p:nvPr/>
          </p:nvSpPr>
          <p:spPr>
            <a:xfrm>
              <a:off x="0" y="2850604"/>
              <a:ext cx="9144000" cy="4007396"/>
            </a:xfrm>
            <a:prstGeom prst="rect">
              <a:avLst/>
            </a:prstGeom>
            <a:solidFill>
              <a:srgbClr val="191919">
                <a:alpha val="4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1" name="Straight Connector 10"/>
            <p:cNvCxnSpPr/>
            <p:nvPr/>
          </p:nvCxnSpPr>
          <p:spPr>
            <a:xfrm>
              <a:off x="0" y="2850604"/>
              <a:ext cx="9144000" cy="1588"/>
            </a:xfrm>
            <a:prstGeom prst="line">
              <a:avLst/>
            </a:prstGeom>
            <a:ln w="6350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27CE66-4913-8444-B0B6-378082C575BC}" type="datetimeFigureOut">
              <a:rPr lang="en-US" smtClean="0"/>
              <a:pPr/>
              <a:t>12/10/18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F52CA4-E6DB-434B-AC26-B5CDA7E8CA2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 Id="rId3"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jpeg"/><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 Id="rId3"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 Id="rId3"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 Id="rId3"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 Id="rId3"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descr="cooltext307768126637911.png"/>
          <p:cNvPicPr>
            <a:picLocks noChangeAspect="1"/>
          </p:cNvPicPr>
          <p:nvPr/>
        </p:nvPicPr>
        <p:blipFill>
          <a:blip r:embed="rId2">
            <a:alphaModFix amt="75000"/>
          </a:blip>
          <a:stretch>
            <a:fillRect/>
          </a:stretch>
        </p:blipFill>
        <p:spPr>
          <a:xfrm>
            <a:off x="1228087" y="344504"/>
            <a:ext cx="6502297" cy="1483659"/>
          </a:xfrm>
          <a:prstGeom prst="rect">
            <a:avLst/>
          </a:prstGeom>
        </p:spPr>
      </p:pic>
      <p:pic>
        <p:nvPicPr>
          <p:cNvPr id="10" name="Picture 9" descr="stephen-fry-god-rant.png"/>
          <p:cNvPicPr>
            <a:picLocks noChangeAspect="1"/>
          </p:cNvPicPr>
          <p:nvPr/>
        </p:nvPicPr>
        <p:blipFill>
          <a:blip r:embed="rId3"/>
          <a:stretch>
            <a:fillRect/>
          </a:stretch>
        </p:blipFill>
        <p:spPr>
          <a:xfrm>
            <a:off x="1411228" y="2112562"/>
            <a:ext cx="6101241" cy="4067494"/>
          </a:xfrm>
          <a:prstGeom prst="rect">
            <a:avLst/>
          </a:prstGeom>
          <a:ln w="38100" cap="rnd">
            <a:solidFill>
              <a:schemeClr val="bg1"/>
            </a:solidFill>
          </a:ln>
          <a:effectLst>
            <a:outerShdw blurRad="50800" dist="38100" dir="2700000">
              <a:srgbClr val="000000">
                <a:alpha val="43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oup 7"/>
          <p:cNvGrpSpPr/>
          <p:nvPr/>
        </p:nvGrpSpPr>
        <p:grpSpPr>
          <a:xfrm>
            <a:off x="978857" y="243179"/>
            <a:ext cx="6949051" cy="2436803"/>
            <a:chOff x="222250" y="243178"/>
            <a:chExt cx="8699500" cy="3050627"/>
          </a:xfrm>
        </p:grpSpPr>
        <p:pic>
          <p:nvPicPr>
            <p:cNvPr id="5" name="Picture 4" descr="cooltext307768126637911.png"/>
            <p:cNvPicPr>
              <a:picLocks noChangeAspect="1"/>
            </p:cNvPicPr>
            <p:nvPr/>
          </p:nvPicPr>
          <p:blipFill>
            <a:blip r:embed="rId2">
              <a:alphaModFix amt="75000"/>
            </a:blip>
            <a:stretch>
              <a:fillRect/>
            </a:stretch>
          </p:blipFill>
          <p:spPr>
            <a:xfrm>
              <a:off x="534260" y="243178"/>
              <a:ext cx="8140210" cy="2111086"/>
            </a:xfrm>
            <a:prstGeom prst="rect">
              <a:avLst/>
            </a:prstGeom>
          </p:spPr>
        </p:pic>
        <p:pic>
          <p:nvPicPr>
            <p:cNvPr id="7" name="Picture 6" descr="cooltext307768633926054.png"/>
            <p:cNvPicPr>
              <a:picLocks noChangeAspect="1"/>
            </p:cNvPicPr>
            <p:nvPr/>
          </p:nvPicPr>
          <p:blipFill>
            <a:blip r:embed="rId3">
              <a:alphaModFix amt="69000"/>
              <a:lum bright="-2000"/>
            </a:blip>
            <a:stretch>
              <a:fillRect/>
            </a:stretch>
          </p:blipFill>
          <p:spPr>
            <a:xfrm>
              <a:off x="222250" y="2138106"/>
              <a:ext cx="8699500" cy="1155699"/>
            </a:xfrm>
            <a:prstGeom prst="rect">
              <a:avLst/>
            </a:prstGeom>
          </p:spPr>
        </p:pic>
      </p:grpSp>
      <p:sp>
        <p:nvSpPr>
          <p:cNvPr id="12" name="TextBox 11"/>
          <p:cNvSpPr txBox="1"/>
          <p:nvPr/>
        </p:nvSpPr>
        <p:spPr>
          <a:xfrm>
            <a:off x="378326" y="3093785"/>
            <a:ext cx="8350191" cy="3077766"/>
          </a:xfrm>
          <a:prstGeom prst="rect">
            <a:avLst/>
          </a:prstGeom>
          <a:noFill/>
        </p:spPr>
        <p:txBody>
          <a:bodyPr wrap="square" rtlCol="0">
            <a:spAutoFit/>
          </a:bodyPr>
          <a:lstStyle/>
          <a:p>
            <a:pPr marL="512763" indent="-512763">
              <a:spcAft>
                <a:spcPts val="1200"/>
              </a:spcAft>
            </a:pPr>
            <a:r>
              <a:rPr lang="en-US" sz="3400" b="1" dirty="0" smtClean="0">
                <a:solidFill>
                  <a:schemeClr val="bg1"/>
                </a:solidFill>
                <a:effectLst>
                  <a:outerShdw blurRad="50800" dist="38100" dir="2700000">
                    <a:srgbClr val="000000">
                      <a:alpha val="43000"/>
                    </a:srgbClr>
                  </a:outerShdw>
                </a:effectLst>
              </a:rPr>
              <a:t>4. God Knows What We Can Not Understand.</a:t>
            </a:r>
          </a:p>
          <a:p>
            <a:pPr algn="ctr">
              <a:spcAft>
                <a:spcPts val="1200"/>
              </a:spcAft>
            </a:pPr>
            <a:r>
              <a:rPr lang="en-US" sz="2800" b="1" dirty="0" smtClean="0">
                <a:solidFill>
                  <a:schemeClr val="bg1"/>
                </a:solidFill>
                <a:effectLst>
                  <a:outerShdw blurRad="50800" dist="38100" dir="2700000">
                    <a:srgbClr val="000000">
                      <a:alpha val="43000"/>
                    </a:srgbClr>
                  </a:outerShdw>
                </a:effectLst>
              </a:rPr>
              <a:t>He knows principles of behavior, disposition, attitude, and good and evil that we do not.</a:t>
            </a:r>
          </a:p>
          <a:p>
            <a:pPr algn="ctr">
              <a:spcAft>
                <a:spcPts val="1200"/>
              </a:spcAft>
            </a:pPr>
            <a:r>
              <a:rPr lang="en-US" sz="2800" b="1" dirty="0" smtClean="0">
                <a:solidFill>
                  <a:schemeClr val="bg1"/>
                </a:solidFill>
                <a:effectLst>
                  <a:outerShdw blurRad="50800" dist="38100" dir="2700000">
                    <a:srgbClr val="000000">
                      <a:alpha val="43000"/>
                    </a:srgbClr>
                  </a:outerShdw>
                </a:effectLst>
              </a:rPr>
              <a:t>We (like little children) might think things we endure now are cruel—not recognizing how important they are for life in the age to come.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1000" fill="hold"/>
                                        <p:tgtEl>
                                          <p:spTgt spid="12">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12">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1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xEl>
                                              <p:pRg st="1" end="1"/>
                                            </p:txEl>
                                          </p:spTgt>
                                        </p:tgtEl>
                                        <p:attrNameLst>
                                          <p:attrName>style.visibility</p:attrName>
                                        </p:attrNameLst>
                                      </p:cBhvr>
                                      <p:to>
                                        <p:strVal val="visible"/>
                                      </p:to>
                                    </p:set>
                                    <p:animEffect transition="in" filter="fade">
                                      <p:cBhvr>
                                        <p:cTn id="14" dur="1000"/>
                                        <p:tgtEl>
                                          <p:spTgt spid="12">
                                            <p:txEl>
                                              <p:pRg st="1" end="1"/>
                                            </p:txEl>
                                          </p:spTgt>
                                        </p:tgtEl>
                                      </p:cBhvr>
                                    </p:animEffect>
                                    <p:anim calcmode="lin" valueType="num">
                                      <p:cBhvr>
                                        <p:cTn id="15"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2">
                                            <p:txEl>
                                              <p:pRg st="2" end="2"/>
                                            </p:txEl>
                                          </p:spTgt>
                                        </p:tgtEl>
                                        <p:attrNameLst>
                                          <p:attrName>style.visibility</p:attrName>
                                        </p:attrNameLst>
                                      </p:cBhvr>
                                      <p:to>
                                        <p:strVal val="visible"/>
                                      </p:to>
                                    </p:set>
                                    <p:animEffect transition="in" filter="fade">
                                      <p:cBhvr>
                                        <p:cTn id="21" dur="1000"/>
                                        <p:tgtEl>
                                          <p:spTgt spid="12">
                                            <p:txEl>
                                              <p:pRg st="2" end="2"/>
                                            </p:txEl>
                                          </p:spTgt>
                                        </p:tgtEl>
                                      </p:cBhvr>
                                    </p:animEffect>
                                    <p:anim calcmode="lin" valueType="num">
                                      <p:cBhvr>
                                        <p:cTn id="22"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bldLvl="2"/>
    </p:bld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oup 7"/>
          <p:cNvGrpSpPr/>
          <p:nvPr/>
        </p:nvGrpSpPr>
        <p:grpSpPr>
          <a:xfrm>
            <a:off x="978857" y="243179"/>
            <a:ext cx="6949051" cy="2436803"/>
            <a:chOff x="222250" y="243178"/>
            <a:chExt cx="8699500" cy="3050627"/>
          </a:xfrm>
        </p:grpSpPr>
        <p:pic>
          <p:nvPicPr>
            <p:cNvPr id="5" name="Picture 4" descr="cooltext307768126637911.png"/>
            <p:cNvPicPr>
              <a:picLocks noChangeAspect="1"/>
            </p:cNvPicPr>
            <p:nvPr/>
          </p:nvPicPr>
          <p:blipFill>
            <a:blip r:embed="rId2">
              <a:alphaModFix amt="75000"/>
            </a:blip>
            <a:stretch>
              <a:fillRect/>
            </a:stretch>
          </p:blipFill>
          <p:spPr>
            <a:xfrm>
              <a:off x="534260" y="243178"/>
              <a:ext cx="8140210" cy="2111086"/>
            </a:xfrm>
            <a:prstGeom prst="rect">
              <a:avLst/>
            </a:prstGeom>
          </p:spPr>
        </p:pic>
        <p:pic>
          <p:nvPicPr>
            <p:cNvPr id="7" name="Picture 6" descr="cooltext307768633926054.png"/>
            <p:cNvPicPr>
              <a:picLocks noChangeAspect="1"/>
            </p:cNvPicPr>
            <p:nvPr/>
          </p:nvPicPr>
          <p:blipFill>
            <a:blip r:embed="rId3">
              <a:alphaModFix amt="69000"/>
              <a:lum bright="-2000"/>
            </a:blip>
            <a:stretch>
              <a:fillRect/>
            </a:stretch>
          </p:blipFill>
          <p:spPr>
            <a:xfrm>
              <a:off x="222250" y="2138106"/>
              <a:ext cx="8699500" cy="1155699"/>
            </a:xfrm>
            <a:prstGeom prst="rect">
              <a:avLst/>
            </a:prstGeom>
          </p:spPr>
        </p:pic>
      </p:grpSp>
      <p:sp>
        <p:nvSpPr>
          <p:cNvPr id="12" name="TextBox 11"/>
          <p:cNvSpPr txBox="1"/>
          <p:nvPr/>
        </p:nvSpPr>
        <p:spPr>
          <a:xfrm>
            <a:off x="378326" y="3093785"/>
            <a:ext cx="8350191" cy="615553"/>
          </a:xfrm>
          <a:prstGeom prst="rect">
            <a:avLst/>
          </a:prstGeom>
          <a:noFill/>
        </p:spPr>
        <p:txBody>
          <a:bodyPr wrap="square" rtlCol="0">
            <a:spAutoFit/>
          </a:bodyPr>
          <a:lstStyle/>
          <a:p>
            <a:pPr marL="512763" indent="-512763">
              <a:spcAft>
                <a:spcPts val="1200"/>
              </a:spcAft>
            </a:pPr>
            <a:r>
              <a:rPr lang="en-US" sz="3400" b="1" dirty="0" smtClean="0">
                <a:solidFill>
                  <a:schemeClr val="bg1"/>
                </a:solidFill>
                <a:effectLst>
                  <a:outerShdw blurRad="50800" dist="38100" dir="2700000">
                    <a:srgbClr val="000000">
                      <a:alpha val="43000"/>
                    </a:srgbClr>
                  </a:outerShdw>
                </a:effectLst>
              </a:rPr>
              <a:t>4. God Knows What We Can Not Understand.</a:t>
            </a:r>
          </a:p>
        </p:txBody>
      </p:sp>
      <p:sp>
        <p:nvSpPr>
          <p:cNvPr id="10" name="TextBox 9"/>
          <p:cNvSpPr txBox="1"/>
          <p:nvPr/>
        </p:nvSpPr>
        <p:spPr>
          <a:xfrm>
            <a:off x="544082" y="4025972"/>
            <a:ext cx="4060983" cy="2062103"/>
          </a:xfrm>
          <a:prstGeom prst="rect">
            <a:avLst/>
          </a:prstGeom>
          <a:noFill/>
        </p:spPr>
        <p:txBody>
          <a:bodyPr wrap="square" rtlCol="0">
            <a:spAutoFit/>
          </a:bodyPr>
          <a:lstStyle/>
          <a:p>
            <a:pPr>
              <a:spcAft>
                <a:spcPts val="1200"/>
              </a:spcAft>
            </a:pPr>
            <a:r>
              <a:rPr lang="en-US" sz="2700" b="1" dirty="0" smtClean="0">
                <a:solidFill>
                  <a:srgbClr val="FFFFFF"/>
                </a:solidFill>
                <a:effectLst>
                  <a:outerShdw blurRad="50800" dist="38100" dir="2700000">
                    <a:srgbClr val="000000">
                      <a:alpha val="43000"/>
                    </a:srgbClr>
                  </a:outerShdw>
                </a:effectLst>
              </a:rPr>
              <a:t>What is God teaching us?</a:t>
            </a:r>
          </a:p>
          <a:p>
            <a:pPr>
              <a:spcAft>
                <a:spcPts val="1200"/>
              </a:spcAft>
            </a:pPr>
            <a:r>
              <a:rPr lang="en-US" sz="2700" b="1" dirty="0" smtClean="0">
                <a:solidFill>
                  <a:srgbClr val="FFFFFF"/>
                </a:solidFill>
                <a:effectLst>
                  <a:outerShdw blurRad="50800" dist="38100" dir="2700000">
                    <a:srgbClr val="000000">
                      <a:alpha val="43000"/>
                    </a:srgbClr>
                  </a:outerShdw>
                </a:effectLst>
              </a:rPr>
              <a:t>We must follow His word.</a:t>
            </a:r>
          </a:p>
          <a:p>
            <a:pPr>
              <a:spcAft>
                <a:spcPts val="1200"/>
              </a:spcAft>
            </a:pPr>
            <a:r>
              <a:rPr lang="en-US" sz="2700" b="1" dirty="0" smtClean="0">
                <a:solidFill>
                  <a:srgbClr val="FFFFFF"/>
                </a:solidFill>
                <a:effectLst>
                  <a:outerShdw blurRad="50800" dist="38100" dir="2700000">
                    <a:srgbClr val="000000">
                      <a:alpha val="43000"/>
                    </a:srgbClr>
                  </a:outerShdw>
                </a:effectLst>
              </a:rPr>
              <a:t>We must trust Him even when it is hard to see why.</a:t>
            </a:r>
            <a:endParaRPr lang="en-US" sz="2700" b="1" dirty="0">
              <a:solidFill>
                <a:srgbClr val="FFFFFF"/>
              </a:solidFill>
              <a:effectLst>
                <a:outerShdw blurRad="50800" dist="38100" dir="2700000">
                  <a:srgbClr val="000000">
                    <a:alpha val="43000"/>
                  </a:srgbClr>
                </a:outerShdw>
              </a:effectLst>
            </a:endParaRPr>
          </a:p>
        </p:txBody>
      </p:sp>
      <p:pic>
        <p:nvPicPr>
          <p:cNvPr id="13" name="Picture 12" descr="tumblr_m3967lXJU41qlyq6uo1_1280.jpg"/>
          <p:cNvPicPr>
            <a:picLocks noChangeAspect="1"/>
          </p:cNvPicPr>
          <p:nvPr/>
        </p:nvPicPr>
        <p:blipFill>
          <a:blip r:embed="rId4"/>
          <a:stretch>
            <a:fillRect/>
          </a:stretch>
        </p:blipFill>
        <p:spPr>
          <a:xfrm>
            <a:off x="4605065" y="4025973"/>
            <a:ext cx="4123452" cy="2209108"/>
          </a:xfrm>
          <a:prstGeom prst="rect">
            <a:avLst/>
          </a:prstGeom>
          <a:ln w="38100" cap="rnd">
            <a:solidFill>
              <a:schemeClr val="bg1"/>
            </a:solidFill>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20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0">
                                            <p:txEl>
                                              <p:pRg st="1" end="1"/>
                                            </p:txEl>
                                          </p:spTgt>
                                        </p:tgtEl>
                                        <p:attrNameLst>
                                          <p:attrName>style.visibility</p:attrName>
                                        </p:attrNameLst>
                                      </p:cBhvr>
                                      <p:to>
                                        <p:strVal val="visible"/>
                                      </p:to>
                                    </p:set>
                                    <p:animEffect transition="in" filter="fade">
                                      <p:cBhvr>
                                        <p:cTn id="19" dur="1000"/>
                                        <p:tgtEl>
                                          <p:spTgt spid="10">
                                            <p:txEl>
                                              <p:pRg st="1" end="1"/>
                                            </p:txEl>
                                          </p:spTgt>
                                        </p:tgtEl>
                                      </p:cBhvr>
                                    </p:animEffect>
                                    <p:anim calcmode="lin" valueType="num">
                                      <p:cBhvr>
                                        <p:cTn id="2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0">
                                            <p:txEl>
                                              <p:pRg st="2" end="2"/>
                                            </p:txEl>
                                          </p:spTgt>
                                        </p:tgtEl>
                                        <p:attrNameLst>
                                          <p:attrName>style.visibility</p:attrName>
                                        </p:attrNameLst>
                                      </p:cBhvr>
                                      <p:to>
                                        <p:strVal val="visible"/>
                                      </p:to>
                                    </p:set>
                                    <p:animEffect transition="in" filter="fade">
                                      <p:cBhvr>
                                        <p:cTn id="26" dur="1000"/>
                                        <p:tgtEl>
                                          <p:spTgt spid="10">
                                            <p:txEl>
                                              <p:pRg st="2" end="2"/>
                                            </p:txEl>
                                          </p:spTgt>
                                        </p:tgtEl>
                                      </p:cBhvr>
                                    </p:animEffect>
                                    <p:anim calcmode="lin" valueType="num">
                                      <p:cBhvr>
                                        <p:cTn id="27"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bldLvl="2"/>
    </p:bld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oup 7"/>
          <p:cNvGrpSpPr/>
          <p:nvPr/>
        </p:nvGrpSpPr>
        <p:grpSpPr>
          <a:xfrm>
            <a:off x="978857" y="243179"/>
            <a:ext cx="6949051" cy="2436803"/>
            <a:chOff x="222250" y="243178"/>
            <a:chExt cx="8699500" cy="3050627"/>
          </a:xfrm>
        </p:grpSpPr>
        <p:pic>
          <p:nvPicPr>
            <p:cNvPr id="5" name="Picture 4" descr="cooltext307768126637911.png"/>
            <p:cNvPicPr>
              <a:picLocks noChangeAspect="1"/>
            </p:cNvPicPr>
            <p:nvPr/>
          </p:nvPicPr>
          <p:blipFill>
            <a:blip r:embed="rId2">
              <a:alphaModFix amt="75000"/>
            </a:blip>
            <a:stretch>
              <a:fillRect/>
            </a:stretch>
          </p:blipFill>
          <p:spPr>
            <a:xfrm>
              <a:off x="534260" y="243178"/>
              <a:ext cx="8140210" cy="2111086"/>
            </a:xfrm>
            <a:prstGeom prst="rect">
              <a:avLst/>
            </a:prstGeom>
          </p:spPr>
        </p:pic>
        <p:pic>
          <p:nvPicPr>
            <p:cNvPr id="7" name="Picture 6" descr="cooltext307768633926054.png"/>
            <p:cNvPicPr>
              <a:picLocks noChangeAspect="1"/>
            </p:cNvPicPr>
            <p:nvPr/>
          </p:nvPicPr>
          <p:blipFill>
            <a:blip r:embed="rId3">
              <a:alphaModFix amt="69000"/>
              <a:lum bright="-2000"/>
            </a:blip>
            <a:stretch>
              <a:fillRect/>
            </a:stretch>
          </p:blipFill>
          <p:spPr>
            <a:xfrm>
              <a:off x="222250" y="2138106"/>
              <a:ext cx="8699500" cy="1155699"/>
            </a:xfrm>
            <a:prstGeom prst="rect">
              <a:avLst/>
            </a:prstGeom>
          </p:spPr>
        </p:pic>
      </p:grpSp>
      <p:sp>
        <p:nvSpPr>
          <p:cNvPr id="12" name="TextBox 11"/>
          <p:cNvSpPr txBox="1"/>
          <p:nvPr/>
        </p:nvSpPr>
        <p:spPr>
          <a:xfrm>
            <a:off x="378326" y="3093785"/>
            <a:ext cx="8350191" cy="3170099"/>
          </a:xfrm>
          <a:prstGeom prst="rect">
            <a:avLst/>
          </a:prstGeom>
          <a:noFill/>
        </p:spPr>
        <p:txBody>
          <a:bodyPr wrap="square" rtlCol="0">
            <a:spAutoFit/>
          </a:bodyPr>
          <a:lstStyle/>
          <a:p>
            <a:pPr marL="512763" indent="-512763">
              <a:spcAft>
                <a:spcPts val="1200"/>
              </a:spcAft>
            </a:pPr>
            <a:r>
              <a:rPr lang="en-US" sz="3800" b="1" dirty="0" smtClean="0">
                <a:solidFill>
                  <a:schemeClr val="bg1"/>
                </a:solidFill>
                <a:effectLst>
                  <a:outerShdw blurRad="50800" dist="38100" dir="2700000">
                    <a:srgbClr val="000000">
                      <a:alpha val="43000"/>
                    </a:srgbClr>
                  </a:outerShdw>
                </a:effectLst>
              </a:rPr>
              <a:t>5. Cruelty or Consequence?</a:t>
            </a:r>
          </a:p>
          <a:p>
            <a:pPr algn="ctr">
              <a:spcAft>
                <a:spcPts val="1200"/>
              </a:spcAft>
            </a:pPr>
            <a:r>
              <a:rPr lang="en-US" sz="3300" b="1" dirty="0" smtClean="0">
                <a:solidFill>
                  <a:schemeClr val="bg1"/>
                </a:solidFill>
                <a:effectLst>
                  <a:outerShdw blurRad="50800" dist="38100" dir="2700000">
                    <a:srgbClr val="000000">
                      <a:alpha val="43000"/>
                    </a:srgbClr>
                  </a:outerShdw>
                </a:effectLst>
              </a:rPr>
              <a:t>Is God cruel in this life?</a:t>
            </a:r>
          </a:p>
          <a:p>
            <a:pPr algn="ctr">
              <a:spcAft>
                <a:spcPts val="1200"/>
              </a:spcAft>
            </a:pPr>
            <a:r>
              <a:rPr lang="en-US" sz="3300" b="1" dirty="0" smtClean="0">
                <a:solidFill>
                  <a:schemeClr val="bg1"/>
                </a:solidFill>
                <a:effectLst>
                  <a:outerShdw blurRad="50800" dist="38100" dir="2700000">
                    <a:srgbClr val="000000">
                      <a:alpha val="43000"/>
                    </a:srgbClr>
                  </a:outerShdw>
                </a:effectLst>
              </a:rPr>
              <a:t>No. All suffering in this life is limited and temporary.</a:t>
            </a:r>
          </a:p>
          <a:p>
            <a:pPr algn="ctr">
              <a:spcAft>
                <a:spcPts val="1200"/>
              </a:spcAft>
            </a:pPr>
            <a:r>
              <a:rPr lang="en-US" sz="3300" b="1" dirty="0" smtClean="0">
                <a:solidFill>
                  <a:schemeClr val="bg1"/>
                </a:solidFill>
                <a:effectLst>
                  <a:outerShdw blurRad="50800" dist="38100" dir="2700000">
                    <a:srgbClr val="000000">
                      <a:alpha val="43000"/>
                    </a:srgbClr>
                  </a:outerShdw>
                </a:effectLst>
              </a:rPr>
              <a:t>Humans are limited in their cruelty to others.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1000" fill="hold"/>
                                        <p:tgtEl>
                                          <p:spTgt spid="12">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12">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1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xEl>
                                              <p:pRg st="1" end="1"/>
                                            </p:txEl>
                                          </p:spTgt>
                                        </p:tgtEl>
                                        <p:attrNameLst>
                                          <p:attrName>style.visibility</p:attrName>
                                        </p:attrNameLst>
                                      </p:cBhvr>
                                      <p:to>
                                        <p:strVal val="visible"/>
                                      </p:to>
                                    </p:set>
                                    <p:animEffect transition="in" filter="fade">
                                      <p:cBhvr>
                                        <p:cTn id="14" dur="1000"/>
                                        <p:tgtEl>
                                          <p:spTgt spid="12">
                                            <p:txEl>
                                              <p:pRg st="1" end="1"/>
                                            </p:txEl>
                                          </p:spTgt>
                                        </p:tgtEl>
                                      </p:cBhvr>
                                    </p:animEffect>
                                    <p:anim calcmode="lin" valueType="num">
                                      <p:cBhvr>
                                        <p:cTn id="15"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2">
                                            <p:txEl>
                                              <p:pRg st="2" end="2"/>
                                            </p:txEl>
                                          </p:spTgt>
                                        </p:tgtEl>
                                        <p:attrNameLst>
                                          <p:attrName>style.visibility</p:attrName>
                                        </p:attrNameLst>
                                      </p:cBhvr>
                                      <p:to>
                                        <p:strVal val="visible"/>
                                      </p:to>
                                    </p:set>
                                    <p:animEffect transition="in" filter="fade">
                                      <p:cBhvr>
                                        <p:cTn id="21" dur="1000"/>
                                        <p:tgtEl>
                                          <p:spTgt spid="12">
                                            <p:txEl>
                                              <p:pRg st="2" end="2"/>
                                            </p:txEl>
                                          </p:spTgt>
                                        </p:tgtEl>
                                      </p:cBhvr>
                                    </p:animEffect>
                                    <p:anim calcmode="lin" valueType="num">
                                      <p:cBhvr>
                                        <p:cTn id="22"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2">
                                            <p:txEl>
                                              <p:pRg st="3" end="3"/>
                                            </p:txEl>
                                          </p:spTgt>
                                        </p:tgtEl>
                                        <p:attrNameLst>
                                          <p:attrName>style.visibility</p:attrName>
                                        </p:attrNameLst>
                                      </p:cBhvr>
                                      <p:to>
                                        <p:strVal val="visible"/>
                                      </p:to>
                                    </p:set>
                                    <p:animEffect transition="in" filter="fade">
                                      <p:cBhvr>
                                        <p:cTn id="28" dur="1000"/>
                                        <p:tgtEl>
                                          <p:spTgt spid="12">
                                            <p:txEl>
                                              <p:pRg st="3" end="3"/>
                                            </p:txEl>
                                          </p:spTgt>
                                        </p:tgtEl>
                                      </p:cBhvr>
                                    </p:animEffect>
                                    <p:anim calcmode="lin" valueType="num">
                                      <p:cBhvr>
                                        <p:cTn id="29" dur="1000" fill="hold"/>
                                        <p:tgtEl>
                                          <p:spTgt spid="1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bldLvl="2"/>
    </p:bld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oup 7"/>
          <p:cNvGrpSpPr/>
          <p:nvPr/>
        </p:nvGrpSpPr>
        <p:grpSpPr>
          <a:xfrm>
            <a:off x="978857" y="243179"/>
            <a:ext cx="6949051" cy="2436803"/>
            <a:chOff x="222250" y="243178"/>
            <a:chExt cx="8699500" cy="3050627"/>
          </a:xfrm>
        </p:grpSpPr>
        <p:pic>
          <p:nvPicPr>
            <p:cNvPr id="5" name="Picture 4" descr="cooltext307768126637911.png"/>
            <p:cNvPicPr>
              <a:picLocks noChangeAspect="1"/>
            </p:cNvPicPr>
            <p:nvPr/>
          </p:nvPicPr>
          <p:blipFill>
            <a:blip r:embed="rId2">
              <a:alphaModFix amt="75000"/>
            </a:blip>
            <a:stretch>
              <a:fillRect/>
            </a:stretch>
          </p:blipFill>
          <p:spPr>
            <a:xfrm>
              <a:off x="534260" y="243178"/>
              <a:ext cx="8140210" cy="2111086"/>
            </a:xfrm>
            <a:prstGeom prst="rect">
              <a:avLst/>
            </a:prstGeom>
          </p:spPr>
        </p:pic>
        <p:pic>
          <p:nvPicPr>
            <p:cNvPr id="7" name="Picture 6" descr="cooltext307768633926054.png"/>
            <p:cNvPicPr>
              <a:picLocks noChangeAspect="1"/>
            </p:cNvPicPr>
            <p:nvPr/>
          </p:nvPicPr>
          <p:blipFill>
            <a:blip r:embed="rId3">
              <a:alphaModFix amt="69000"/>
              <a:lum bright="-2000"/>
            </a:blip>
            <a:stretch>
              <a:fillRect/>
            </a:stretch>
          </p:blipFill>
          <p:spPr>
            <a:xfrm>
              <a:off x="222250" y="2138106"/>
              <a:ext cx="8699500" cy="1155699"/>
            </a:xfrm>
            <a:prstGeom prst="rect">
              <a:avLst/>
            </a:prstGeom>
          </p:spPr>
        </p:pic>
      </p:grpSp>
      <p:sp>
        <p:nvSpPr>
          <p:cNvPr id="12" name="TextBox 11"/>
          <p:cNvSpPr txBox="1"/>
          <p:nvPr/>
        </p:nvSpPr>
        <p:spPr>
          <a:xfrm>
            <a:off x="378326" y="3093785"/>
            <a:ext cx="8350191" cy="3524042"/>
          </a:xfrm>
          <a:prstGeom prst="rect">
            <a:avLst/>
          </a:prstGeom>
          <a:noFill/>
        </p:spPr>
        <p:txBody>
          <a:bodyPr wrap="square" rtlCol="0">
            <a:spAutoFit/>
          </a:bodyPr>
          <a:lstStyle/>
          <a:p>
            <a:pPr marL="512763" indent="-512763">
              <a:spcAft>
                <a:spcPts val="1200"/>
              </a:spcAft>
            </a:pPr>
            <a:r>
              <a:rPr lang="en-US" sz="3800" b="1" dirty="0" smtClean="0">
                <a:solidFill>
                  <a:schemeClr val="bg1"/>
                </a:solidFill>
                <a:effectLst>
                  <a:outerShdw blurRad="50800" dist="38100" dir="2700000">
                    <a:srgbClr val="000000">
                      <a:alpha val="43000"/>
                    </a:srgbClr>
                  </a:outerShdw>
                </a:effectLst>
              </a:rPr>
              <a:t>5. Cruelty or Consequence?</a:t>
            </a:r>
          </a:p>
          <a:p>
            <a:pPr algn="ctr">
              <a:spcAft>
                <a:spcPts val="1200"/>
              </a:spcAft>
            </a:pPr>
            <a:r>
              <a:rPr lang="en-US" sz="3100" b="1" dirty="0" smtClean="0">
                <a:solidFill>
                  <a:schemeClr val="bg1"/>
                </a:solidFill>
                <a:effectLst>
                  <a:outerShdw blurRad="50800" dist="38100" dir="2700000">
                    <a:srgbClr val="000000">
                      <a:alpha val="43000"/>
                    </a:srgbClr>
                  </a:outerShdw>
                </a:effectLst>
              </a:rPr>
              <a:t>Is eternal punishment cruel?</a:t>
            </a:r>
          </a:p>
          <a:p>
            <a:pPr algn="ctr">
              <a:spcAft>
                <a:spcPts val="1200"/>
              </a:spcAft>
            </a:pPr>
            <a:r>
              <a:rPr lang="en-US" sz="3100" b="1" dirty="0" smtClean="0">
                <a:solidFill>
                  <a:schemeClr val="bg1"/>
                </a:solidFill>
                <a:effectLst>
                  <a:outerShdw blurRad="50800" dist="38100" dir="2700000">
                    <a:srgbClr val="000000">
                      <a:alpha val="43000"/>
                    </a:srgbClr>
                  </a:outerShdw>
                </a:effectLst>
              </a:rPr>
              <a:t>Compare radioactive waste</a:t>
            </a:r>
          </a:p>
          <a:p>
            <a:pPr algn="ctr">
              <a:spcAft>
                <a:spcPts val="1200"/>
              </a:spcAft>
            </a:pPr>
            <a:r>
              <a:rPr lang="en-US" sz="3100" b="1" dirty="0" smtClean="0">
                <a:solidFill>
                  <a:schemeClr val="bg1"/>
                </a:solidFill>
                <a:effectLst>
                  <a:outerShdw blurRad="50800" dist="38100" dir="2700000">
                    <a:srgbClr val="000000">
                      <a:alpha val="43000"/>
                    </a:srgbClr>
                  </a:outerShdw>
                </a:effectLst>
              </a:rPr>
              <a:t>Must be completely removed from contact with anyone else to prevent it from doing any damage to others.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animEffect transition="in" filter="fade">
                                      <p:cBhvr>
                                        <p:cTn id="7" dur="1000"/>
                                        <p:tgtEl>
                                          <p:spTgt spid="12">
                                            <p:txEl>
                                              <p:pRg st="1" end="1"/>
                                            </p:txEl>
                                          </p:spTgt>
                                        </p:tgtEl>
                                      </p:cBhvr>
                                    </p:animEffect>
                                    <p:anim calcmode="lin" valueType="num">
                                      <p:cBhvr>
                                        <p:cTn id="8"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xEl>
                                              <p:pRg st="2" end="2"/>
                                            </p:txEl>
                                          </p:spTgt>
                                        </p:tgtEl>
                                        <p:attrNameLst>
                                          <p:attrName>style.visibility</p:attrName>
                                        </p:attrNameLst>
                                      </p:cBhvr>
                                      <p:to>
                                        <p:strVal val="visible"/>
                                      </p:to>
                                    </p:set>
                                    <p:animEffect transition="in" filter="fade">
                                      <p:cBhvr>
                                        <p:cTn id="14" dur="1000"/>
                                        <p:tgtEl>
                                          <p:spTgt spid="12">
                                            <p:txEl>
                                              <p:pRg st="2" end="2"/>
                                            </p:txEl>
                                          </p:spTgt>
                                        </p:tgtEl>
                                      </p:cBhvr>
                                    </p:animEffect>
                                    <p:anim calcmode="lin" valueType="num">
                                      <p:cBhvr>
                                        <p:cTn id="15"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2">
                                            <p:txEl>
                                              <p:pRg st="3" end="3"/>
                                            </p:txEl>
                                          </p:spTgt>
                                        </p:tgtEl>
                                        <p:attrNameLst>
                                          <p:attrName>style.visibility</p:attrName>
                                        </p:attrNameLst>
                                      </p:cBhvr>
                                      <p:to>
                                        <p:strVal val="visible"/>
                                      </p:to>
                                    </p:set>
                                    <p:animEffect transition="in" filter="fade">
                                      <p:cBhvr>
                                        <p:cTn id="21" dur="1000"/>
                                        <p:tgtEl>
                                          <p:spTgt spid="12">
                                            <p:txEl>
                                              <p:pRg st="3" end="3"/>
                                            </p:txEl>
                                          </p:spTgt>
                                        </p:tgtEl>
                                      </p:cBhvr>
                                    </p:animEffect>
                                    <p:anim calcmode="lin" valueType="num">
                                      <p:cBhvr>
                                        <p:cTn id="22" dur="1000" fill="hold"/>
                                        <p:tgtEl>
                                          <p:spTgt spid="12">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1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bldLvl="2"/>
    </p:bld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oup 7"/>
          <p:cNvGrpSpPr/>
          <p:nvPr/>
        </p:nvGrpSpPr>
        <p:grpSpPr>
          <a:xfrm>
            <a:off x="978857" y="243179"/>
            <a:ext cx="6949051" cy="2436803"/>
            <a:chOff x="222250" y="243178"/>
            <a:chExt cx="8699500" cy="3050627"/>
          </a:xfrm>
        </p:grpSpPr>
        <p:pic>
          <p:nvPicPr>
            <p:cNvPr id="5" name="Picture 4" descr="cooltext307768126637911.png"/>
            <p:cNvPicPr>
              <a:picLocks noChangeAspect="1"/>
            </p:cNvPicPr>
            <p:nvPr/>
          </p:nvPicPr>
          <p:blipFill>
            <a:blip r:embed="rId2">
              <a:alphaModFix amt="75000"/>
            </a:blip>
            <a:stretch>
              <a:fillRect/>
            </a:stretch>
          </p:blipFill>
          <p:spPr>
            <a:xfrm>
              <a:off x="534260" y="243178"/>
              <a:ext cx="8140210" cy="2111086"/>
            </a:xfrm>
            <a:prstGeom prst="rect">
              <a:avLst/>
            </a:prstGeom>
          </p:spPr>
        </p:pic>
        <p:pic>
          <p:nvPicPr>
            <p:cNvPr id="7" name="Picture 6" descr="cooltext307768633926054.png"/>
            <p:cNvPicPr>
              <a:picLocks noChangeAspect="1"/>
            </p:cNvPicPr>
            <p:nvPr/>
          </p:nvPicPr>
          <p:blipFill>
            <a:blip r:embed="rId3">
              <a:alphaModFix amt="69000"/>
              <a:lum bright="-2000"/>
            </a:blip>
            <a:stretch>
              <a:fillRect/>
            </a:stretch>
          </p:blipFill>
          <p:spPr>
            <a:xfrm>
              <a:off x="222250" y="2138106"/>
              <a:ext cx="8699500" cy="1155699"/>
            </a:xfrm>
            <a:prstGeom prst="rect">
              <a:avLst/>
            </a:prstGeom>
          </p:spPr>
        </p:pic>
      </p:grpSp>
      <p:sp>
        <p:nvSpPr>
          <p:cNvPr id="12" name="TextBox 11"/>
          <p:cNvSpPr txBox="1"/>
          <p:nvPr/>
        </p:nvSpPr>
        <p:spPr>
          <a:xfrm>
            <a:off x="378326" y="3093785"/>
            <a:ext cx="8350191" cy="3046988"/>
          </a:xfrm>
          <a:prstGeom prst="rect">
            <a:avLst/>
          </a:prstGeom>
          <a:noFill/>
        </p:spPr>
        <p:txBody>
          <a:bodyPr wrap="square" rtlCol="0">
            <a:spAutoFit/>
          </a:bodyPr>
          <a:lstStyle/>
          <a:p>
            <a:pPr marL="512763" indent="-512763">
              <a:spcAft>
                <a:spcPts val="1200"/>
              </a:spcAft>
            </a:pPr>
            <a:r>
              <a:rPr lang="en-US" sz="3800" b="1" dirty="0" smtClean="0">
                <a:solidFill>
                  <a:schemeClr val="bg1"/>
                </a:solidFill>
                <a:effectLst>
                  <a:outerShdw blurRad="50800" dist="38100" dir="2700000">
                    <a:srgbClr val="000000">
                      <a:alpha val="43000"/>
                    </a:srgbClr>
                  </a:outerShdw>
                </a:effectLst>
              </a:rPr>
              <a:t>5. Cruelty or Consequence?</a:t>
            </a:r>
          </a:p>
          <a:p>
            <a:pPr algn="ctr">
              <a:spcAft>
                <a:spcPts val="1200"/>
              </a:spcAft>
            </a:pPr>
            <a:r>
              <a:rPr lang="en-US" sz="3100" b="1" dirty="0" smtClean="0">
                <a:solidFill>
                  <a:schemeClr val="bg1"/>
                </a:solidFill>
                <a:effectLst>
                  <a:outerShdw blurRad="50800" dist="38100" dir="2700000">
                    <a:srgbClr val="000000">
                      <a:alpha val="43000"/>
                    </a:srgbClr>
                  </a:outerShdw>
                </a:effectLst>
              </a:rPr>
              <a:t>“Depart from Me” (Matt. 7:23; 25:41; Luke 13:27)</a:t>
            </a:r>
          </a:p>
          <a:p>
            <a:pPr algn="ctr">
              <a:spcAft>
                <a:spcPts val="1200"/>
              </a:spcAft>
            </a:pPr>
            <a:r>
              <a:rPr lang="en-US" sz="3100" b="1" dirty="0" smtClean="0">
                <a:solidFill>
                  <a:schemeClr val="bg1"/>
                </a:solidFill>
                <a:effectLst>
                  <a:outerShdw blurRad="50800" dist="38100" dir="2700000">
                    <a:srgbClr val="000000">
                      <a:alpha val="43000"/>
                    </a:srgbClr>
                  </a:outerShdw>
                </a:effectLst>
              </a:rPr>
              <a:t> “Every good and perfect gift” (Jas. 1:17)</a:t>
            </a:r>
          </a:p>
          <a:p>
            <a:pPr algn="ctr">
              <a:spcAft>
                <a:spcPts val="1200"/>
              </a:spcAft>
            </a:pPr>
            <a:r>
              <a:rPr lang="en-US" sz="3100" b="1" dirty="0" smtClean="0">
                <a:solidFill>
                  <a:schemeClr val="bg1"/>
                </a:solidFill>
                <a:effectLst>
                  <a:outerShdw blurRad="50800" dist="38100" dir="2700000">
                    <a:srgbClr val="000000">
                      <a:alpha val="43000"/>
                    </a:srgbClr>
                  </a:outerShdw>
                </a:effectLst>
              </a:rPr>
              <a:t>“I have no pleasure in the death of one who dies” (Ezek. 18:33).</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animEffect transition="in" filter="fade">
                                      <p:cBhvr>
                                        <p:cTn id="7" dur="1000"/>
                                        <p:tgtEl>
                                          <p:spTgt spid="12">
                                            <p:txEl>
                                              <p:pRg st="1" end="1"/>
                                            </p:txEl>
                                          </p:spTgt>
                                        </p:tgtEl>
                                      </p:cBhvr>
                                    </p:animEffect>
                                    <p:anim calcmode="lin" valueType="num">
                                      <p:cBhvr>
                                        <p:cTn id="8"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xEl>
                                              <p:pRg st="2" end="2"/>
                                            </p:txEl>
                                          </p:spTgt>
                                        </p:tgtEl>
                                        <p:attrNameLst>
                                          <p:attrName>style.visibility</p:attrName>
                                        </p:attrNameLst>
                                      </p:cBhvr>
                                      <p:to>
                                        <p:strVal val="visible"/>
                                      </p:to>
                                    </p:set>
                                    <p:animEffect transition="in" filter="fade">
                                      <p:cBhvr>
                                        <p:cTn id="14" dur="1000"/>
                                        <p:tgtEl>
                                          <p:spTgt spid="12">
                                            <p:txEl>
                                              <p:pRg st="2" end="2"/>
                                            </p:txEl>
                                          </p:spTgt>
                                        </p:tgtEl>
                                      </p:cBhvr>
                                    </p:animEffect>
                                    <p:anim calcmode="lin" valueType="num">
                                      <p:cBhvr>
                                        <p:cTn id="15"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2">
                                            <p:txEl>
                                              <p:pRg st="3" end="3"/>
                                            </p:txEl>
                                          </p:spTgt>
                                        </p:tgtEl>
                                        <p:attrNameLst>
                                          <p:attrName>style.visibility</p:attrName>
                                        </p:attrNameLst>
                                      </p:cBhvr>
                                      <p:to>
                                        <p:strVal val="visible"/>
                                      </p:to>
                                    </p:set>
                                    <p:animEffect transition="in" filter="fade">
                                      <p:cBhvr>
                                        <p:cTn id="21" dur="1000"/>
                                        <p:tgtEl>
                                          <p:spTgt spid="12">
                                            <p:txEl>
                                              <p:pRg st="3" end="3"/>
                                            </p:txEl>
                                          </p:spTgt>
                                        </p:tgtEl>
                                      </p:cBhvr>
                                    </p:animEffect>
                                    <p:anim calcmode="lin" valueType="num">
                                      <p:cBhvr>
                                        <p:cTn id="22" dur="1000" fill="hold"/>
                                        <p:tgtEl>
                                          <p:spTgt spid="12">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1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bldLvl="2"/>
    </p:bld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oup 7"/>
          <p:cNvGrpSpPr/>
          <p:nvPr/>
        </p:nvGrpSpPr>
        <p:grpSpPr>
          <a:xfrm>
            <a:off x="978857" y="243179"/>
            <a:ext cx="6949051" cy="2436803"/>
            <a:chOff x="222250" y="243178"/>
            <a:chExt cx="8699500" cy="3050627"/>
          </a:xfrm>
        </p:grpSpPr>
        <p:pic>
          <p:nvPicPr>
            <p:cNvPr id="5" name="Picture 4" descr="cooltext307768126637911.png"/>
            <p:cNvPicPr>
              <a:picLocks noChangeAspect="1"/>
            </p:cNvPicPr>
            <p:nvPr/>
          </p:nvPicPr>
          <p:blipFill>
            <a:blip r:embed="rId2">
              <a:alphaModFix amt="75000"/>
            </a:blip>
            <a:stretch>
              <a:fillRect/>
            </a:stretch>
          </p:blipFill>
          <p:spPr>
            <a:xfrm>
              <a:off x="534260" y="243178"/>
              <a:ext cx="8140210" cy="2111086"/>
            </a:xfrm>
            <a:prstGeom prst="rect">
              <a:avLst/>
            </a:prstGeom>
          </p:spPr>
        </p:pic>
        <p:pic>
          <p:nvPicPr>
            <p:cNvPr id="7" name="Picture 6" descr="cooltext307768633926054.png"/>
            <p:cNvPicPr>
              <a:picLocks noChangeAspect="1"/>
            </p:cNvPicPr>
            <p:nvPr/>
          </p:nvPicPr>
          <p:blipFill>
            <a:blip r:embed="rId3">
              <a:alphaModFix amt="69000"/>
              <a:lum bright="-2000"/>
            </a:blip>
            <a:stretch>
              <a:fillRect/>
            </a:stretch>
          </p:blipFill>
          <p:spPr>
            <a:xfrm>
              <a:off x="222250" y="2138106"/>
              <a:ext cx="8699500" cy="1155699"/>
            </a:xfrm>
            <a:prstGeom prst="rect">
              <a:avLst/>
            </a:prstGeom>
          </p:spPr>
        </p:pic>
      </p:grpSp>
      <p:sp>
        <p:nvSpPr>
          <p:cNvPr id="12" name="TextBox 11"/>
          <p:cNvSpPr txBox="1"/>
          <p:nvPr/>
        </p:nvSpPr>
        <p:spPr>
          <a:xfrm>
            <a:off x="378326" y="3093785"/>
            <a:ext cx="8350191" cy="3370153"/>
          </a:xfrm>
          <a:prstGeom prst="rect">
            <a:avLst/>
          </a:prstGeom>
          <a:noFill/>
        </p:spPr>
        <p:txBody>
          <a:bodyPr wrap="square" rtlCol="0">
            <a:spAutoFit/>
          </a:bodyPr>
          <a:lstStyle/>
          <a:p>
            <a:pPr marL="512763" indent="-512763">
              <a:spcAft>
                <a:spcPts val="1200"/>
              </a:spcAft>
            </a:pPr>
            <a:r>
              <a:rPr lang="en-US" sz="3800" b="1" dirty="0" smtClean="0">
                <a:solidFill>
                  <a:schemeClr val="bg1"/>
                </a:solidFill>
                <a:effectLst>
                  <a:outerShdw blurRad="50800" dist="38100" dir="2700000">
                    <a:srgbClr val="000000">
                      <a:alpha val="43000"/>
                    </a:srgbClr>
                  </a:outerShdw>
                </a:effectLst>
              </a:rPr>
              <a:t>5. Cruelty or Consequence?</a:t>
            </a:r>
          </a:p>
          <a:p>
            <a:pPr algn="ctr">
              <a:spcAft>
                <a:spcPts val="1200"/>
              </a:spcAft>
            </a:pPr>
            <a:r>
              <a:rPr lang="en-US" sz="3100" b="1" dirty="0" smtClean="0">
                <a:solidFill>
                  <a:schemeClr val="bg1"/>
                </a:solidFill>
                <a:effectLst>
                  <a:outerShdw blurRad="50800" dist="38100" dir="2700000">
                    <a:srgbClr val="000000">
                      <a:alpha val="43000"/>
                    </a:srgbClr>
                  </a:outerShdw>
                </a:effectLst>
              </a:rPr>
              <a:t>God does not want to remove us from His presence—He has done all that He can to allow us to have eternal life with Him. </a:t>
            </a:r>
          </a:p>
          <a:p>
            <a:pPr algn="ctr">
              <a:spcAft>
                <a:spcPts val="1200"/>
              </a:spcAft>
            </a:pPr>
            <a:r>
              <a:rPr lang="en-US" sz="3100" b="1" dirty="0" smtClean="0">
                <a:solidFill>
                  <a:schemeClr val="bg1"/>
                </a:solidFill>
                <a:effectLst>
                  <a:outerShdw blurRad="50800" dist="38100" dir="2700000">
                    <a:srgbClr val="000000">
                      <a:alpha val="43000"/>
                    </a:srgbClr>
                  </a:outerShdw>
                </a:effectLst>
              </a:rPr>
              <a:t>But, when we reject all that He offers to escape this punishment, we deserve it if we receive it.</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animEffect transition="in" filter="fade">
                                      <p:cBhvr>
                                        <p:cTn id="7" dur="1000"/>
                                        <p:tgtEl>
                                          <p:spTgt spid="12">
                                            <p:txEl>
                                              <p:pRg st="1" end="1"/>
                                            </p:txEl>
                                          </p:spTgt>
                                        </p:tgtEl>
                                      </p:cBhvr>
                                    </p:animEffect>
                                    <p:anim calcmode="lin" valueType="num">
                                      <p:cBhvr>
                                        <p:cTn id="8"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xEl>
                                              <p:pRg st="2" end="2"/>
                                            </p:txEl>
                                          </p:spTgt>
                                        </p:tgtEl>
                                        <p:attrNameLst>
                                          <p:attrName>style.visibility</p:attrName>
                                        </p:attrNameLst>
                                      </p:cBhvr>
                                      <p:to>
                                        <p:strVal val="visible"/>
                                      </p:to>
                                    </p:set>
                                    <p:animEffect transition="in" filter="fade">
                                      <p:cBhvr>
                                        <p:cTn id="14" dur="1000"/>
                                        <p:tgtEl>
                                          <p:spTgt spid="12">
                                            <p:txEl>
                                              <p:pRg st="2" end="2"/>
                                            </p:txEl>
                                          </p:spTgt>
                                        </p:tgtEl>
                                      </p:cBhvr>
                                    </p:animEffect>
                                    <p:anim calcmode="lin" valueType="num">
                                      <p:cBhvr>
                                        <p:cTn id="15"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bldLvl="2"/>
    </p:bld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13" name="Group 12"/>
          <p:cNvGrpSpPr/>
          <p:nvPr/>
        </p:nvGrpSpPr>
        <p:grpSpPr>
          <a:xfrm>
            <a:off x="0" y="0"/>
            <a:ext cx="9144000" cy="6858000"/>
            <a:chOff x="0" y="0"/>
            <a:chExt cx="9144000" cy="6858000"/>
          </a:xfrm>
        </p:grpSpPr>
        <p:pic>
          <p:nvPicPr>
            <p:cNvPr id="12" name="Picture 11" descr="800px_COLOURBOX2126638.jpg"/>
            <p:cNvPicPr>
              <a:picLocks noChangeAspect="1"/>
            </p:cNvPicPr>
            <p:nvPr/>
          </p:nvPicPr>
          <p:blipFill>
            <a:blip r:embed="rId2">
              <a:lum bright="-5000" contrast="-37000"/>
            </a:blip>
            <a:srcRect l="21207" t="60281" r="10793" b="2554"/>
            <a:stretch>
              <a:fillRect/>
            </a:stretch>
          </p:blipFill>
          <p:spPr>
            <a:xfrm>
              <a:off x="0" y="2852192"/>
              <a:ext cx="9144000" cy="4005808"/>
            </a:xfrm>
            <a:prstGeom prst="rect">
              <a:avLst/>
            </a:prstGeom>
          </p:spPr>
        </p:pic>
        <p:pic>
          <p:nvPicPr>
            <p:cNvPr id="4" name="Picture 3" descr="800px_COLOURBOX2126638.jpg"/>
            <p:cNvPicPr>
              <a:picLocks noChangeAspect="1"/>
            </p:cNvPicPr>
            <p:nvPr/>
          </p:nvPicPr>
          <p:blipFill>
            <a:blip r:embed="rId2">
              <a:lum bright="-5000" contrast="-37000"/>
            </a:blip>
            <a:srcRect b="58411"/>
            <a:stretch>
              <a:fillRect/>
            </a:stretch>
          </p:blipFill>
          <p:spPr>
            <a:xfrm>
              <a:off x="0" y="0"/>
              <a:ext cx="9144000" cy="2852192"/>
            </a:xfrm>
            <a:prstGeom prst="rect">
              <a:avLst/>
            </a:prstGeom>
          </p:spPr>
        </p:pic>
        <p:sp>
          <p:nvSpPr>
            <p:cNvPr id="9" name="Rectangle 8"/>
            <p:cNvSpPr/>
            <p:nvPr/>
          </p:nvSpPr>
          <p:spPr>
            <a:xfrm>
              <a:off x="0" y="2850604"/>
              <a:ext cx="9144000" cy="4007396"/>
            </a:xfrm>
            <a:prstGeom prst="rect">
              <a:avLst/>
            </a:prstGeom>
            <a:solidFill>
              <a:srgbClr val="191919">
                <a:alpha val="4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1" name="Straight Connector 10"/>
            <p:cNvCxnSpPr/>
            <p:nvPr/>
          </p:nvCxnSpPr>
          <p:spPr>
            <a:xfrm>
              <a:off x="0" y="2850604"/>
              <a:ext cx="9144000" cy="1588"/>
            </a:xfrm>
            <a:prstGeom prst="line">
              <a:avLst/>
            </a:prstGeom>
            <a:ln w="63500">
              <a:solidFill>
                <a:schemeClr val="tx1"/>
              </a:solidFill>
            </a:ln>
          </p:spPr>
          <p:style>
            <a:lnRef idx="2">
              <a:schemeClr val="accent1"/>
            </a:lnRef>
            <a:fillRef idx="0">
              <a:schemeClr val="accent1"/>
            </a:fillRef>
            <a:effectRef idx="1">
              <a:schemeClr val="accent1"/>
            </a:effectRef>
            <a:fontRef idx="minor">
              <a:schemeClr val="tx1"/>
            </a:fontRef>
          </p:style>
        </p:cxnSp>
      </p:grpSp>
      <p:pic>
        <p:nvPicPr>
          <p:cNvPr id="14" name="Picture 13" descr="cooltext307768126637911.png"/>
          <p:cNvPicPr>
            <a:picLocks noChangeAspect="1"/>
          </p:cNvPicPr>
          <p:nvPr/>
        </p:nvPicPr>
        <p:blipFill>
          <a:blip r:embed="rId3">
            <a:alphaModFix amt="75000"/>
          </a:blip>
          <a:stretch>
            <a:fillRect/>
          </a:stretch>
        </p:blipFill>
        <p:spPr>
          <a:xfrm>
            <a:off x="1228087" y="344504"/>
            <a:ext cx="6502297" cy="1483659"/>
          </a:xfrm>
          <a:prstGeom prst="rect">
            <a:avLst/>
          </a:prstGeom>
        </p:spPr>
      </p:pic>
      <p:sp>
        <p:nvSpPr>
          <p:cNvPr id="15" name="TextBox 14"/>
          <p:cNvSpPr txBox="1"/>
          <p:nvPr/>
        </p:nvSpPr>
        <p:spPr>
          <a:xfrm>
            <a:off x="635047" y="3093785"/>
            <a:ext cx="7742168" cy="2893100"/>
          </a:xfrm>
          <a:prstGeom prst="rect">
            <a:avLst/>
          </a:prstGeom>
          <a:noFill/>
        </p:spPr>
        <p:txBody>
          <a:bodyPr wrap="square" rtlCol="0">
            <a:spAutoFit/>
          </a:bodyPr>
          <a:lstStyle/>
          <a:p>
            <a:pPr algn="ctr">
              <a:spcAft>
                <a:spcPts val="1800"/>
              </a:spcAft>
            </a:pPr>
            <a:r>
              <a:rPr lang="en-US" sz="3800" b="1" dirty="0" smtClean="0">
                <a:solidFill>
                  <a:schemeClr val="bg1"/>
                </a:solidFill>
                <a:effectLst>
                  <a:outerShdw blurRad="50800" dist="38100" dir="2700000">
                    <a:srgbClr val="000000">
                      <a:alpha val="43000"/>
                    </a:srgbClr>
                  </a:outerShdw>
                </a:effectLst>
              </a:rPr>
              <a:t>Common Struggle</a:t>
            </a:r>
          </a:p>
          <a:p>
            <a:pPr algn="ctr">
              <a:spcAft>
                <a:spcPts val="1800"/>
              </a:spcAft>
            </a:pPr>
            <a:r>
              <a:rPr lang="en-US" sz="3800" b="1" dirty="0" smtClean="0">
                <a:solidFill>
                  <a:schemeClr val="bg1"/>
                </a:solidFill>
                <a:effectLst>
                  <a:outerShdw blurRad="50800" dist="38100" dir="2700000">
                    <a:srgbClr val="000000">
                      <a:alpha val="43000"/>
                    </a:srgbClr>
                  </a:outerShdw>
                </a:effectLst>
              </a:rPr>
              <a:t>Theme of Habakkuk</a:t>
            </a:r>
          </a:p>
          <a:p>
            <a:pPr algn="ctr">
              <a:spcAft>
                <a:spcPts val="1800"/>
              </a:spcAft>
            </a:pPr>
            <a:r>
              <a:rPr lang="en-US" sz="3800" b="1" dirty="0" smtClean="0">
                <a:solidFill>
                  <a:schemeClr val="bg1"/>
                </a:solidFill>
                <a:effectLst>
                  <a:outerShdw blurRad="50800" dist="38100" dir="2700000">
                    <a:srgbClr val="000000">
                      <a:alpha val="43000"/>
                    </a:srgbClr>
                  </a:outerShdw>
                </a:effectLst>
              </a:rPr>
              <a:t>“O LORD, how long shall I cry, and You will not hear?” (Hab. 1:2a, NKJV)</a:t>
            </a:r>
            <a:endParaRPr lang="en-US" sz="3800" b="1" dirty="0">
              <a:solidFill>
                <a:schemeClr val="bg1"/>
              </a:solidFill>
              <a:effectLst>
                <a:outerShdw blurRad="50800" dist="38100" dir="2700000">
                  <a:srgbClr val="000000">
                    <a:alpha val="43000"/>
                  </a:srgbClr>
                </a:outerShd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1000"/>
                                        <p:tgtEl>
                                          <p:spTgt spid="15">
                                            <p:txEl>
                                              <p:pRg st="0" end="0"/>
                                            </p:txEl>
                                          </p:spTgt>
                                        </p:tgtEl>
                                      </p:cBhvr>
                                    </p:animEffect>
                                    <p:anim calcmode="lin" valueType="num">
                                      <p:cBhvr>
                                        <p:cTn id="8"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5">
                                            <p:txEl>
                                              <p:pRg st="1" end="1"/>
                                            </p:txEl>
                                          </p:spTgt>
                                        </p:tgtEl>
                                        <p:attrNameLst>
                                          <p:attrName>style.visibility</p:attrName>
                                        </p:attrNameLst>
                                      </p:cBhvr>
                                      <p:to>
                                        <p:strVal val="visible"/>
                                      </p:to>
                                    </p:set>
                                    <p:animEffect transition="in" filter="fade">
                                      <p:cBhvr>
                                        <p:cTn id="14" dur="1000"/>
                                        <p:tgtEl>
                                          <p:spTgt spid="15">
                                            <p:txEl>
                                              <p:pRg st="1" end="1"/>
                                            </p:txEl>
                                          </p:spTgt>
                                        </p:tgtEl>
                                      </p:cBhvr>
                                    </p:animEffect>
                                    <p:anim calcmode="lin" valueType="num">
                                      <p:cBhvr>
                                        <p:cTn id="1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5">
                                            <p:txEl>
                                              <p:pRg st="2" end="2"/>
                                            </p:txEl>
                                          </p:spTgt>
                                        </p:tgtEl>
                                        <p:attrNameLst>
                                          <p:attrName>style.visibility</p:attrName>
                                        </p:attrNameLst>
                                      </p:cBhvr>
                                      <p:to>
                                        <p:strVal val="visible"/>
                                      </p:to>
                                    </p:set>
                                    <p:animEffect transition="in" filter="fade">
                                      <p:cBhvr>
                                        <p:cTn id="21" dur="1000"/>
                                        <p:tgtEl>
                                          <p:spTgt spid="15">
                                            <p:txEl>
                                              <p:pRg st="2" end="2"/>
                                            </p:txEl>
                                          </p:spTgt>
                                        </p:tgtEl>
                                      </p:cBhvr>
                                    </p:animEffect>
                                    <p:anim calcmode="lin" valueType="num">
                                      <p:cBhvr>
                                        <p:cTn id="22"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bldLvl="2"/>
    </p:bld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descr="cooltext307768126637911.png"/>
          <p:cNvPicPr>
            <a:picLocks noChangeAspect="1"/>
          </p:cNvPicPr>
          <p:nvPr/>
        </p:nvPicPr>
        <p:blipFill>
          <a:blip r:embed="rId2">
            <a:alphaModFix amt="75000"/>
          </a:blip>
          <a:stretch>
            <a:fillRect/>
          </a:stretch>
        </p:blipFill>
        <p:spPr>
          <a:xfrm>
            <a:off x="1228087" y="344504"/>
            <a:ext cx="6502297" cy="1483659"/>
          </a:xfrm>
          <a:prstGeom prst="rect">
            <a:avLst/>
          </a:prstGeom>
        </p:spPr>
      </p:pic>
      <p:sp>
        <p:nvSpPr>
          <p:cNvPr id="7" name="TextBox 6"/>
          <p:cNvSpPr txBox="1"/>
          <p:nvPr/>
        </p:nvSpPr>
        <p:spPr>
          <a:xfrm>
            <a:off x="635047" y="3296433"/>
            <a:ext cx="7742168" cy="2923877"/>
          </a:xfrm>
          <a:prstGeom prst="rect">
            <a:avLst/>
          </a:prstGeom>
          <a:noFill/>
        </p:spPr>
        <p:txBody>
          <a:bodyPr wrap="square" rtlCol="0">
            <a:spAutoFit/>
          </a:bodyPr>
          <a:lstStyle/>
          <a:p>
            <a:pPr algn="ctr"/>
            <a:r>
              <a:rPr lang="en-US" sz="4600" b="1" dirty="0" smtClean="0">
                <a:solidFill>
                  <a:schemeClr val="bg1"/>
                </a:solidFill>
                <a:effectLst>
                  <a:outerShdw blurRad="50800" dist="38100" dir="2700000">
                    <a:srgbClr val="000000">
                      <a:alpha val="43000"/>
                    </a:srgbClr>
                  </a:outerShdw>
                </a:effectLst>
              </a:rPr>
              <a:t>Our own bewilderment over what God is or does really has nothing to do with whether He does or does not exist.</a:t>
            </a:r>
            <a:endParaRPr lang="en-US" sz="4600" b="1" dirty="0">
              <a:solidFill>
                <a:schemeClr val="bg1"/>
              </a:solidFill>
              <a:effectLst>
                <a:outerShdw blurRad="50800" dist="38100" dir="2700000">
                  <a:srgbClr val="000000">
                    <a:alpha val="43000"/>
                  </a:srgbClr>
                </a:outerShd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8" name="Group 7"/>
          <p:cNvGrpSpPr/>
          <p:nvPr/>
        </p:nvGrpSpPr>
        <p:grpSpPr>
          <a:xfrm>
            <a:off x="978857" y="243179"/>
            <a:ext cx="6949051" cy="2436803"/>
            <a:chOff x="222250" y="243178"/>
            <a:chExt cx="8699500" cy="3050627"/>
          </a:xfrm>
        </p:grpSpPr>
        <p:pic>
          <p:nvPicPr>
            <p:cNvPr id="5" name="Picture 4" descr="cooltext307768126637911.png"/>
            <p:cNvPicPr>
              <a:picLocks noChangeAspect="1"/>
            </p:cNvPicPr>
            <p:nvPr/>
          </p:nvPicPr>
          <p:blipFill>
            <a:blip r:embed="rId2">
              <a:alphaModFix amt="75000"/>
            </a:blip>
            <a:stretch>
              <a:fillRect/>
            </a:stretch>
          </p:blipFill>
          <p:spPr>
            <a:xfrm>
              <a:off x="534260" y="243178"/>
              <a:ext cx="8140210" cy="2111086"/>
            </a:xfrm>
            <a:prstGeom prst="rect">
              <a:avLst/>
            </a:prstGeom>
          </p:spPr>
        </p:pic>
        <p:pic>
          <p:nvPicPr>
            <p:cNvPr id="7" name="Picture 6" descr="cooltext307768633926054.png"/>
            <p:cNvPicPr>
              <a:picLocks noChangeAspect="1"/>
            </p:cNvPicPr>
            <p:nvPr/>
          </p:nvPicPr>
          <p:blipFill>
            <a:blip r:embed="rId3">
              <a:alphaModFix amt="69000"/>
              <a:lum bright="-2000"/>
            </a:blip>
            <a:stretch>
              <a:fillRect/>
            </a:stretch>
          </p:blipFill>
          <p:spPr>
            <a:xfrm>
              <a:off x="222250" y="2138106"/>
              <a:ext cx="8699500" cy="1155699"/>
            </a:xfrm>
            <a:prstGeom prst="rect">
              <a:avLst/>
            </a:prstGeom>
          </p:spPr>
        </p:pic>
      </p:grpSp>
      <p:sp>
        <p:nvSpPr>
          <p:cNvPr id="12" name="TextBox 11"/>
          <p:cNvSpPr txBox="1"/>
          <p:nvPr/>
        </p:nvSpPr>
        <p:spPr>
          <a:xfrm>
            <a:off x="635047" y="3093785"/>
            <a:ext cx="7742168" cy="3447098"/>
          </a:xfrm>
          <a:prstGeom prst="rect">
            <a:avLst/>
          </a:prstGeom>
          <a:noFill/>
        </p:spPr>
        <p:txBody>
          <a:bodyPr wrap="square" rtlCol="0">
            <a:spAutoFit/>
          </a:bodyPr>
          <a:lstStyle/>
          <a:p>
            <a:pPr>
              <a:spcAft>
                <a:spcPts val="1200"/>
              </a:spcAft>
            </a:pPr>
            <a:r>
              <a:rPr lang="en-US" sz="3800" b="1" dirty="0" smtClean="0">
                <a:solidFill>
                  <a:schemeClr val="bg1"/>
                </a:solidFill>
                <a:effectLst>
                  <a:outerShdw blurRad="50800" dist="38100" dir="2700000">
                    <a:srgbClr val="000000">
                      <a:alpha val="43000"/>
                    </a:srgbClr>
                  </a:outerShdw>
                </a:effectLst>
              </a:rPr>
              <a:t>1. The Transcendence of God</a:t>
            </a:r>
          </a:p>
          <a:p>
            <a:pPr algn="ctr">
              <a:spcAft>
                <a:spcPts val="1200"/>
              </a:spcAft>
            </a:pPr>
            <a:r>
              <a:rPr lang="en-US" sz="3000" b="1" dirty="0" smtClean="0">
                <a:solidFill>
                  <a:schemeClr val="bg1"/>
                </a:solidFill>
                <a:effectLst>
                  <a:outerShdw blurRad="50800" dist="38100" dir="2700000">
                    <a:srgbClr val="000000">
                      <a:alpha val="43000"/>
                    </a:srgbClr>
                  </a:outerShdw>
                </a:effectLst>
              </a:rPr>
              <a:t>Above, beyond, and outside of His creation</a:t>
            </a:r>
          </a:p>
          <a:p>
            <a:pPr algn="ctr">
              <a:spcAft>
                <a:spcPts val="1200"/>
              </a:spcAft>
            </a:pPr>
            <a:r>
              <a:rPr lang="en-US" sz="3000" b="1" dirty="0" smtClean="0">
                <a:solidFill>
                  <a:schemeClr val="bg1"/>
                </a:solidFill>
                <a:effectLst>
                  <a:outerShdw blurRad="50800" dist="38100" dir="2700000">
                    <a:srgbClr val="000000">
                      <a:alpha val="43000"/>
                    </a:srgbClr>
                  </a:outerShdw>
                </a:effectLst>
              </a:rPr>
              <a:t>He made all things by His word (Heb. 11:3; Col. 1:16; Psa. 33:6)</a:t>
            </a:r>
          </a:p>
          <a:p>
            <a:pPr algn="ctr">
              <a:spcAft>
                <a:spcPts val="1200"/>
              </a:spcAft>
            </a:pPr>
            <a:r>
              <a:rPr lang="en-US" sz="3000" b="1" dirty="0" smtClean="0">
                <a:solidFill>
                  <a:schemeClr val="bg1"/>
                </a:solidFill>
                <a:effectLst>
                  <a:outerShdw blurRad="50800" dist="38100" dir="2700000">
                    <a:srgbClr val="000000">
                      <a:alpha val="43000"/>
                    </a:srgbClr>
                  </a:outerShdw>
                </a:effectLst>
              </a:rPr>
              <a:t>Such power demands rules for safe contact (Exod. </a:t>
            </a:r>
            <a:r>
              <a:rPr lang="en-US" sz="3000" b="1" dirty="0" smtClean="0">
                <a:solidFill>
                  <a:schemeClr val="bg1"/>
                </a:solidFill>
                <a:effectLst>
                  <a:outerShdw blurRad="50800" dist="38100" dir="2700000">
                    <a:srgbClr val="000000">
                      <a:alpha val="43000"/>
                    </a:srgbClr>
                  </a:outerShdw>
                </a:effectLst>
              </a:rPr>
              <a:t>33:</a:t>
            </a:r>
            <a:r>
              <a:rPr lang="en-US" sz="3000" b="1" dirty="0" smtClean="0">
                <a:solidFill>
                  <a:schemeClr val="bg1"/>
                </a:solidFill>
                <a:effectLst>
                  <a:outerShdw blurRad="50800" dist="38100" dir="2700000">
                    <a:srgbClr val="000000">
                      <a:alpha val="43000"/>
                    </a:srgbClr>
                  </a:outerShdw>
                </a:effectLst>
              </a:rPr>
              <a:t>20), cf. natural forces.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12">
                                            <p:txEl>
                                              <p:pRg st="0" end="0"/>
                                            </p:txEl>
                                          </p:spTgt>
                                        </p:tgtEl>
                                        <p:attrNameLst>
                                          <p:attrName>style.visibility</p:attrName>
                                        </p:attrNameLst>
                                      </p:cBhvr>
                                      <p:to>
                                        <p:strVal val="visible"/>
                                      </p:to>
                                    </p:set>
                                    <p:anim calcmode="lin" valueType="num">
                                      <p:cBhvr>
                                        <p:cTn id="14" dur="1000" fill="hold"/>
                                        <p:tgtEl>
                                          <p:spTgt spid="12">
                                            <p:txEl>
                                              <p:pRg st="0" end="0"/>
                                            </p:txEl>
                                          </p:spTgt>
                                        </p:tgtEl>
                                        <p:attrNameLst>
                                          <p:attrName>ppt_x</p:attrName>
                                        </p:attrNameLst>
                                      </p:cBhvr>
                                      <p:tavLst>
                                        <p:tav tm="0">
                                          <p:val>
                                            <p:strVal val="#ppt_x-.2"/>
                                          </p:val>
                                        </p:tav>
                                        <p:tav tm="100000">
                                          <p:val>
                                            <p:strVal val="#ppt_x"/>
                                          </p:val>
                                        </p:tav>
                                      </p:tavLst>
                                    </p:anim>
                                    <p:anim calcmode="lin" valueType="num">
                                      <p:cBhvr>
                                        <p:cTn id="15" dur="1000" fill="hold"/>
                                        <p:tgtEl>
                                          <p:spTgt spid="12">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12">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2">
                                            <p:txEl>
                                              <p:pRg st="1" end="1"/>
                                            </p:txEl>
                                          </p:spTgt>
                                        </p:tgtEl>
                                        <p:attrNameLst>
                                          <p:attrName>style.visibility</p:attrName>
                                        </p:attrNameLst>
                                      </p:cBhvr>
                                      <p:to>
                                        <p:strVal val="visible"/>
                                      </p:to>
                                    </p:set>
                                    <p:animEffect transition="in" filter="fade">
                                      <p:cBhvr>
                                        <p:cTn id="21" dur="1000"/>
                                        <p:tgtEl>
                                          <p:spTgt spid="12">
                                            <p:txEl>
                                              <p:pRg st="1" end="1"/>
                                            </p:txEl>
                                          </p:spTgt>
                                        </p:tgtEl>
                                      </p:cBhvr>
                                    </p:animEffect>
                                    <p:anim calcmode="lin" valueType="num">
                                      <p:cBhvr>
                                        <p:cTn id="22"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2">
                                            <p:txEl>
                                              <p:pRg st="2" end="2"/>
                                            </p:txEl>
                                          </p:spTgt>
                                        </p:tgtEl>
                                        <p:attrNameLst>
                                          <p:attrName>style.visibility</p:attrName>
                                        </p:attrNameLst>
                                      </p:cBhvr>
                                      <p:to>
                                        <p:strVal val="visible"/>
                                      </p:to>
                                    </p:set>
                                    <p:animEffect transition="in" filter="fade">
                                      <p:cBhvr>
                                        <p:cTn id="28" dur="1000"/>
                                        <p:tgtEl>
                                          <p:spTgt spid="12">
                                            <p:txEl>
                                              <p:pRg st="2" end="2"/>
                                            </p:txEl>
                                          </p:spTgt>
                                        </p:tgtEl>
                                      </p:cBhvr>
                                    </p:animEffect>
                                    <p:anim calcmode="lin" valueType="num">
                                      <p:cBhvr>
                                        <p:cTn id="29"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2">
                                            <p:txEl>
                                              <p:pRg st="3" end="3"/>
                                            </p:txEl>
                                          </p:spTgt>
                                        </p:tgtEl>
                                        <p:attrNameLst>
                                          <p:attrName>style.visibility</p:attrName>
                                        </p:attrNameLst>
                                      </p:cBhvr>
                                      <p:to>
                                        <p:strVal val="visible"/>
                                      </p:to>
                                    </p:set>
                                    <p:animEffect transition="in" filter="fade">
                                      <p:cBhvr>
                                        <p:cTn id="35" dur="1000"/>
                                        <p:tgtEl>
                                          <p:spTgt spid="12">
                                            <p:txEl>
                                              <p:pRg st="3" end="3"/>
                                            </p:txEl>
                                          </p:spTgt>
                                        </p:tgtEl>
                                      </p:cBhvr>
                                    </p:animEffect>
                                    <p:anim calcmode="lin" valueType="num">
                                      <p:cBhvr>
                                        <p:cTn id="36" dur="1000" fill="hold"/>
                                        <p:tgtEl>
                                          <p:spTgt spid="12">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bldLvl="2"/>
    </p:bld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oup 7"/>
          <p:cNvGrpSpPr/>
          <p:nvPr/>
        </p:nvGrpSpPr>
        <p:grpSpPr>
          <a:xfrm>
            <a:off x="978857" y="243179"/>
            <a:ext cx="6949051" cy="2436803"/>
            <a:chOff x="222250" y="243178"/>
            <a:chExt cx="8699500" cy="3050627"/>
          </a:xfrm>
        </p:grpSpPr>
        <p:pic>
          <p:nvPicPr>
            <p:cNvPr id="5" name="Picture 4" descr="cooltext307768126637911.png"/>
            <p:cNvPicPr>
              <a:picLocks noChangeAspect="1"/>
            </p:cNvPicPr>
            <p:nvPr/>
          </p:nvPicPr>
          <p:blipFill>
            <a:blip r:embed="rId2">
              <a:alphaModFix amt="75000"/>
            </a:blip>
            <a:stretch>
              <a:fillRect/>
            </a:stretch>
          </p:blipFill>
          <p:spPr>
            <a:xfrm>
              <a:off x="534260" y="243178"/>
              <a:ext cx="8140210" cy="2111086"/>
            </a:xfrm>
            <a:prstGeom prst="rect">
              <a:avLst/>
            </a:prstGeom>
          </p:spPr>
        </p:pic>
        <p:pic>
          <p:nvPicPr>
            <p:cNvPr id="7" name="Picture 6" descr="cooltext307768633926054.png"/>
            <p:cNvPicPr>
              <a:picLocks noChangeAspect="1"/>
            </p:cNvPicPr>
            <p:nvPr/>
          </p:nvPicPr>
          <p:blipFill>
            <a:blip r:embed="rId3">
              <a:alphaModFix amt="69000"/>
              <a:lum bright="-2000"/>
            </a:blip>
            <a:stretch>
              <a:fillRect/>
            </a:stretch>
          </p:blipFill>
          <p:spPr>
            <a:xfrm>
              <a:off x="222250" y="2138106"/>
              <a:ext cx="8699500" cy="1155699"/>
            </a:xfrm>
            <a:prstGeom prst="rect">
              <a:avLst/>
            </a:prstGeom>
          </p:spPr>
        </p:pic>
      </p:grpSp>
      <p:sp>
        <p:nvSpPr>
          <p:cNvPr id="12" name="TextBox 11"/>
          <p:cNvSpPr txBox="1"/>
          <p:nvPr/>
        </p:nvSpPr>
        <p:spPr>
          <a:xfrm>
            <a:off x="635047" y="3093785"/>
            <a:ext cx="7742168" cy="3139321"/>
          </a:xfrm>
          <a:prstGeom prst="rect">
            <a:avLst/>
          </a:prstGeom>
          <a:noFill/>
        </p:spPr>
        <p:txBody>
          <a:bodyPr wrap="square" rtlCol="0">
            <a:spAutoFit/>
          </a:bodyPr>
          <a:lstStyle/>
          <a:p>
            <a:pPr>
              <a:spcAft>
                <a:spcPts val="1200"/>
              </a:spcAft>
            </a:pPr>
            <a:r>
              <a:rPr lang="en-US" sz="3800" b="1" dirty="0" smtClean="0">
                <a:solidFill>
                  <a:schemeClr val="bg1"/>
                </a:solidFill>
                <a:effectLst>
                  <a:outerShdw blurRad="50800" dist="38100" dir="2700000">
                    <a:srgbClr val="000000">
                      <a:alpha val="43000"/>
                    </a:srgbClr>
                  </a:outerShdw>
                </a:effectLst>
              </a:rPr>
              <a:t>2. Humans Share the “Image” of God</a:t>
            </a:r>
          </a:p>
          <a:p>
            <a:pPr algn="ctr">
              <a:spcAft>
                <a:spcPts val="1200"/>
              </a:spcAft>
            </a:pPr>
            <a:r>
              <a:rPr lang="en-US" sz="3000" b="1" dirty="0" smtClean="0">
                <a:solidFill>
                  <a:schemeClr val="bg1"/>
                </a:solidFill>
                <a:effectLst>
                  <a:outerShdw blurRad="50800" dist="38100" dir="2700000">
                    <a:srgbClr val="000000">
                      <a:alpha val="43000"/>
                    </a:srgbClr>
                  </a:outerShdw>
                </a:effectLst>
              </a:rPr>
              <a:t>What if He created beings in His image?</a:t>
            </a:r>
          </a:p>
          <a:p>
            <a:pPr algn="ctr">
              <a:spcAft>
                <a:spcPts val="1200"/>
              </a:spcAft>
            </a:pPr>
            <a:r>
              <a:rPr lang="en-US" sz="3000" b="1" dirty="0" smtClean="0">
                <a:solidFill>
                  <a:schemeClr val="bg1"/>
                </a:solidFill>
                <a:effectLst>
                  <a:outerShdw blurRad="50800" dist="38100" dir="2700000">
                    <a:srgbClr val="000000">
                      <a:alpha val="43000"/>
                    </a:srgbClr>
                  </a:outerShdw>
                </a:effectLst>
              </a:rPr>
              <a:t>“God is spirit” (John 4:24).</a:t>
            </a:r>
          </a:p>
          <a:p>
            <a:pPr algn="ctr">
              <a:spcAft>
                <a:spcPts val="1200"/>
              </a:spcAft>
            </a:pPr>
            <a:r>
              <a:rPr lang="en-US" sz="3000" b="1" dirty="0" smtClean="0">
                <a:solidFill>
                  <a:schemeClr val="bg1"/>
                </a:solidFill>
                <a:effectLst>
                  <a:outerShdw blurRad="50800" dist="38100" dir="2700000">
                    <a:srgbClr val="000000">
                      <a:alpha val="43000"/>
                    </a:srgbClr>
                  </a:outerShdw>
                </a:effectLst>
              </a:rPr>
              <a:t>“The Father of spirits” (Heb. 12:9)</a:t>
            </a:r>
          </a:p>
          <a:p>
            <a:pPr algn="ctr">
              <a:spcAft>
                <a:spcPts val="1200"/>
              </a:spcAft>
            </a:pPr>
            <a:r>
              <a:rPr lang="en-US" sz="3000" b="1" dirty="0" smtClean="0">
                <a:solidFill>
                  <a:schemeClr val="bg1"/>
                </a:solidFill>
                <a:effectLst>
                  <a:outerShdw blurRad="50800" dist="38100" dir="2700000">
                    <a:srgbClr val="000000">
                      <a:alpha val="43000"/>
                    </a:srgbClr>
                  </a:outerShdw>
                </a:effectLst>
              </a:rPr>
              <a:t>We are eternal beings (Eccl. 3:11).</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1000" fill="hold"/>
                                        <p:tgtEl>
                                          <p:spTgt spid="12">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12">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1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xEl>
                                              <p:pRg st="1" end="1"/>
                                            </p:txEl>
                                          </p:spTgt>
                                        </p:tgtEl>
                                        <p:attrNameLst>
                                          <p:attrName>style.visibility</p:attrName>
                                        </p:attrNameLst>
                                      </p:cBhvr>
                                      <p:to>
                                        <p:strVal val="visible"/>
                                      </p:to>
                                    </p:set>
                                    <p:animEffect transition="in" filter="fade">
                                      <p:cBhvr>
                                        <p:cTn id="14" dur="1000"/>
                                        <p:tgtEl>
                                          <p:spTgt spid="12">
                                            <p:txEl>
                                              <p:pRg st="1" end="1"/>
                                            </p:txEl>
                                          </p:spTgt>
                                        </p:tgtEl>
                                      </p:cBhvr>
                                    </p:animEffect>
                                    <p:anim calcmode="lin" valueType="num">
                                      <p:cBhvr>
                                        <p:cTn id="15"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2">
                                            <p:txEl>
                                              <p:pRg st="2" end="2"/>
                                            </p:txEl>
                                          </p:spTgt>
                                        </p:tgtEl>
                                        <p:attrNameLst>
                                          <p:attrName>style.visibility</p:attrName>
                                        </p:attrNameLst>
                                      </p:cBhvr>
                                      <p:to>
                                        <p:strVal val="visible"/>
                                      </p:to>
                                    </p:set>
                                    <p:animEffect transition="in" filter="fade">
                                      <p:cBhvr>
                                        <p:cTn id="21" dur="1000"/>
                                        <p:tgtEl>
                                          <p:spTgt spid="12">
                                            <p:txEl>
                                              <p:pRg st="2" end="2"/>
                                            </p:txEl>
                                          </p:spTgt>
                                        </p:tgtEl>
                                      </p:cBhvr>
                                    </p:animEffect>
                                    <p:anim calcmode="lin" valueType="num">
                                      <p:cBhvr>
                                        <p:cTn id="22"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2">
                                            <p:txEl>
                                              <p:pRg st="3" end="3"/>
                                            </p:txEl>
                                          </p:spTgt>
                                        </p:tgtEl>
                                        <p:attrNameLst>
                                          <p:attrName>style.visibility</p:attrName>
                                        </p:attrNameLst>
                                      </p:cBhvr>
                                      <p:to>
                                        <p:strVal val="visible"/>
                                      </p:to>
                                    </p:set>
                                    <p:animEffect transition="in" filter="fade">
                                      <p:cBhvr>
                                        <p:cTn id="28" dur="1000"/>
                                        <p:tgtEl>
                                          <p:spTgt spid="12">
                                            <p:txEl>
                                              <p:pRg st="3" end="3"/>
                                            </p:txEl>
                                          </p:spTgt>
                                        </p:tgtEl>
                                      </p:cBhvr>
                                    </p:animEffect>
                                    <p:anim calcmode="lin" valueType="num">
                                      <p:cBhvr>
                                        <p:cTn id="29" dur="1000" fill="hold"/>
                                        <p:tgtEl>
                                          <p:spTgt spid="1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2">
                                            <p:txEl>
                                              <p:pRg st="4" end="4"/>
                                            </p:txEl>
                                          </p:spTgt>
                                        </p:tgtEl>
                                        <p:attrNameLst>
                                          <p:attrName>style.visibility</p:attrName>
                                        </p:attrNameLst>
                                      </p:cBhvr>
                                      <p:to>
                                        <p:strVal val="visible"/>
                                      </p:to>
                                    </p:set>
                                    <p:animEffect transition="in" filter="fade">
                                      <p:cBhvr>
                                        <p:cTn id="35" dur="1000"/>
                                        <p:tgtEl>
                                          <p:spTgt spid="12">
                                            <p:txEl>
                                              <p:pRg st="4" end="4"/>
                                            </p:txEl>
                                          </p:spTgt>
                                        </p:tgtEl>
                                      </p:cBhvr>
                                    </p:animEffect>
                                    <p:anim calcmode="lin" valueType="num">
                                      <p:cBhvr>
                                        <p:cTn id="36" dur="1000" fill="hold"/>
                                        <p:tgtEl>
                                          <p:spTgt spid="1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1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bldLvl="2"/>
    </p:bld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oup 7"/>
          <p:cNvGrpSpPr/>
          <p:nvPr/>
        </p:nvGrpSpPr>
        <p:grpSpPr>
          <a:xfrm>
            <a:off x="978857" y="243179"/>
            <a:ext cx="6949051" cy="2436803"/>
            <a:chOff x="222250" y="243178"/>
            <a:chExt cx="8699500" cy="3050627"/>
          </a:xfrm>
        </p:grpSpPr>
        <p:pic>
          <p:nvPicPr>
            <p:cNvPr id="5" name="Picture 4" descr="cooltext307768126637911.png"/>
            <p:cNvPicPr>
              <a:picLocks noChangeAspect="1"/>
            </p:cNvPicPr>
            <p:nvPr/>
          </p:nvPicPr>
          <p:blipFill>
            <a:blip r:embed="rId2">
              <a:alphaModFix amt="75000"/>
            </a:blip>
            <a:stretch>
              <a:fillRect/>
            </a:stretch>
          </p:blipFill>
          <p:spPr>
            <a:xfrm>
              <a:off x="534260" y="243178"/>
              <a:ext cx="8140210" cy="2111086"/>
            </a:xfrm>
            <a:prstGeom prst="rect">
              <a:avLst/>
            </a:prstGeom>
          </p:spPr>
        </p:pic>
        <p:pic>
          <p:nvPicPr>
            <p:cNvPr id="7" name="Picture 6" descr="cooltext307768633926054.png"/>
            <p:cNvPicPr>
              <a:picLocks noChangeAspect="1"/>
            </p:cNvPicPr>
            <p:nvPr/>
          </p:nvPicPr>
          <p:blipFill>
            <a:blip r:embed="rId3">
              <a:alphaModFix amt="69000"/>
              <a:lum bright="-2000"/>
            </a:blip>
            <a:stretch>
              <a:fillRect/>
            </a:stretch>
          </p:blipFill>
          <p:spPr>
            <a:xfrm>
              <a:off x="222250" y="2138106"/>
              <a:ext cx="8699500" cy="1155699"/>
            </a:xfrm>
            <a:prstGeom prst="rect">
              <a:avLst/>
            </a:prstGeom>
          </p:spPr>
        </p:pic>
      </p:grpSp>
      <p:sp>
        <p:nvSpPr>
          <p:cNvPr id="12" name="TextBox 11"/>
          <p:cNvSpPr txBox="1"/>
          <p:nvPr/>
        </p:nvSpPr>
        <p:spPr>
          <a:xfrm>
            <a:off x="635047" y="3093785"/>
            <a:ext cx="7742168" cy="3139321"/>
          </a:xfrm>
          <a:prstGeom prst="rect">
            <a:avLst/>
          </a:prstGeom>
          <a:noFill/>
        </p:spPr>
        <p:txBody>
          <a:bodyPr wrap="square" rtlCol="0">
            <a:spAutoFit/>
          </a:bodyPr>
          <a:lstStyle/>
          <a:p>
            <a:pPr>
              <a:spcAft>
                <a:spcPts val="1200"/>
              </a:spcAft>
            </a:pPr>
            <a:r>
              <a:rPr lang="en-US" sz="3800" b="1" dirty="0" smtClean="0">
                <a:solidFill>
                  <a:schemeClr val="bg1"/>
                </a:solidFill>
                <a:effectLst>
                  <a:outerShdw blurRad="50800" dist="38100" dir="2700000">
                    <a:srgbClr val="000000">
                      <a:alpha val="43000"/>
                    </a:srgbClr>
                  </a:outerShdw>
                </a:effectLst>
              </a:rPr>
              <a:t>2. Humans Share the “Image” of God</a:t>
            </a:r>
          </a:p>
          <a:p>
            <a:pPr algn="ctr">
              <a:spcAft>
                <a:spcPts val="1200"/>
              </a:spcAft>
            </a:pPr>
            <a:r>
              <a:rPr lang="en-US" sz="3000" b="1" dirty="0" smtClean="0">
                <a:solidFill>
                  <a:schemeClr val="bg1"/>
                </a:solidFill>
                <a:effectLst>
                  <a:outerShdw blurRad="50800" dist="38100" dir="2700000">
                    <a:srgbClr val="000000">
                      <a:alpha val="43000"/>
                    </a:srgbClr>
                  </a:outerShdw>
                </a:effectLst>
              </a:rPr>
              <a:t>What is God to do with those creatures whom He has made like Him, with an eternal nature, who reject and refuse to follow rules of interaction with Him and safeguards regarding Divine power?</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animEffect transition="in" filter="fade">
                                      <p:cBhvr>
                                        <p:cTn id="7" dur="1000"/>
                                        <p:tgtEl>
                                          <p:spTgt spid="12">
                                            <p:txEl>
                                              <p:pRg st="1" end="1"/>
                                            </p:txEl>
                                          </p:spTgt>
                                        </p:tgtEl>
                                      </p:cBhvr>
                                    </p:animEffect>
                                    <p:anim calcmode="lin" valueType="num">
                                      <p:cBhvr>
                                        <p:cTn id="8"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uiExpand="1" build="p" bldLvl="2"/>
    </p:bld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oup 7"/>
          <p:cNvGrpSpPr/>
          <p:nvPr/>
        </p:nvGrpSpPr>
        <p:grpSpPr>
          <a:xfrm>
            <a:off x="978857" y="243179"/>
            <a:ext cx="6949051" cy="2436803"/>
            <a:chOff x="222250" y="243178"/>
            <a:chExt cx="8699500" cy="3050627"/>
          </a:xfrm>
        </p:grpSpPr>
        <p:pic>
          <p:nvPicPr>
            <p:cNvPr id="5" name="Picture 4" descr="cooltext307768126637911.png"/>
            <p:cNvPicPr>
              <a:picLocks noChangeAspect="1"/>
            </p:cNvPicPr>
            <p:nvPr/>
          </p:nvPicPr>
          <p:blipFill>
            <a:blip r:embed="rId2">
              <a:alphaModFix amt="75000"/>
            </a:blip>
            <a:stretch>
              <a:fillRect/>
            </a:stretch>
          </p:blipFill>
          <p:spPr>
            <a:xfrm>
              <a:off x="534260" y="243178"/>
              <a:ext cx="8140210" cy="2111086"/>
            </a:xfrm>
            <a:prstGeom prst="rect">
              <a:avLst/>
            </a:prstGeom>
          </p:spPr>
        </p:pic>
        <p:pic>
          <p:nvPicPr>
            <p:cNvPr id="7" name="Picture 6" descr="cooltext307768633926054.png"/>
            <p:cNvPicPr>
              <a:picLocks noChangeAspect="1"/>
            </p:cNvPicPr>
            <p:nvPr/>
          </p:nvPicPr>
          <p:blipFill>
            <a:blip r:embed="rId3">
              <a:alphaModFix amt="69000"/>
              <a:lum bright="-2000"/>
            </a:blip>
            <a:stretch>
              <a:fillRect/>
            </a:stretch>
          </p:blipFill>
          <p:spPr>
            <a:xfrm>
              <a:off x="222250" y="2138106"/>
              <a:ext cx="8699500" cy="1155699"/>
            </a:xfrm>
            <a:prstGeom prst="rect">
              <a:avLst/>
            </a:prstGeom>
          </p:spPr>
        </p:pic>
      </p:grpSp>
      <p:sp>
        <p:nvSpPr>
          <p:cNvPr id="12" name="TextBox 11"/>
          <p:cNvSpPr txBox="1"/>
          <p:nvPr/>
        </p:nvSpPr>
        <p:spPr>
          <a:xfrm>
            <a:off x="635047" y="3093785"/>
            <a:ext cx="7742168" cy="2677656"/>
          </a:xfrm>
          <a:prstGeom prst="rect">
            <a:avLst/>
          </a:prstGeom>
          <a:noFill/>
        </p:spPr>
        <p:txBody>
          <a:bodyPr wrap="square" rtlCol="0">
            <a:spAutoFit/>
          </a:bodyPr>
          <a:lstStyle/>
          <a:p>
            <a:pPr>
              <a:spcAft>
                <a:spcPts val="1200"/>
              </a:spcAft>
            </a:pPr>
            <a:r>
              <a:rPr lang="en-US" sz="3800" b="1" dirty="0" smtClean="0">
                <a:solidFill>
                  <a:schemeClr val="bg1"/>
                </a:solidFill>
                <a:effectLst>
                  <a:outerShdw blurRad="50800" dist="38100" dir="2700000">
                    <a:srgbClr val="000000">
                      <a:alpha val="43000"/>
                    </a:srgbClr>
                  </a:outerShdw>
                </a:effectLst>
              </a:rPr>
              <a:t>2. Humans Share the “Image” of God</a:t>
            </a:r>
          </a:p>
          <a:p>
            <a:pPr algn="ctr">
              <a:spcAft>
                <a:spcPts val="1200"/>
              </a:spcAft>
            </a:pPr>
            <a:r>
              <a:rPr lang="en-US" sz="3000" b="1" dirty="0" smtClean="0">
                <a:solidFill>
                  <a:schemeClr val="bg1"/>
                </a:solidFill>
                <a:effectLst>
                  <a:outerShdw blurRad="50800" dist="38100" dir="2700000">
                    <a:srgbClr val="000000">
                      <a:alpha val="43000"/>
                    </a:srgbClr>
                  </a:outerShdw>
                </a:effectLst>
              </a:rPr>
              <a:t>Biblical history is the demonstration of God’s efforts to teach, motivate, warn, correct, and guide man into an understanding of how interaction with Him is attainable.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animEffect transition="in" filter="fade">
                                      <p:cBhvr>
                                        <p:cTn id="7" dur="1000"/>
                                        <p:tgtEl>
                                          <p:spTgt spid="12">
                                            <p:txEl>
                                              <p:pRg st="1" end="1"/>
                                            </p:txEl>
                                          </p:spTgt>
                                        </p:tgtEl>
                                      </p:cBhvr>
                                    </p:animEffect>
                                    <p:anim calcmode="lin" valueType="num">
                                      <p:cBhvr>
                                        <p:cTn id="8"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bldLvl="2"/>
    </p:bld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oup 7"/>
          <p:cNvGrpSpPr/>
          <p:nvPr/>
        </p:nvGrpSpPr>
        <p:grpSpPr>
          <a:xfrm>
            <a:off x="978857" y="243179"/>
            <a:ext cx="6949051" cy="2436803"/>
            <a:chOff x="222250" y="243178"/>
            <a:chExt cx="8699500" cy="3050627"/>
          </a:xfrm>
        </p:grpSpPr>
        <p:pic>
          <p:nvPicPr>
            <p:cNvPr id="5" name="Picture 4" descr="cooltext307768126637911.png"/>
            <p:cNvPicPr>
              <a:picLocks noChangeAspect="1"/>
            </p:cNvPicPr>
            <p:nvPr/>
          </p:nvPicPr>
          <p:blipFill>
            <a:blip r:embed="rId2">
              <a:alphaModFix amt="75000"/>
            </a:blip>
            <a:stretch>
              <a:fillRect/>
            </a:stretch>
          </p:blipFill>
          <p:spPr>
            <a:xfrm>
              <a:off x="534260" y="243178"/>
              <a:ext cx="8140210" cy="2111086"/>
            </a:xfrm>
            <a:prstGeom prst="rect">
              <a:avLst/>
            </a:prstGeom>
          </p:spPr>
        </p:pic>
        <p:pic>
          <p:nvPicPr>
            <p:cNvPr id="7" name="Picture 6" descr="cooltext307768633926054.png"/>
            <p:cNvPicPr>
              <a:picLocks noChangeAspect="1"/>
            </p:cNvPicPr>
            <p:nvPr/>
          </p:nvPicPr>
          <p:blipFill>
            <a:blip r:embed="rId3">
              <a:alphaModFix amt="69000"/>
              <a:lum bright="-2000"/>
            </a:blip>
            <a:stretch>
              <a:fillRect/>
            </a:stretch>
          </p:blipFill>
          <p:spPr>
            <a:xfrm>
              <a:off x="222250" y="2138106"/>
              <a:ext cx="8699500" cy="1155699"/>
            </a:xfrm>
            <a:prstGeom prst="rect">
              <a:avLst/>
            </a:prstGeom>
          </p:spPr>
        </p:pic>
      </p:grpSp>
      <p:sp>
        <p:nvSpPr>
          <p:cNvPr id="12" name="TextBox 11"/>
          <p:cNvSpPr txBox="1"/>
          <p:nvPr/>
        </p:nvSpPr>
        <p:spPr>
          <a:xfrm>
            <a:off x="635047" y="3093785"/>
            <a:ext cx="7742168" cy="3139321"/>
          </a:xfrm>
          <a:prstGeom prst="rect">
            <a:avLst/>
          </a:prstGeom>
          <a:noFill/>
        </p:spPr>
        <p:txBody>
          <a:bodyPr wrap="square" rtlCol="0">
            <a:spAutoFit/>
          </a:bodyPr>
          <a:lstStyle/>
          <a:p>
            <a:pPr>
              <a:spcAft>
                <a:spcPts val="1200"/>
              </a:spcAft>
            </a:pPr>
            <a:r>
              <a:rPr lang="en-US" sz="3800" b="1" dirty="0" smtClean="0">
                <a:solidFill>
                  <a:schemeClr val="bg1"/>
                </a:solidFill>
                <a:effectLst>
                  <a:outerShdw blurRad="50800" dist="38100" dir="2700000">
                    <a:srgbClr val="000000">
                      <a:alpha val="43000"/>
                    </a:srgbClr>
                  </a:outerShdw>
                </a:effectLst>
              </a:rPr>
              <a:t>3. Suffering Compared to Eternity</a:t>
            </a:r>
          </a:p>
          <a:p>
            <a:pPr algn="ctr">
              <a:spcAft>
                <a:spcPts val="1200"/>
              </a:spcAft>
            </a:pPr>
            <a:r>
              <a:rPr lang="en-US" sz="3000" b="1" dirty="0" smtClean="0">
                <a:solidFill>
                  <a:schemeClr val="bg1"/>
                </a:solidFill>
                <a:effectLst>
                  <a:outerShdw blurRad="50800" dist="38100" dir="2700000">
                    <a:srgbClr val="000000">
                      <a:alpha val="43000"/>
                    </a:srgbClr>
                  </a:outerShdw>
                </a:effectLst>
              </a:rPr>
              <a:t>Romans 8:18-22</a:t>
            </a:r>
          </a:p>
          <a:p>
            <a:pPr algn="ctr">
              <a:spcAft>
                <a:spcPts val="1200"/>
              </a:spcAft>
            </a:pPr>
            <a:r>
              <a:rPr lang="en-US" sz="3000" b="1" dirty="0" smtClean="0">
                <a:solidFill>
                  <a:schemeClr val="bg1"/>
                </a:solidFill>
                <a:effectLst>
                  <a:outerShdw blurRad="50800" dist="38100" dir="2700000">
                    <a:srgbClr val="000000">
                      <a:alpha val="43000"/>
                    </a:srgbClr>
                  </a:outerShdw>
                </a:effectLst>
              </a:rPr>
              <a:t>Present “suffering” vs. future “glory”</a:t>
            </a:r>
          </a:p>
          <a:p>
            <a:pPr algn="ctr">
              <a:spcAft>
                <a:spcPts val="1200"/>
              </a:spcAft>
            </a:pPr>
            <a:r>
              <a:rPr lang="en-US" sz="3000" b="1" dirty="0" smtClean="0">
                <a:solidFill>
                  <a:schemeClr val="bg1"/>
                </a:solidFill>
                <a:effectLst>
                  <a:outerShdw blurRad="50800" dist="38100" dir="2700000">
                    <a:srgbClr val="000000">
                      <a:alpha val="43000"/>
                    </a:srgbClr>
                  </a:outerShdw>
                </a:effectLst>
              </a:rPr>
              <a:t>God allows this “in hope” of future liberation.</a:t>
            </a:r>
          </a:p>
          <a:p>
            <a:pPr algn="ctr">
              <a:spcAft>
                <a:spcPts val="1200"/>
              </a:spcAft>
            </a:pPr>
            <a:r>
              <a:rPr lang="en-US" sz="3000" b="1" dirty="0" smtClean="0">
                <a:solidFill>
                  <a:schemeClr val="bg1"/>
                </a:solidFill>
                <a:effectLst>
                  <a:outerShdw blurRad="50800" dist="38100" dir="2700000">
                    <a:srgbClr val="000000">
                      <a:alpha val="43000"/>
                    </a:srgbClr>
                  </a:outerShdw>
                </a:effectLst>
              </a:rPr>
              <a:t>Suffering is like “birth pangs.”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1000" fill="hold"/>
                                        <p:tgtEl>
                                          <p:spTgt spid="12">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12">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1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xEl>
                                              <p:pRg st="1" end="1"/>
                                            </p:txEl>
                                          </p:spTgt>
                                        </p:tgtEl>
                                        <p:attrNameLst>
                                          <p:attrName>style.visibility</p:attrName>
                                        </p:attrNameLst>
                                      </p:cBhvr>
                                      <p:to>
                                        <p:strVal val="visible"/>
                                      </p:to>
                                    </p:set>
                                    <p:animEffect transition="in" filter="fade">
                                      <p:cBhvr>
                                        <p:cTn id="14" dur="1000"/>
                                        <p:tgtEl>
                                          <p:spTgt spid="12">
                                            <p:txEl>
                                              <p:pRg st="1" end="1"/>
                                            </p:txEl>
                                          </p:spTgt>
                                        </p:tgtEl>
                                      </p:cBhvr>
                                    </p:animEffect>
                                    <p:anim calcmode="lin" valueType="num">
                                      <p:cBhvr>
                                        <p:cTn id="15"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2">
                                            <p:txEl>
                                              <p:pRg st="2" end="2"/>
                                            </p:txEl>
                                          </p:spTgt>
                                        </p:tgtEl>
                                        <p:attrNameLst>
                                          <p:attrName>style.visibility</p:attrName>
                                        </p:attrNameLst>
                                      </p:cBhvr>
                                      <p:to>
                                        <p:strVal val="visible"/>
                                      </p:to>
                                    </p:set>
                                    <p:animEffect transition="in" filter="fade">
                                      <p:cBhvr>
                                        <p:cTn id="21" dur="1000"/>
                                        <p:tgtEl>
                                          <p:spTgt spid="12">
                                            <p:txEl>
                                              <p:pRg st="2" end="2"/>
                                            </p:txEl>
                                          </p:spTgt>
                                        </p:tgtEl>
                                      </p:cBhvr>
                                    </p:animEffect>
                                    <p:anim calcmode="lin" valueType="num">
                                      <p:cBhvr>
                                        <p:cTn id="22"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2">
                                            <p:txEl>
                                              <p:pRg st="3" end="3"/>
                                            </p:txEl>
                                          </p:spTgt>
                                        </p:tgtEl>
                                        <p:attrNameLst>
                                          <p:attrName>style.visibility</p:attrName>
                                        </p:attrNameLst>
                                      </p:cBhvr>
                                      <p:to>
                                        <p:strVal val="visible"/>
                                      </p:to>
                                    </p:set>
                                    <p:animEffect transition="in" filter="fade">
                                      <p:cBhvr>
                                        <p:cTn id="28" dur="1000"/>
                                        <p:tgtEl>
                                          <p:spTgt spid="12">
                                            <p:txEl>
                                              <p:pRg st="3" end="3"/>
                                            </p:txEl>
                                          </p:spTgt>
                                        </p:tgtEl>
                                      </p:cBhvr>
                                    </p:animEffect>
                                    <p:anim calcmode="lin" valueType="num">
                                      <p:cBhvr>
                                        <p:cTn id="29" dur="1000" fill="hold"/>
                                        <p:tgtEl>
                                          <p:spTgt spid="1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2">
                                            <p:txEl>
                                              <p:pRg st="4" end="4"/>
                                            </p:txEl>
                                          </p:spTgt>
                                        </p:tgtEl>
                                        <p:attrNameLst>
                                          <p:attrName>style.visibility</p:attrName>
                                        </p:attrNameLst>
                                      </p:cBhvr>
                                      <p:to>
                                        <p:strVal val="visible"/>
                                      </p:to>
                                    </p:set>
                                    <p:animEffect transition="in" filter="fade">
                                      <p:cBhvr>
                                        <p:cTn id="35" dur="1000"/>
                                        <p:tgtEl>
                                          <p:spTgt spid="12">
                                            <p:txEl>
                                              <p:pRg st="4" end="4"/>
                                            </p:txEl>
                                          </p:spTgt>
                                        </p:tgtEl>
                                      </p:cBhvr>
                                    </p:animEffect>
                                    <p:anim calcmode="lin" valueType="num">
                                      <p:cBhvr>
                                        <p:cTn id="36" dur="1000" fill="hold"/>
                                        <p:tgtEl>
                                          <p:spTgt spid="1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1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bldLvl="2"/>
    </p:bld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oup 7"/>
          <p:cNvGrpSpPr/>
          <p:nvPr/>
        </p:nvGrpSpPr>
        <p:grpSpPr>
          <a:xfrm>
            <a:off x="978857" y="243179"/>
            <a:ext cx="6949051" cy="2436803"/>
            <a:chOff x="222250" y="243178"/>
            <a:chExt cx="8699500" cy="3050627"/>
          </a:xfrm>
        </p:grpSpPr>
        <p:pic>
          <p:nvPicPr>
            <p:cNvPr id="5" name="Picture 4" descr="cooltext307768126637911.png"/>
            <p:cNvPicPr>
              <a:picLocks noChangeAspect="1"/>
            </p:cNvPicPr>
            <p:nvPr/>
          </p:nvPicPr>
          <p:blipFill>
            <a:blip r:embed="rId2">
              <a:alphaModFix amt="75000"/>
            </a:blip>
            <a:stretch>
              <a:fillRect/>
            </a:stretch>
          </p:blipFill>
          <p:spPr>
            <a:xfrm>
              <a:off x="534260" y="243178"/>
              <a:ext cx="8140210" cy="2111086"/>
            </a:xfrm>
            <a:prstGeom prst="rect">
              <a:avLst/>
            </a:prstGeom>
          </p:spPr>
        </p:pic>
        <p:pic>
          <p:nvPicPr>
            <p:cNvPr id="7" name="Picture 6" descr="cooltext307768633926054.png"/>
            <p:cNvPicPr>
              <a:picLocks noChangeAspect="1"/>
            </p:cNvPicPr>
            <p:nvPr/>
          </p:nvPicPr>
          <p:blipFill>
            <a:blip r:embed="rId3">
              <a:alphaModFix amt="69000"/>
              <a:lum bright="-2000"/>
            </a:blip>
            <a:stretch>
              <a:fillRect/>
            </a:stretch>
          </p:blipFill>
          <p:spPr>
            <a:xfrm>
              <a:off x="222250" y="2138106"/>
              <a:ext cx="8699500" cy="1155699"/>
            </a:xfrm>
            <a:prstGeom prst="rect">
              <a:avLst/>
            </a:prstGeom>
          </p:spPr>
        </p:pic>
      </p:grpSp>
      <p:sp>
        <p:nvSpPr>
          <p:cNvPr id="12" name="TextBox 11"/>
          <p:cNvSpPr txBox="1"/>
          <p:nvPr/>
        </p:nvSpPr>
        <p:spPr>
          <a:xfrm>
            <a:off x="635047" y="3093785"/>
            <a:ext cx="7742168" cy="2523768"/>
          </a:xfrm>
          <a:prstGeom prst="rect">
            <a:avLst/>
          </a:prstGeom>
          <a:noFill/>
        </p:spPr>
        <p:txBody>
          <a:bodyPr wrap="square" rtlCol="0">
            <a:spAutoFit/>
          </a:bodyPr>
          <a:lstStyle/>
          <a:p>
            <a:pPr>
              <a:spcAft>
                <a:spcPts val="1200"/>
              </a:spcAft>
            </a:pPr>
            <a:r>
              <a:rPr lang="en-US" sz="3800" b="1" dirty="0" smtClean="0">
                <a:solidFill>
                  <a:schemeClr val="bg1"/>
                </a:solidFill>
                <a:effectLst>
                  <a:outerShdw blurRad="50800" dist="38100" dir="2700000">
                    <a:srgbClr val="000000">
                      <a:alpha val="43000"/>
                    </a:srgbClr>
                  </a:outerShdw>
                </a:effectLst>
              </a:rPr>
              <a:t>3. Suffering Compared to Eternity</a:t>
            </a:r>
          </a:p>
          <a:p>
            <a:pPr algn="ctr">
              <a:spcAft>
                <a:spcPts val="1200"/>
              </a:spcAft>
            </a:pPr>
            <a:r>
              <a:rPr lang="en-US" sz="3000" b="1" dirty="0" smtClean="0">
                <a:solidFill>
                  <a:schemeClr val="bg1"/>
                </a:solidFill>
                <a:effectLst>
                  <a:outerShdw blurRad="50800" dist="38100" dir="2700000">
                    <a:srgbClr val="000000">
                      <a:alpha val="43000"/>
                    </a:srgbClr>
                  </a:outerShdw>
                </a:effectLst>
              </a:rPr>
              <a:t>Hebrews 12:4-11</a:t>
            </a:r>
          </a:p>
          <a:p>
            <a:pPr algn="ctr">
              <a:spcAft>
                <a:spcPts val="1200"/>
              </a:spcAft>
            </a:pPr>
            <a:r>
              <a:rPr lang="en-US" sz="3000" b="1" dirty="0" smtClean="0">
                <a:solidFill>
                  <a:schemeClr val="bg1"/>
                </a:solidFill>
                <a:effectLst>
                  <a:outerShdw blurRad="50800" dist="38100" dir="2700000">
                    <a:srgbClr val="000000">
                      <a:alpha val="43000"/>
                    </a:srgbClr>
                  </a:outerShdw>
                </a:effectLst>
              </a:rPr>
              <a:t>The importance of perspective</a:t>
            </a:r>
          </a:p>
          <a:p>
            <a:pPr algn="ctr">
              <a:spcAft>
                <a:spcPts val="1200"/>
              </a:spcAft>
            </a:pPr>
            <a:r>
              <a:rPr lang="en-US" sz="3000" b="1" dirty="0" smtClean="0">
                <a:solidFill>
                  <a:schemeClr val="bg1"/>
                </a:solidFill>
                <a:effectLst>
                  <a:outerShdw blurRad="50800" dist="38100" dir="2700000">
                    <a:srgbClr val="000000">
                      <a:alpha val="43000"/>
                    </a:srgbClr>
                  </a:outerShdw>
                </a:effectLst>
              </a:rPr>
              <a:t>Childhood vs. adult perspective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animEffect transition="in" filter="fade">
                                      <p:cBhvr>
                                        <p:cTn id="7" dur="1000"/>
                                        <p:tgtEl>
                                          <p:spTgt spid="12">
                                            <p:txEl>
                                              <p:pRg st="1" end="1"/>
                                            </p:txEl>
                                          </p:spTgt>
                                        </p:tgtEl>
                                      </p:cBhvr>
                                    </p:animEffect>
                                    <p:anim calcmode="lin" valueType="num">
                                      <p:cBhvr>
                                        <p:cTn id="8"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xEl>
                                              <p:pRg st="2" end="2"/>
                                            </p:txEl>
                                          </p:spTgt>
                                        </p:tgtEl>
                                        <p:attrNameLst>
                                          <p:attrName>style.visibility</p:attrName>
                                        </p:attrNameLst>
                                      </p:cBhvr>
                                      <p:to>
                                        <p:strVal val="visible"/>
                                      </p:to>
                                    </p:set>
                                    <p:animEffect transition="in" filter="fade">
                                      <p:cBhvr>
                                        <p:cTn id="14" dur="1000"/>
                                        <p:tgtEl>
                                          <p:spTgt spid="12">
                                            <p:txEl>
                                              <p:pRg st="2" end="2"/>
                                            </p:txEl>
                                          </p:spTgt>
                                        </p:tgtEl>
                                      </p:cBhvr>
                                    </p:animEffect>
                                    <p:anim calcmode="lin" valueType="num">
                                      <p:cBhvr>
                                        <p:cTn id="15"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2">
                                            <p:txEl>
                                              <p:pRg st="3" end="3"/>
                                            </p:txEl>
                                          </p:spTgt>
                                        </p:tgtEl>
                                        <p:attrNameLst>
                                          <p:attrName>style.visibility</p:attrName>
                                        </p:attrNameLst>
                                      </p:cBhvr>
                                      <p:to>
                                        <p:strVal val="visible"/>
                                      </p:to>
                                    </p:set>
                                    <p:animEffect transition="in" filter="fade">
                                      <p:cBhvr>
                                        <p:cTn id="21" dur="1000"/>
                                        <p:tgtEl>
                                          <p:spTgt spid="12">
                                            <p:txEl>
                                              <p:pRg st="3" end="3"/>
                                            </p:txEl>
                                          </p:spTgt>
                                        </p:tgtEl>
                                      </p:cBhvr>
                                    </p:animEffect>
                                    <p:anim calcmode="lin" valueType="num">
                                      <p:cBhvr>
                                        <p:cTn id="22" dur="1000" fill="hold"/>
                                        <p:tgtEl>
                                          <p:spTgt spid="12">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1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bldLvl="2"/>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104</TotalTime>
  <Words>600</Words>
  <Application>Microsoft Macintosh PowerPoint</Application>
  <PresentationFormat>On-screen Show (4:3)</PresentationFormat>
  <Paragraphs>48</Paragraphs>
  <Slides>15</Slides>
  <Notes>0</Notes>
  <HiddenSlides>0</HiddenSlides>
  <MMClips>0</MMClips>
  <ScaleCrop>false</ScaleCrop>
  <HeadingPairs>
    <vt:vector size="4" baseType="variant">
      <vt:variant>
        <vt:lpstr>Design Template</vt:lpstr>
      </vt:variant>
      <vt:variant>
        <vt:i4>1</vt:i4>
      </vt:variant>
      <vt:variant>
        <vt:lpstr>Slide Titles</vt:lpstr>
      </vt:variant>
      <vt:variant>
        <vt:i4>15</vt:i4>
      </vt:variant>
    </vt:vector>
  </HeadingPairs>
  <TitlesOfParts>
    <vt:vector size="16"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Kyle Pope</dc:creator>
  <cp:lastModifiedBy>Kyle Pope</cp:lastModifiedBy>
  <cp:revision>7</cp:revision>
  <dcterms:created xsi:type="dcterms:W3CDTF">2018-12-10T16:43:40Z</dcterms:created>
  <dcterms:modified xsi:type="dcterms:W3CDTF">2018-12-10T16:45:29Z</dcterms:modified>
</cp:coreProperties>
</file>