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2" r:id="rId3"/>
    <p:sldId id="263" r:id="rId4"/>
    <p:sldId id="264" r:id="rId5"/>
    <p:sldId id="265" r:id="rId6"/>
    <p:sldId id="266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 useTimings="0">
    <p:present/>
    <p:sldAll/>
    <p:penClr>
      <a:schemeClr val="tx1"/>
    </p:penClr>
  </p:showPr>
  <p:clrMru>
    <a:srgbClr val="618FFD"/>
    <a:srgbClr val="00279F"/>
    <a:srgbClr val="FFFFFF"/>
    <a:srgbClr val="FAFD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88900" tIns="44450" rIns="88900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88900" tIns="44450" rIns="88900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884238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84238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2pPr>
      <a:lvl3pPr algn="ctr" defTabSz="884238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3pPr>
      <a:lvl4pPr algn="ctr" defTabSz="884238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4pPr>
      <a:lvl5pPr algn="ctr" defTabSz="884238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5pPr>
      <a:lvl6pPr marL="457200" algn="ctr" defTabSz="884238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6pPr>
      <a:lvl7pPr marL="914400" algn="ctr" defTabSz="884238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7pPr>
      <a:lvl8pPr marL="1371600" algn="ctr" defTabSz="884238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8pPr>
      <a:lvl9pPr marL="1828800" algn="ctr" defTabSz="884238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9pPr>
    </p:titleStyle>
    <p:bodyStyle>
      <a:lvl1pPr marL="331788" indent="-331788" algn="l" defTabSz="8842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73050" algn="l" defTabSz="884238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700">
          <a:solidFill>
            <a:schemeClr val="tx1"/>
          </a:solidFill>
          <a:latin typeface="+mn-lt"/>
          <a:ea typeface="ＭＳ Ｐゴシック" charset="-128"/>
        </a:defRPr>
      </a:lvl2pPr>
      <a:lvl3pPr marL="1106488" indent="-222250" algn="l" defTabSz="8842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549400" indent="-220663" algn="l" defTabSz="884238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1992313" indent="-220663" algn="l" defTabSz="8842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449513" indent="-220663" algn="l" defTabSz="8842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06713" indent="-220663" algn="l" defTabSz="8842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363913" indent="-220663" algn="l" defTabSz="8842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21113" indent="-220663" algn="l" defTabSz="884238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371600"/>
          </a:xfrm>
          <a:noFill/>
          <a:ln/>
          <a:effectLst>
            <a:outerShdw blurRad="63500" dist="35921" dir="2700000" algn="ctr" rotWithShape="0">
              <a:schemeClr val="tx2">
                <a:alpha val="50000"/>
              </a:schemeClr>
            </a:outerShdw>
          </a:effectLst>
        </p:spPr>
        <p:txBody>
          <a:bodyPr lIns="87313" rIns="87313"/>
          <a:lstStyle/>
          <a:p>
            <a:pPr defTabSz="877888"/>
            <a:r>
              <a:rPr lang="en-US" sz="50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1 </a:t>
            </a:r>
            <a:r>
              <a:rPr lang="en-US" sz="5000" b="1" dirty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Corinthians 12:1-</a:t>
            </a:r>
            <a:r>
              <a:rPr lang="en-US" sz="50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3</a:t>
            </a:r>
            <a:endParaRPr lang="en-US" sz="5000" b="1" dirty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34950" y="2176463"/>
            <a:ext cx="8780463" cy="3386137"/>
          </a:xfrm>
          <a:noFill/>
          <a:ln/>
          <a:effectLst/>
        </p:spPr>
        <p:txBody>
          <a:bodyPr lIns="87313" rIns="87313" anchor="ctr"/>
          <a:lstStyle/>
          <a:p>
            <a:pPr marL="328613" indent="-328613" algn="ctr" defTabSz="877888">
              <a:buFontTx/>
              <a:buNone/>
            </a:pPr>
            <a:r>
              <a:rPr lang="en-US" sz="39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What is so important about declaring</a:t>
            </a:r>
          </a:p>
          <a:p>
            <a:pPr marL="328613" indent="-328613" algn="ctr" defTabSz="877888">
              <a:buFontTx/>
              <a:buNone/>
            </a:pPr>
            <a:r>
              <a:rPr lang="en-US" sz="6200" b="1" dirty="0" smtClean="0">
                <a:solidFill>
                  <a:srgbClr val="FAFD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“Jesus is Lord”?</a:t>
            </a:r>
            <a:endParaRPr lang="en-US" sz="6200" b="1" dirty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  <p:bldP spid="307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371600"/>
          </a:xfrm>
          <a:noFill/>
          <a:ln/>
          <a:effectLst/>
        </p:spPr>
        <p:txBody>
          <a:bodyPr lIns="87313" rIns="87313"/>
          <a:lstStyle/>
          <a:p>
            <a:pPr defTabSz="877888"/>
            <a:r>
              <a:rPr lang="en-US" sz="6500" b="1" dirty="0">
                <a:solidFill>
                  <a:srgbClr val="FAFD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“Jesus is Lord”</a:t>
            </a:r>
            <a:r>
              <a:rPr lang="en-US" sz="5500" dirty="0">
                <a:solidFill>
                  <a:srgbClr val="FAFD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en-US" sz="5500" dirty="0">
                <a:solidFill>
                  <a:srgbClr val="FAFD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n-US" sz="41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(1 Cor. </a:t>
            </a:r>
            <a:r>
              <a:rPr lang="en-US" sz="4100" b="1" dirty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12:1-3</a:t>
            </a:r>
            <a:r>
              <a:rPr lang="en-US" sz="4100" dirty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)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34950" y="2176463"/>
            <a:ext cx="8780463" cy="4376737"/>
          </a:xfrm>
          <a:noFill/>
          <a:ln/>
          <a:effectLst/>
        </p:spPr>
        <p:txBody>
          <a:bodyPr lIns="87313" rIns="87313"/>
          <a:lstStyle/>
          <a:p>
            <a:pPr marL="857250" indent="-857250" defTabSz="877888">
              <a:buFontTx/>
              <a:buAutoNum type="romanUcPeriod"/>
            </a:pPr>
            <a:r>
              <a:rPr lang="en-US" sz="39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Different Uses of the Term “Lord”</a:t>
            </a:r>
          </a:p>
          <a:p>
            <a:pPr marL="958850" lvl="1" indent="-571500" defTabSz="877888">
              <a:buAutoNum type="alphaUcPeriod"/>
            </a:pPr>
            <a:r>
              <a:rPr lang="en-US" sz="32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Gr</a:t>
            </a:r>
            <a:r>
              <a:rPr lang="en-US" sz="3200" b="1" dirty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. </a:t>
            </a:r>
            <a:r>
              <a:rPr lang="en-US" sz="3200" b="1" i="1" dirty="0" err="1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kurios</a:t>
            </a:r>
            <a:r>
              <a:rPr lang="en-US" sz="3200" b="1" dirty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 “a title of honor expressive</a:t>
            </a:r>
            <a:r>
              <a:rPr lang="en-US" sz="32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of </a:t>
            </a:r>
            <a:r>
              <a:rPr lang="en-US" sz="3200" b="1" dirty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respect</a:t>
            </a:r>
            <a:r>
              <a:rPr lang="en-US" sz="32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and </a:t>
            </a:r>
            <a:r>
              <a:rPr lang="en-US" sz="3200" b="1" dirty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reverence” (Thayer</a:t>
            </a:r>
            <a:r>
              <a:rPr lang="en-US" sz="32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)</a:t>
            </a:r>
          </a:p>
          <a:p>
            <a:pPr marL="1081088" lvl="2" indent="-306388" defTabSz="877888">
              <a:buFont typeface="Arial"/>
              <a:buChar char="•"/>
            </a:pPr>
            <a:r>
              <a:rPr lang="en-US" sz="32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Common in the NT—Different senses</a:t>
            </a:r>
          </a:p>
          <a:p>
            <a:pPr marL="958850" lvl="1" indent="-571500" defTabSz="877888">
              <a:buAutoNum type="alphaUcPeriod"/>
            </a:pPr>
            <a:r>
              <a:rPr lang="en-US" sz="32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Polite Address </a:t>
            </a:r>
            <a:r>
              <a:rPr lang="en-US" sz="3200" b="1" dirty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(John 12:20-21; 4</a:t>
            </a:r>
            <a:r>
              <a:rPr lang="en-US" sz="32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:19)</a:t>
            </a:r>
          </a:p>
          <a:p>
            <a:pPr marL="1103313" lvl="2" indent="-328613" defTabSz="877888"/>
            <a:r>
              <a:rPr lang="en-US" sz="32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Equals “Sir” or “</a:t>
            </a:r>
            <a:r>
              <a:rPr lang="en-US" sz="3200" b="1" dirty="0" err="1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Mr</a:t>
            </a:r>
            <a:r>
              <a:rPr lang="en-US" sz="32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”</a:t>
            </a:r>
          </a:p>
          <a:p>
            <a:pPr marL="1103313" lvl="2" indent="-328613" defTabSz="877888"/>
            <a:r>
              <a:rPr lang="en-US" sz="32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Not the sense of 1 Corinthians 12</a:t>
            </a:r>
            <a:endParaRPr lang="en-US" sz="3200" b="1" dirty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  <p:bldP spid="307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371600"/>
          </a:xfrm>
          <a:noFill/>
          <a:ln/>
          <a:effectLst/>
        </p:spPr>
        <p:txBody>
          <a:bodyPr lIns="87313" rIns="87313"/>
          <a:lstStyle/>
          <a:p>
            <a:pPr defTabSz="877888"/>
            <a:r>
              <a:rPr lang="en-US" sz="6500" b="1" dirty="0">
                <a:solidFill>
                  <a:srgbClr val="FAFD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“Jesus is Lord”</a:t>
            </a:r>
            <a:r>
              <a:rPr lang="en-US" sz="5500" dirty="0">
                <a:solidFill>
                  <a:srgbClr val="FAFD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en-US" sz="5500" dirty="0">
                <a:solidFill>
                  <a:srgbClr val="FAFD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n-US" sz="41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(1 Cor. </a:t>
            </a:r>
            <a:r>
              <a:rPr lang="en-US" sz="4100" b="1" dirty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12:1-3</a:t>
            </a:r>
            <a:r>
              <a:rPr lang="en-US" sz="4100" dirty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)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34950" y="2176463"/>
            <a:ext cx="8780463" cy="4376737"/>
          </a:xfrm>
          <a:noFill/>
          <a:ln/>
          <a:effectLst/>
        </p:spPr>
        <p:txBody>
          <a:bodyPr lIns="87313" rIns="87313"/>
          <a:lstStyle/>
          <a:p>
            <a:pPr marL="857250" indent="-857250" defTabSz="877888">
              <a:buFontTx/>
              <a:buAutoNum type="romanUcPeriod"/>
            </a:pPr>
            <a:r>
              <a:rPr lang="en-US" sz="39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Different Uses of the Term “Lord”</a:t>
            </a:r>
          </a:p>
          <a:p>
            <a:pPr marL="958850" lvl="1" indent="-571500" defTabSz="877888">
              <a:buFont typeface="+mj-lt"/>
              <a:buAutoNum type="alphaUcPeriod" startAt="3"/>
            </a:pPr>
            <a:r>
              <a:rPr lang="en-US" sz="32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In a Family (Matt. 21:28-30; 1 Pet. 3:1-6)</a:t>
            </a:r>
          </a:p>
          <a:p>
            <a:pPr marL="1103313" lvl="2" indent="-328613" defTabSz="877888"/>
            <a:r>
              <a:rPr lang="en-US" sz="32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Not the sense of 1 Corinthians 12</a:t>
            </a:r>
          </a:p>
          <a:p>
            <a:pPr marL="958850" lvl="1" indent="-571500" defTabSz="877888">
              <a:buAutoNum type="alphaUcPeriod" startAt="3"/>
            </a:pPr>
            <a:r>
              <a:rPr lang="en-US" sz="32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Masters—A title “with which servants salute their master” (Thayer)</a:t>
            </a:r>
          </a:p>
          <a:p>
            <a:pPr marL="1103313" lvl="2" indent="-328613" defTabSz="877888"/>
            <a:r>
              <a:rPr lang="en-US" sz="32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Matt. 10:24-25; 24:44-51; 23:7-8</a:t>
            </a:r>
          </a:p>
          <a:p>
            <a:pPr marL="1103313" lvl="2" indent="-328613" defTabSz="877888"/>
            <a:r>
              <a:rPr lang="en-US" sz="32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One sense of 1 Corinthians 12</a:t>
            </a:r>
            <a:endParaRPr lang="en-US" sz="3200" b="1" dirty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371600"/>
          </a:xfrm>
          <a:noFill/>
          <a:ln/>
          <a:effectLst/>
        </p:spPr>
        <p:txBody>
          <a:bodyPr lIns="87313" rIns="87313"/>
          <a:lstStyle/>
          <a:p>
            <a:pPr defTabSz="877888"/>
            <a:r>
              <a:rPr lang="en-US" sz="6500" b="1" dirty="0">
                <a:solidFill>
                  <a:srgbClr val="FAFD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“Jesus is Lord”</a:t>
            </a:r>
            <a:r>
              <a:rPr lang="en-US" sz="5500" dirty="0">
                <a:solidFill>
                  <a:srgbClr val="FAFD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en-US" sz="5500" dirty="0">
                <a:solidFill>
                  <a:srgbClr val="FAFD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n-US" sz="41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(1 Cor. </a:t>
            </a:r>
            <a:r>
              <a:rPr lang="en-US" sz="4100" b="1" dirty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12:1-3</a:t>
            </a:r>
            <a:r>
              <a:rPr lang="en-US" sz="4100" dirty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)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34950" y="2176463"/>
            <a:ext cx="8780463" cy="4376737"/>
          </a:xfrm>
          <a:noFill/>
          <a:ln/>
          <a:effectLst/>
        </p:spPr>
        <p:txBody>
          <a:bodyPr lIns="87313" rIns="87313">
            <a:noAutofit/>
          </a:bodyPr>
          <a:lstStyle/>
          <a:p>
            <a:pPr marL="857250" indent="-857250" defTabSz="877888">
              <a:buFontTx/>
              <a:buAutoNum type="romanUcPeriod"/>
            </a:pPr>
            <a:r>
              <a:rPr lang="en-US" sz="39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Different Uses of the Term “Lord”</a:t>
            </a:r>
          </a:p>
          <a:p>
            <a:pPr marL="958850" lvl="1" indent="-571500" defTabSz="877888">
              <a:buFont typeface="+mj-lt"/>
              <a:buAutoNum type="alphaUcPeriod" startAt="5"/>
            </a:pPr>
            <a:r>
              <a:rPr lang="en-US" sz="32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Political leader—“Of a supreme lord, sovereign, e.g. the Roman emperor… to a person of dignity and authority” (</a:t>
            </a:r>
            <a:r>
              <a:rPr lang="en-US" sz="3200" b="1" dirty="0" err="1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Zodiates</a:t>
            </a:r>
            <a:r>
              <a:rPr lang="en-US" sz="32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)</a:t>
            </a:r>
          </a:p>
          <a:p>
            <a:pPr marL="1103313" lvl="2" indent="-328613" defTabSz="877888"/>
            <a:r>
              <a:rPr lang="en-US" sz="32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Acts 25:26; Christians refused—“Caesar is Lord!” (cf. 1 Pet. 2:17; 1 Tim. 6:15)</a:t>
            </a:r>
          </a:p>
          <a:p>
            <a:pPr marL="1103313" lvl="2" indent="-328613" defTabSz="877888"/>
            <a:r>
              <a:rPr lang="en-US" sz="32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One sense of 1 Corinthians 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371600"/>
          </a:xfrm>
          <a:noFill/>
          <a:ln/>
          <a:effectLst/>
        </p:spPr>
        <p:txBody>
          <a:bodyPr lIns="87313" rIns="87313"/>
          <a:lstStyle/>
          <a:p>
            <a:pPr defTabSz="877888"/>
            <a:r>
              <a:rPr lang="en-US" sz="6500" b="1" dirty="0">
                <a:solidFill>
                  <a:srgbClr val="FAFD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“Jesus is Lord”</a:t>
            </a:r>
            <a:r>
              <a:rPr lang="en-US" sz="5500" dirty="0">
                <a:solidFill>
                  <a:srgbClr val="FAFD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en-US" sz="5500" dirty="0">
                <a:solidFill>
                  <a:srgbClr val="FAFD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n-US" sz="41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(1 Cor. </a:t>
            </a:r>
            <a:r>
              <a:rPr lang="en-US" sz="4100" b="1" dirty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12:1-3</a:t>
            </a:r>
            <a:r>
              <a:rPr lang="en-US" sz="4100" dirty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)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34950" y="2176463"/>
            <a:ext cx="8780463" cy="4376737"/>
          </a:xfrm>
          <a:noFill/>
          <a:ln/>
          <a:effectLst/>
        </p:spPr>
        <p:txBody>
          <a:bodyPr lIns="87313" rIns="87313">
            <a:noAutofit/>
          </a:bodyPr>
          <a:lstStyle/>
          <a:p>
            <a:pPr marL="857250" indent="-857250" defTabSz="877888">
              <a:buFontTx/>
              <a:buAutoNum type="romanUcPeriod"/>
            </a:pPr>
            <a:r>
              <a:rPr lang="en-US" sz="39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Different Uses of the Term “Lord”</a:t>
            </a:r>
          </a:p>
          <a:p>
            <a:pPr marL="958850" lvl="1" indent="-571500" defTabSz="877888">
              <a:buFont typeface="+mj-lt"/>
              <a:buAutoNum type="alphaUcPeriod" startAt="6"/>
            </a:pPr>
            <a:r>
              <a:rPr lang="en-US" sz="32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Synonym for the Divine Name—“Of God as the Supreme Lord and Sovereign of the universe, usually corresponding to Jehovah” (</a:t>
            </a:r>
            <a:r>
              <a:rPr lang="en-US" sz="3200" b="1" dirty="0" err="1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Zodiates</a:t>
            </a:r>
            <a:r>
              <a:rPr lang="en-US" sz="32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)</a:t>
            </a:r>
          </a:p>
          <a:p>
            <a:pPr marL="1103313" lvl="2" indent="-328613" defTabSz="877888"/>
            <a:r>
              <a:rPr lang="en-US" sz="32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Jesus is God (Matt. 1:23; John 20:26-28)</a:t>
            </a:r>
          </a:p>
          <a:p>
            <a:pPr marL="1103313" lvl="2" indent="-328613" defTabSz="877888"/>
            <a:r>
              <a:rPr lang="en-US" sz="32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Ultimate sense of 1 Corinthians 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371600"/>
          </a:xfrm>
          <a:noFill/>
          <a:ln/>
          <a:effectLst/>
        </p:spPr>
        <p:txBody>
          <a:bodyPr lIns="87313" rIns="87313"/>
          <a:lstStyle/>
          <a:p>
            <a:pPr defTabSz="877888"/>
            <a:r>
              <a:rPr lang="en-US" sz="6500" b="1" dirty="0">
                <a:solidFill>
                  <a:srgbClr val="FAFD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“Jesus is Lord”</a:t>
            </a:r>
            <a:r>
              <a:rPr lang="en-US" sz="5500" dirty="0">
                <a:solidFill>
                  <a:srgbClr val="FAFD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en-US" sz="5500" dirty="0">
                <a:solidFill>
                  <a:srgbClr val="FAFD0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n-US" sz="41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(1 Cor. </a:t>
            </a:r>
            <a:r>
              <a:rPr lang="en-US" sz="4100" b="1" dirty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12:1-3</a:t>
            </a:r>
            <a:r>
              <a:rPr lang="en-US" sz="4100" dirty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)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34950" y="2176463"/>
            <a:ext cx="8780463" cy="4376737"/>
          </a:xfrm>
          <a:noFill/>
          <a:ln/>
          <a:effectLst/>
        </p:spPr>
        <p:txBody>
          <a:bodyPr lIns="87313" rIns="87313"/>
          <a:lstStyle/>
          <a:p>
            <a:pPr marL="857250" indent="-857250" defTabSz="877888">
              <a:buFont typeface="+mj-lt"/>
              <a:buAutoNum type="romanUcPeriod" startAt="2"/>
            </a:pPr>
            <a:r>
              <a:rPr lang="en-US" sz="34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What It Means to Confess “Jesus Is Lord”</a:t>
            </a:r>
          </a:p>
          <a:p>
            <a:pPr marL="919163" lvl="1" indent="-531813" defTabSz="877888">
              <a:buFont typeface="Arial"/>
              <a:buChar char="•"/>
            </a:pPr>
            <a:r>
              <a:rPr lang="en-US" sz="30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Christians should speak respectfully to others, to family, and to those in authority. But…</a:t>
            </a:r>
          </a:p>
          <a:p>
            <a:pPr marL="919163" lvl="1" indent="-531813" defTabSz="877888">
              <a:buFont typeface="Arial"/>
              <a:buChar char="•"/>
            </a:pPr>
            <a:r>
              <a:rPr lang="en-US" sz="30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Jesus must be viewed as our ultimate Master.</a:t>
            </a:r>
          </a:p>
          <a:p>
            <a:pPr marL="919163" lvl="1" indent="-531813" defTabSz="877888">
              <a:buFont typeface="Arial"/>
              <a:buChar char="•"/>
            </a:pPr>
            <a:r>
              <a:rPr lang="en-US" sz="30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Jesus must be our Lord of Lords.</a:t>
            </a:r>
          </a:p>
          <a:p>
            <a:pPr marL="919163" lvl="1" indent="-531813" defTabSz="877888">
              <a:buFont typeface="Arial"/>
              <a:buChar char="•"/>
            </a:pPr>
            <a:r>
              <a:rPr lang="en-US" sz="30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Jesus—God the Son (with God the Father and God the Spirit) is our sole object of worship.  </a:t>
            </a:r>
          </a:p>
          <a:p>
            <a:pPr marL="919163" lvl="1" indent="-531813" defTabSz="877888">
              <a:buFont typeface="Arial"/>
              <a:buChar char="•"/>
            </a:pPr>
            <a:endParaRPr lang="en-US" sz="3000" b="1" dirty="0" smtClean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919191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C7C7C7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Pages>6</Pages>
  <Words>434</Words>
  <Application>Microsoft Macintosh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1 Corinthians 12:1-3</vt:lpstr>
      <vt:lpstr>“Jesus is Lord” (1 Cor. 12:1-3)</vt:lpstr>
      <vt:lpstr>“Jesus is Lord” (1 Cor. 12:1-3)</vt:lpstr>
      <vt:lpstr>“Jesus is Lord” (1 Cor. 12:1-3)</vt:lpstr>
      <vt:lpstr>“Jesus is Lord” (1 Cor. 12:1-3)</vt:lpstr>
      <vt:lpstr>“Jesus is Lord” (1 Cor. 12:1-3)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ÒJesus is LordÓ (I Corinthians 12:1-3)</dc:title>
  <dc:subject/>
  <dc:creator>Kyle Pope</dc:creator>
  <cp:keywords/>
  <dc:description/>
  <cp:lastModifiedBy>Kyle Pope</cp:lastModifiedBy>
  <cp:revision>5</cp:revision>
  <cp:lastPrinted>1601-01-01T00:00:00Z</cp:lastPrinted>
  <dcterms:created xsi:type="dcterms:W3CDTF">2018-04-30T19:21:23Z</dcterms:created>
  <dcterms:modified xsi:type="dcterms:W3CDTF">2018-04-30T19:21:34Z</dcterms:modified>
</cp:coreProperties>
</file>