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sldIdLst>
    <p:sldId id="266" r:id="rId3"/>
    <p:sldId id="257" r:id="rId4"/>
    <p:sldId id="265" r:id="rId5"/>
    <p:sldId id="264" r:id="rId6"/>
    <p:sldId id="258" r:id="rId7"/>
    <p:sldId id="261" r:id="rId8"/>
    <p:sldId id="263" r:id="rId9"/>
  </p:sldIdLst>
  <p:sldSz cx="9144000" cy="6858000" type="screen4x3"/>
  <p:notesSz cx="6858000" cy="9144000"/>
  <p:embeddedFontLst>
    <p:embeddedFont>
      <p:font typeface="Trebuchet MS" pitchFamily="34" charset="0"/>
      <p:regular r:id="rId10"/>
      <p:bold r:id="rId11"/>
      <p:italic r:id="rId12"/>
      <p:boldItalic r:id="rId13"/>
    </p:embeddedFont>
    <p:embeddedFont>
      <p:font typeface="Georgia" pitchFamily="18" charset="0"/>
      <p:regular r:id="rId14"/>
      <p:bold r:id="rId15"/>
      <p:italic r:id="rId16"/>
      <p:boldItalic r:id="rId17"/>
    </p:embeddedFont>
    <p:embeddedFont>
      <p:font typeface="Maiandra GD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7192" y="3601328"/>
            <a:ext cx="5279491" cy="3158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1758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7192" y="3601328"/>
            <a:ext cx="5279491" cy="3158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42738" y="2006061"/>
            <a:ext cx="7121726" cy="143629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97144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9669" y="273143"/>
            <a:ext cx="8787537" cy="49605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059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9669" y="273143"/>
            <a:ext cx="8787537" cy="49605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45234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9669" y="273143"/>
            <a:ext cx="8787537" cy="49605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71557" y="5451765"/>
            <a:ext cx="3887763" cy="8466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904244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54733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46040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720562"/>
            <a:ext cx="1751013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60133" y="1794934"/>
            <a:ext cx="3513668" cy="273191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720562"/>
            <a:ext cx="1751013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2596444"/>
            <a:ext cx="8542867" cy="3996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2596444"/>
            <a:ext cx="8542867" cy="3996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45467" y="688623"/>
            <a:ext cx="1515533" cy="12345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2596444"/>
            <a:ext cx="8542867" cy="3996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6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59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728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E728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E728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E728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E728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E728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4728" y="451262"/>
            <a:ext cx="3931142" cy="2646708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Myriad Pro Black" pitchFamily="34" charset="0"/>
              </a:rPr>
              <a:t>Accurately Seeing Ourselves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2" y="628876"/>
            <a:ext cx="4404044" cy="5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UILT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10" y="1365842"/>
            <a:ext cx="3455328" cy="41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922623" y="2551523"/>
            <a:ext cx="725863" cy="5027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17910" y="1988009"/>
            <a:ext cx="725863" cy="5027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17909" y="1290425"/>
            <a:ext cx="747072" cy="25138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22092" y="339365"/>
            <a:ext cx="553823" cy="84631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54755" y="220011"/>
            <a:ext cx="0" cy="94053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02344" y="220011"/>
            <a:ext cx="0" cy="94053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68728" y="1923093"/>
            <a:ext cx="884551" cy="14250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66499" y="220011"/>
            <a:ext cx="0" cy="94053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85807" y="220011"/>
            <a:ext cx="0" cy="94053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91824" y="220011"/>
            <a:ext cx="0" cy="94053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378154" y="2505409"/>
            <a:ext cx="884551" cy="14250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83480" y="220011"/>
            <a:ext cx="0" cy="94053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296755" y="381897"/>
            <a:ext cx="590307" cy="82117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386011" y="1295713"/>
            <a:ext cx="810706" cy="24609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85583" y="5871067"/>
            <a:ext cx="6221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/>
              <a:t>1 Corinthians 11:27</a:t>
            </a:r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45471" y="4034368"/>
            <a:ext cx="3106894" cy="1193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Psalm 51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2875" y="165100"/>
            <a:ext cx="8877301" cy="55202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guilt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6" y="542259"/>
            <a:ext cx="5045294" cy="31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1950" y="4354282"/>
            <a:ext cx="4945220" cy="1193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Matthew 27:22-25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108969" y="4113280"/>
            <a:ext cx="1400175" cy="1030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solidFill>
                  <a:srgbClr val="FFFF00"/>
                </a:solidFill>
              </a:rPr>
              <a:t>2:36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275297" y="4443282"/>
            <a:ext cx="1390649" cy="103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</a:rPr>
              <a:t>Acts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012169" y="4758565"/>
            <a:ext cx="2028826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solidFill>
                  <a:srgbClr val="FFFF00"/>
                </a:solidFill>
              </a:rPr>
              <a:t>3:17-19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40694" y="4758565"/>
            <a:ext cx="371475" cy="17991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40694" y="5080298"/>
            <a:ext cx="323850" cy="182032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 txBox="1">
            <a:spLocks/>
          </p:cNvSpPr>
          <p:nvPr/>
        </p:nvSpPr>
        <p:spPr>
          <a:xfrm>
            <a:off x="361951" y="5634567"/>
            <a:ext cx="8505825" cy="142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66FFFF"/>
                </a:solidFill>
              </a:rPr>
              <a:t>Living in denial of the problems of sin?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6447" y="478461"/>
            <a:ext cx="19880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NOT</a:t>
            </a:r>
            <a:endParaRPr lang="en-US" sz="6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7174" y="1288485"/>
            <a:ext cx="1738470" cy="142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  <a:spcBef>
                <a:spcPts val="0"/>
              </a:spcBef>
            </a:pPr>
            <a:r>
              <a:rPr lang="en-US" sz="2800" b="1" i="1" dirty="0">
                <a:solidFill>
                  <a:srgbClr val="66FFFF"/>
                </a:solidFill>
              </a:rPr>
              <a:t>“I reject God …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en-US" sz="2800" b="1" i="1" dirty="0">
                <a:solidFill>
                  <a:srgbClr val="66FFFF"/>
                </a:solidFill>
              </a:rPr>
              <a:t>He offers nothing 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en-US" sz="2800" b="1" i="1" dirty="0">
                <a:solidFill>
                  <a:srgbClr val="66FFFF"/>
                </a:solidFill>
              </a:rPr>
              <a:t> I need”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964326" y="1319366"/>
            <a:ext cx="2017856" cy="142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sz="2400" b="1" i="1" dirty="0">
                <a:solidFill>
                  <a:srgbClr val="66FFFF"/>
                </a:solidFill>
              </a:rPr>
              <a:t>“I can map out, chart or invent 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sz="2400" b="1" i="1" dirty="0">
                <a:solidFill>
                  <a:srgbClr val="66FFFF"/>
                </a:solidFill>
              </a:rPr>
              <a:t>my own way or course to fulfillment &amp; ultimate happiness”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161709" y="3625603"/>
            <a:ext cx="8790912" cy="95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66FFFF"/>
                </a:solidFill>
              </a:rPr>
              <a:t>“I am, and there is no other besides me”</a:t>
            </a:r>
          </a:p>
        </p:txBody>
      </p:sp>
    </p:spTree>
    <p:extLst>
      <p:ext uri="{BB962C8B-B14F-4D97-AF65-F5344CB8AC3E}">
        <p14:creationId xmlns:p14="http://schemas.microsoft.com/office/powerpoint/2010/main" val="3900208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11" grpId="0"/>
      <p:bldP spid="3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5888" y="2181973"/>
            <a:ext cx="3467099" cy="2731911"/>
          </a:xfrm>
        </p:spPr>
        <p:txBody>
          <a:bodyPr>
            <a:noAutofit/>
          </a:bodyPr>
          <a:lstStyle/>
          <a:p>
            <a:pPr>
              <a:lnSpc>
                <a:spcPts val="5600"/>
              </a:lnSpc>
            </a:pPr>
            <a:r>
              <a:rPr lang="en-US" sz="5600" b="1" dirty="0">
                <a:latin typeface="Maiandra GD" panose="020E0502030308020204" pitchFamily="34" charset="0"/>
                <a:cs typeface="Aharoni" panose="02010803020104030203" pitchFamily="2" charset="-79"/>
              </a:rPr>
              <a:t>Sinners Unfit </a:t>
            </a:r>
            <a:br>
              <a:rPr lang="en-US" sz="5600" b="1" dirty="0">
                <a:latin typeface="Maiandra GD" panose="020E0502030308020204" pitchFamily="34" charset="0"/>
                <a:cs typeface="Aharoni" panose="02010803020104030203" pitchFamily="2" charset="-79"/>
              </a:rPr>
            </a:br>
            <a:r>
              <a:rPr lang="en-US" sz="5000" b="1" dirty="0">
                <a:latin typeface="Maiandra GD" panose="020E0502030308020204" pitchFamily="34" charset="0"/>
                <a:cs typeface="Aharoni" panose="02010803020104030203" pitchFamily="2" charset="-79"/>
              </a:rPr>
              <a:t>for the </a:t>
            </a:r>
            <a:r>
              <a:rPr lang="en-US" sz="5600" b="1" dirty="0">
                <a:latin typeface="Maiandra GD" panose="020E0502030308020204" pitchFamily="34" charset="0"/>
                <a:cs typeface="Aharoni" panose="02010803020104030203" pitchFamily="2" charset="-79"/>
              </a:rPr>
              <a:t>Presence </a:t>
            </a:r>
            <a:br>
              <a:rPr lang="en-US" sz="5600" b="1" dirty="0">
                <a:latin typeface="Maiandra GD" panose="020E0502030308020204" pitchFamily="34" charset="0"/>
                <a:cs typeface="Aharoni" panose="02010803020104030203" pitchFamily="2" charset="-79"/>
              </a:rPr>
            </a:br>
            <a:r>
              <a:rPr lang="en-US" sz="5000" b="1" dirty="0">
                <a:latin typeface="Maiandra GD" panose="020E0502030308020204" pitchFamily="34" charset="0"/>
                <a:cs typeface="Aharoni" panose="02010803020104030203" pitchFamily="2" charset="-79"/>
              </a:rPr>
              <a:t>of a </a:t>
            </a:r>
            <a:r>
              <a:rPr lang="en-US" sz="5600" b="1" dirty="0">
                <a:latin typeface="Maiandra GD" panose="020E0502030308020204" pitchFamily="34" charset="0"/>
                <a:cs typeface="Aharoni" panose="02010803020104030203" pitchFamily="2" charset="-79"/>
              </a:rPr>
              <a:t/>
            </a:r>
            <a:br>
              <a:rPr lang="en-US" sz="5600" b="1" dirty="0">
                <a:latin typeface="Maiandra GD" panose="020E0502030308020204" pitchFamily="34" charset="0"/>
                <a:cs typeface="Aharoni" panose="02010803020104030203" pitchFamily="2" charset="-79"/>
              </a:rPr>
            </a:br>
            <a:r>
              <a:rPr lang="en-US" sz="5600" b="1" dirty="0">
                <a:latin typeface="Maiandra GD" panose="020E0502030308020204" pitchFamily="34" charset="0"/>
                <a:cs typeface="Aharoni" panose="02010803020104030203" pitchFamily="2" charset="-79"/>
              </a:rPr>
              <a:t>Holy God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6799073" y="2049670"/>
            <a:ext cx="2176463" cy="142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3400" b="1" i="1" dirty="0" err="1">
                <a:solidFill>
                  <a:srgbClr val="66FFFF"/>
                </a:solidFill>
              </a:rPr>
              <a:t>UnseenRealities</a:t>
            </a:r>
            <a:endParaRPr lang="en-US" sz="3400" b="1" i="1" dirty="0">
              <a:solidFill>
                <a:srgbClr val="66FFFF"/>
              </a:solidFill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2124117"/>
            <a:ext cx="2647950" cy="142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66FFFF"/>
                </a:solidFill>
              </a:rPr>
              <a:t> Coming </a:t>
            </a:r>
          </a:p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66FFFF"/>
                </a:solidFill>
              </a:rPr>
              <a:t> Day of Reckoning</a:t>
            </a:r>
          </a:p>
        </p:txBody>
      </p:sp>
    </p:spTree>
    <p:extLst>
      <p:ext uri="{BB962C8B-B14F-4D97-AF65-F5344CB8AC3E}">
        <p14:creationId xmlns:p14="http://schemas.microsoft.com/office/powerpoint/2010/main" val="21170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8901" y="2065867"/>
            <a:ext cx="3686175" cy="2731911"/>
          </a:xfrm>
        </p:spPr>
        <p:txBody>
          <a:bodyPr>
            <a:noAutofit/>
          </a:bodyPr>
          <a:lstStyle/>
          <a:p>
            <a:r>
              <a:rPr lang="en-US" sz="5400" b="1" i="1" dirty="0"/>
              <a:t>The Building </a:t>
            </a:r>
            <a:br>
              <a:rPr lang="en-US" sz="5400" b="1" i="1" dirty="0"/>
            </a:br>
            <a:r>
              <a:rPr lang="en-US" sz="5400" b="1" i="1" dirty="0"/>
              <a:t>of a Healthy Self-Image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9050" y="675922"/>
            <a:ext cx="1733550" cy="1571977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2400" b="1" i="1" dirty="0"/>
              <a:t>Self-Image</a:t>
            </a:r>
            <a:br>
              <a:rPr lang="en-US" sz="2400" b="1" i="1" dirty="0"/>
            </a:br>
            <a:r>
              <a:rPr lang="en-US" sz="2400" b="1" i="1" dirty="0"/>
              <a:t>Correctly Remade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30559" y="4305295"/>
            <a:ext cx="4517234" cy="2036585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sz="4200" b="1" dirty="0">
                <a:solidFill>
                  <a:srgbClr val="FFFFFF"/>
                </a:solidFill>
              </a:rPr>
              <a:t>Valued by Creator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FF"/>
                </a:solidFill>
              </a:rPr>
              <a:t>-- </a:t>
            </a:r>
            <a:r>
              <a:rPr lang="en-US" sz="3200" b="1" dirty="0">
                <a:solidFill>
                  <a:srgbClr val="66FFFF"/>
                </a:solidFill>
              </a:rPr>
              <a:t>Redeemed </a:t>
            </a:r>
            <a:r>
              <a:rPr lang="en-US" sz="3200" b="1" dirty="0">
                <a:solidFill>
                  <a:srgbClr val="FFFFFF"/>
                </a:solidFill>
              </a:rPr>
              <a:t>–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183790" y="2875710"/>
            <a:ext cx="3046007" cy="157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400" b="1" dirty="0">
                <a:solidFill>
                  <a:srgbClr val="66FFFF"/>
                </a:solidFill>
              </a:rPr>
              <a:t>Cleansed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400" b="1" dirty="0">
                <a:solidFill>
                  <a:srgbClr val="66FFFF"/>
                </a:solidFill>
              </a:rPr>
              <a:t>Conscience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48758" y="1121287"/>
            <a:ext cx="2524126" cy="142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400" b="1" dirty="0">
                <a:solidFill>
                  <a:srgbClr val="66FFFF"/>
                </a:solidFill>
              </a:rPr>
              <a:t>Citizen of Heaven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71451" y="2628865"/>
            <a:ext cx="2590801" cy="142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400" b="1" dirty="0">
                <a:solidFill>
                  <a:srgbClr val="66FFFF"/>
                </a:solidFill>
              </a:rPr>
              <a:t>Vessel of Honor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5794744" y="1108383"/>
            <a:ext cx="3211033" cy="269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400" b="1" dirty="0">
                <a:solidFill>
                  <a:schemeClr val="tx1"/>
                </a:solidFill>
              </a:rPr>
              <a:t>Wellness Defined By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400" b="1" dirty="0">
                <a:solidFill>
                  <a:schemeClr val="tx1"/>
                </a:solidFill>
              </a:rPr>
              <a:t>Relationship with God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71450" y="4266737"/>
            <a:ext cx="2590801" cy="2244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400" b="1" dirty="0">
                <a:solidFill>
                  <a:srgbClr val="66FFFF"/>
                </a:solidFill>
              </a:rPr>
              <a:t>Ongoing Recipient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400" b="1" dirty="0">
                <a:solidFill>
                  <a:srgbClr val="66FFFF"/>
                </a:solidFill>
              </a:rPr>
              <a:t>of His Favor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236442" y="4345758"/>
            <a:ext cx="2907559" cy="1483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400" b="1" dirty="0">
                <a:solidFill>
                  <a:srgbClr val="66FFFF"/>
                </a:solidFill>
              </a:rPr>
              <a:t>Others Elevating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16964" y="10633"/>
            <a:ext cx="3514725" cy="81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</a:rPr>
              <a:t>1 Peter 1:13-25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5544212" y="53165"/>
            <a:ext cx="3514725" cy="81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</a:rPr>
              <a:t>1 Peter 3:21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2575601" y="6037087"/>
            <a:ext cx="4941618" cy="820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0"/>
              </a:spcBef>
            </a:pPr>
            <a:r>
              <a:rPr lang="en-US" b="1" dirty="0">
                <a:solidFill>
                  <a:srgbClr val="FFFF00"/>
                </a:solidFill>
              </a:rPr>
              <a:t>-- affects view of trials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75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7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dvAuto="250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62" y="625329"/>
            <a:ext cx="3993456" cy="49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3029" y="1563778"/>
            <a:ext cx="2868093" cy="30240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800"/>
              </a:lnSpc>
            </a:pPr>
            <a:r>
              <a:rPr lang="en-US" sz="4800" b="1" i="1" dirty="0">
                <a:ln w="50800"/>
                <a:solidFill>
                  <a:srgbClr val="66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faithful</a:t>
            </a:r>
          </a:p>
          <a:p>
            <a:pPr algn="ctr">
              <a:lnSpc>
                <a:spcPts val="5800"/>
              </a:lnSpc>
            </a:pPr>
            <a:r>
              <a:rPr lang="en-US" sz="4800" b="1" i="1" dirty="0">
                <a:ln w="50800"/>
                <a:solidFill>
                  <a:srgbClr val="66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child of</a:t>
            </a:r>
          </a:p>
          <a:p>
            <a:pPr algn="ctr">
              <a:lnSpc>
                <a:spcPts val="5800"/>
              </a:lnSpc>
            </a:pPr>
            <a:r>
              <a:rPr lang="en-US" sz="4000" b="1" i="1" cap="none" spc="0" dirty="0">
                <a:ln w="50800"/>
                <a:solidFill>
                  <a:srgbClr val="66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en-US" sz="4800" b="1" i="1" dirty="0">
                <a:ln w="50800"/>
                <a:solidFill>
                  <a:srgbClr val="66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King </a:t>
            </a:r>
          </a:p>
          <a:p>
            <a:pPr algn="ctr">
              <a:lnSpc>
                <a:spcPts val="5800"/>
              </a:lnSpc>
            </a:pPr>
            <a:r>
              <a:rPr lang="en-US" sz="4000" b="1" i="1" dirty="0">
                <a:ln w="50800"/>
                <a:solidFill>
                  <a:srgbClr val="66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en-US" sz="4800" b="1" i="1" dirty="0">
                <a:ln w="50800"/>
                <a:solidFill>
                  <a:srgbClr val="66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Kings</a:t>
            </a:r>
            <a:endParaRPr lang="en-US" sz="4800" b="1" i="1" cap="none" spc="0" dirty="0">
              <a:ln w="50800"/>
              <a:solidFill>
                <a:srgbClr val="660066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209551" y="5920321"/>
            <a:ext cx="8829674" cy="820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0"/>
              </a:spcBef>
            </a:pPr>
            <a:r>
              <a:rPr lang="en-US" sz="3400" b="1" i="1" dirty="0">
                <a:solidFill>
                  <a:srgbClr val="FFFF00"/>
                </a:solidFill>
              </a:rPr>
              <a:t>You brought us out to rich fulfillment!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5778" y="1808332"/>
            <a:ext cx="2954101" cy="216323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</a:rPr>
              <a:t>Psalm 66:12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5050465" y="821728"/>
            <a:ext cx="3852459" cy="820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0"/>
              </a:spcBef>
            </a:pPr>
            <a:r>
              <a:rPr lang="en-US" sz="4400" b="1" i="1" dirty="0">
                <a:solidFill>
                  <a:schemeClr val="tx1"/>
                </a:solidFill>
              </a:rPr>
              <a:t>abundance!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5184001" y="3960932"/>
            <a:ext cx="3439071" cy="169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00000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400" b="1" i="1" dirty="0">
                <a:solidFill>
                  <a:schemeClr val="tx1"/>
                </a:solidFill>
              </a:rPr>
              <a:t>wealthy</a:t>
            </a:r>
          </a:p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400" b="1" i="1" dirty="0">
                <a:solidFill>
                  <a:schemeClr val="tx1"/>
                </a:solidFill>
              </a:rPr>
              <a:t>place!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build="p"/>
      <p:bldP spid="15" grpId="0"/>
      <p:bldP spid="16" grpId="0" build="p" advAuto="50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313</TotalTime>
  <Words>139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Adelle-Regular</vt:lpstr>
      <vt:lpstr>Myriad Pro Black</vt:lpstr>
      <vt:lpstr>Trebuchet MS</vt:lpstr>
      <vt:lpstr>Apple Chancery</vt:lpstr>
      <vt:lpstr>Georgia</vt:lpstr>
      <vt:lpstr>Maiandra GD</vt:lpstr>
      <vt:lpstr>Aharoni</vt:lpstr>
      <vt:lpstr>Default</vt:lpstr>
      <vt:lpstr>2_Default</vt:lpstr>
      <vt:lpstr>Accurately Seeing Ourselves</vt:lpstr>
      <vt:lpstr>PowerPoint Presentation</vt:lpstr>
      <vt:lpstr>PowerPoint Presentation</vt:lpstr>
      <vt:lpstr>Sinners Unfit  for the Presence  of a  Holy God</vt:lpstr>
      <vt:lpstr>The Building  of a Healthy Self-Image</vt:lpstr>
      <vt:lpstr>Self-Image Correctly Remade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Kyle Pope</cp:lastModifiedBy>
  <cp:revision>49</cp:revision>
  <dcterms:created xsi:type="dcterms:W3CDTF">2014-03-26T14:03:34Z</dcterms:created>
  <dcterms:modified xsi:type="dcterms:W3CDTF">2018-09-17T23:10:32Z</dcterms:modified>
</cp:coreProperties>
</file>