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autoCompressPictures="0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799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24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4900" y="3085765"/>
            <a:ext cx="8447150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04463" y="5956138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5894" y="5951812"/>
            <a:ext cx="5187908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6233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2180497"/>
            <a:ext cx="8272211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8725" y="5956138"/>
            <a:ext cx="78938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5" y="2228004"/>
            <a:ext cx="4066793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313" y="2228004"/>
            <a:ext cx="4066794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334487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35895" y="729658"/>
            <a:ext cx="8272212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415" y="2250893"/>
            <a:ext cx="3815306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2802" y="2250893"/>
            <a:ext cx="3815305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3"/>
            <a:ext cx="4044825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5956138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5951812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5956138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300" dirty="0" smtClean="0"/>
              <a:t>“My God”</a:t>
            </a:r>
            <a:endParaRPr lang="en-US" sz="6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1048"/>
            <a:ext cx="8229600" cy="46547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500" dirty="0" smtClean="0"/>
              <a:t>Self-Defining God</a:t>
            </a:r>
          </a:p>
          <a:p>
            <a:pPr lvl="1">
              <a:buFont typeface="Arial"/>
              <a:buChar char="•"/>
            </a:pPr>
            <a:r>
              <a:rPr lang="en-US" sz="3300" dirty="0" smtClean="0"/>
              <a:t>Thinking God is like us (Ps. </a:t>
            </a:r>
            <a:r>
              <a:rPr lang="en-US" sz="3300" smtClean="0"/>
              <a:t>50:</a:t>
            </a:r>
            <a:r>
              <a:rPr lang="en-US" sz="3300" dirty="0" smtClean="0"/>
              <a:t>16-23)</a:t>
            </a:r>
          </a:p>
          <a:p>
            <a:pPr lvl="1">
              <a:buFont typeface="Arial"/>
              <a:buChar char="•"/>
            </a:pPr>
            <a:r>
              <a:rPr lang="en-US" sz="3300" dirty="0" smtClean="0"/>
              <a:t>He is not a man (1 Sam. 15:28-29)</a:t>
            </a:r>
          </a:p>
          <a:p>
            <a:pPr lvl="1">
              <a:buFont typeface="Arial"/>
              <a:buChar char="•"/>
            </a:pPr>
            <a:r>
              <a:rPr lang="en-US" sz="3300" dirty="0" smtClean="0"/>
              <a:t>He is above us (Isa. 55:7-9)</a:t>
            </a:r>
          </a:p>
          <a:p>
            <a:pPr lvl="2" algn="r">
              <a:buNone/>
            </a:pPr>
            <a:r>
              <a:rPr lang="en-US" sz="2900" i="1" dirty="0" smtClean="0"/>
              <a:t>We need to seek out what God reveals about Himself and accept it on His terms, not try to  define Him as we imagine Him.</a:t>
            </a:r>
          </a:p>
          <a:p>
            <a:pPr algn="ctr">
              <a:buNone/>
            </a:pPr>
            <a:r>
              <a:rPr lang="en-US" sz="3700" dirty="0" smtClean="0"/>
              <a:t>1 Chronicles 28:9</a:t>
            </a:r>
            <a:endParaRPr lang="en-US" sz="37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300" dirty="0" smtClean="0"/>
              <a:t>“My God”</a:t>
            </a:r>
            <a:endParaRPr lang="en-US" sz="6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1048"/>
            <a:ext cx="8229600" cy="46547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4500" dirty="0" smtClean="0"/>
              <a:t>As an Exclamation</a:t>
            </a:r>
          </a:p>
          <a:p>
            <a:pPr lvl="1">
              <a:buFont typeface="Arial"/>
              <a:buChar char="•"/>
            </a:pPr>
            <a:r>
              <a:rPr lang="en-US" sz="3027" dirty="0" smtClean="0"/>
              <a:t>Calling on the Lord is obedience to Him (Gen. 4:26; Joel 2:32; Acts 2:21; Acts 22:16; Rom. 10:13).</a:t>
            </a:r>
          </a:p>
          <a:p>
            <a:pPr lvl="1">
              <a:buFont typeface="Arial"/>
              <a:buChar char="•"/>
            </a:pPr>
            <a:r>
              <a:rPr lang="en-US" sz="3027" dirty="0" smtClean="0"/>
              <a:t>His name must not be used in vain (Deut. 5:11).</a:t>
            </a:r>
          </a:p>
          <a:p>
            <a:pPr lvl="1">
              <a:buFont typeface="Arial"/>
              <a:buChar char="•"/>
            </a:pPr>
            <a:r>
              <a:rPr lang="en-US" sz="3027" dirty="0" smtClean="0"/>
              <a:t>We should praise His name (Ps. 148:12-13).</a:t>
            </a:r>
          </a:p>
          <a:p>
            <a:pPr lvl="1">
              <a:buFont typeface="Arial"/>
              <a:buChar char="•"/>
            </a:pPr>
            <a:r>
              <a:rPr lang="en-US" sz="3027" dirty="0" smtClean="0"/>
              <a:t>We should fear His name (Isa. 59:18-19).</a:t>
            </a:r>
          </a:p>
          <a:p>
            <a:pPr lvl="1">
              <a:buFont typeface="Arial"/>
              <a:buChar char="•"/>
            </a:pPr>
            <a:r>
              <a:rPr lang="en-US" sz="3027" dirty="0" smtClean="0"/>
              <a:t>We should declare His name (Deut. 32:2-4).</a:t>
            </a:r>
          </a:p>
          <a:p>
            <a:pPr lvl="2" algn="r">
              <a:buNone/>
            </a:pPr>
            <a:r>
              <a:rPr lang="en-US" sz="3027" i="1" dirty="0" smtClean="0"/>
              <a:t>We must use the Lord’s name with reverence, not as a meaningless expletive.</a:t>
            </a:r>
            <a:r>
              <a:rPr lang="en-US" sz="2900" i="1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300" dirty="0" smtClean="0"/>
              <a:t>“My God”</a:t>
            </a:r>
            <a:endParaRPr lang="en-US" sz="6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7810"/>
            <a:ext cx="8229600" cy="455803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500" dirty="0" smtClean="0"/>
              <a:t>An Affirmation of Closeness</a:t>
            </a:r>
          </a:p>
          <a:p>
            <a:pPr lvl="1">
              <a:buFont typeface="Arial"/>
              <a:buChar char="•"/>
            </a:pPr>
            <a:r>
              <a:rPr lang="en-US" sz="3100" dirty="0" smtClean="0"/>
              <a:t>Moses (Exod. 15:1-2)</a:t>
            </a:r>
          </a:p>
          <a:p>
            <a:pPr lvl="1">
              <a:buFont typeface="Arial"/>
              <a:buChar char="•"/>
            </a:pPr>
            <a:r>
              <a:rPr lang="en-US" sz="3100" dirty="0" smtClean="0"/>
              <a:t>Joshua (Josh. 14:7-8)</a:t>
            </a:r>
          </a:p>
          <a:p>
            <a:pPr lvl="1">
              <a:buFont typeface="Arial"/>
              <a:buChar char="•"/>
            </a:pPr>
            <a:r>
              <a:rPr lang="en-US" sz="3100" dirty="0" smtClean="0"/>
              <a:t>David (Ps. 18:1-3)</a:t>
            </a:r>
          </a:p>
          <a:p>
            <a:pPr lvl="1">
              <a:buFont typeface="Arial"/>
              <a:buChar char="•"/>
            </a:pPr>
            <a:r>
              <a:rPr lang="en-US" sz="3100" dirty="0" smtClean="0"/>
              <a:t>Paul (Phil. 4:15-19)</a:t>
            </a:r>
          </a:p>
          <a:p>
            <a:pPr lvl="2" algn="r">
              <a:buNone/>
            </a:pPr>
            <a:r>
              <a:rPr lang="en-US" sz="3100" i="1" dirty="0" smtClean="0"/>
              <a:t>Can you make this type of affirmation?</a:t>
            </a:r>
          </a:p>
          <a:p>
            <a:pPr algn="ctr">
              <a:buNone/>
            </a:pPr>
            <a:r>
              <a:rPr lang="en-US" sz="3800" dirty="0" smtClean="0"/>
              <a:t>Psalm 34:17-18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9</TotalTime>
  <Words>264</Words>
  <Application>Microsoft Macintosh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Dividend</vt:lpstr>
      <vt:lpstr>“My God”</vt:lpstr>
      <vt:lpstr>“My God”</vt:lpstr>
      <vt:lpstr>“My God”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Kyle Pope</cp:lastModifiedBy>
  <cp:revision>6</cp:revision>
  <dcterms:created xsi:type="dcterms:W3CDTF">2018-07-24T02:26:44Z</dcterms:created>
  <dcterms:modified xsi:type="dcterms:W3CDTF">2018-07-24T02:26:53Z</dcterms:modified>
</cp:coreProperties>
</file>