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16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F8F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 autoAdjust="0"/>
    <p:restoredTop sz="94617" autoAdjust="0"/>
  </p:normalViewPr>
  <p:slideViewPr>
    <p:cSldViewPr>
      <p:cViewPr varScale="1">
        <p:scale>
          <a:sx n="99" d="100"/>
          <a:sy n="99" d="100"/>
        </p:scale>
        <p:origin x="-5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E023FB-EEE6-C442-BD42-8DD93AE5B27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0"/>
            <a:ext cx="211455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0"/>
            <a:ext cx="619125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529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600200"/>
            <a:ext cx="41529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tx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458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800">
          <a:solidFill>
            <a:srgbClr val="F8F8F8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800">
          <a:solidFill>
            <a:srgbClr val="F8F8F8"/>
          </a:solidFill>
          <a:latin typeface="Impact" charset="0"/>
        </a:defRPr>
      </a:lvl2pPr>
      <a:lvl3pPr algn="ctr" rtl="0" fontAlgn="base">
        <a:spcBef>
          <a:spcPct val="0"/>
        </a:spcBef>
        <a:spcAft>
          <a:spcPct val="0"/>
        </a:spcAft>
        <a:defRPr sz="4800">
          <a:solidFill>
            <a:srgbClr val="F8F8F8"/>
          </a:solidFill>
          <a:latin typeface="Impact" charset="0"/>
        </a:defRPr>
      </a:lvl3pPr>
      <a:lvl4pPr algn="ctr" rtl="0" fontAlgn="base">
        <a:spcBef>
          <a:spcPct val="0"/>
        </a:spcBef>
        <a:spcAft>
          <a:spcPct val="0"/>
        </a:spcAft>
        <a:defRPr sz="4800">
          <a:solidFill>
            <a:srgbClr val="F8F8F8"/>
          </a:solidFill>
          <a:latin typeface="Impact" charset="0"/>
        </a:defRPr>
      </a:lvl4pPr>
      <a:lvl5pPr algn="ctr" rtl="0" fontAlgn="base">
        <a:spcBef>
          <a:spcPct val="0"/>
        </a:spcBef>
        <a:spcAft>
          <a:spcPct val="0"/>
        </a:spcAft>
        <a:defRPr sz="4800">
          <a:solidFill>
            <a:srgbClr val="F8F8F8"/>
          </a:solidFill>
          <a:latin typeface="Impac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rgbClr val="F8F8F8"/>
          </a:solidFill>
          <a:latin typeface="Impac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rgbClr val="F8F8F8"/>
          </a:solidFill>
          <a:latin typeface="Impac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rgbClr val="F8F8F8"/>
          </a:solidFill>
          <a:latin typeface="Impac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rgbClr val="F8F8F8"/>
          </a:solidFill>
          <a:latin typeface="Impact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F8F8F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F8F8F8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F8F8F8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F8F8F8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8F8F8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8F8F8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8F8F8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8F8F8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8F8F8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Genesis 49:10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8458200" cy="4343400"/>
          </a:xfrm>
        </p:spPr>
        <p:txBody>
          <a:bodyPr/>
          <a:lstStyle/>
          <a:p>
            <a:pPr indent="1588">
              <a:buFontTx/>
              <a:buNone/>
            </a:pPr>
            <a:r>
              <a:rPr lang="en-US" sz="4000" b="1"/>
              <a:t>“The scepter shall not depart from Judah, nor a lawgiver from between his feet, until Shiloh comes; and to Him shall be the obedience of the people”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b="1" dirty="0"/>
              <a:t>Shiloh</a:t>
            </a:r>
            <a:r>
              <a:rPr lang="en-US" dirty="0"/>
              <a:t> </a:t>
            </a:r>
          </a:p>
          <a:p>
            <a:pPr lvl="1">
              <a:spcAft>
                <a:spcPts val="2400"/>
              </a:spcAft>
              <a:buFont typeface="Wingdings" charset="2"/>
              <a:buNone/>
            </a:pPr>
            <a:r>
              <a:rPr lang="en-US" dirty="0"/>
              <a:t>This interpretation is supported by...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“The </a:t>
            </a:r>
            <a:r>
              <a:rPr lang="en-US" dirty="0"/>
              <a:t>almost unanimous testimony of ancient versions” including the Septuagint and the Hebrew </a:t>
            </a:r>
            <a:r>
              <a:rPr lang="en-US" dirty="0" err="1"/>
              <a:t>Targums</a:t>
            </a:r>
            <a:r>
              <a:rPr lang="en-US" dirty="0"/>
              <a:t>. </a:t>
            </a:r>
            <a:endParaRPr lang="en-US" sz="900" dirty="0"/>
          </a:p>
          <a:p>
            <a:pPr lvl="1">
              <a:buFont typeface="Wingdings" charset="2"/>
              <a:buNone/>
            </a:pPr>
            <a:endParaRPr lang="en-US" sz="900" dirty="0"/>
          </a:p>
          <a:p>
            <a:pPr lvl="1" algn="r">
              <a:buFont typeface="Wingdings" charset="2"/>
              <a:buNone/>
            </a:pPr>
            <a:r>
              <a:rPr lang="en-US" sz="2000" dirty="0"/>
              <a:t>Victor P. Hamilton, “</a:t>
            </a:r>
            <a:r>
              <a:rPr lang="en-US" sz="2000" i="1" dirty="0"/>
              <a:t>Shiloh</a:t>
            </a:r>
            <a:r>
              <a:rPr lang="en-US" sz="2000" dirty="0"/>
              <a:t>” </a:t>
            </a:r>
            <a:r>
              <a:rPr lang="en-US" sz="2000" i="1" dirty="0"/>
              <a:t>Theological Wordbook of the Old Testament, </a:t>
            </a:r>
            <a:r>
              <a:rPr lang="en-US" sz="2000" dirty="0"/>
              <a:t>Vol. 2, eds. R. Laird Harris, Gleason L. Archer, and Bruce K. </a:t>
            </a:r>
            <a:r>
              <a:rPr lang="en-US" sz="2000" dirty="0" err="1"/>
              <a:t>Waltke</a:t>
            </a:r>
            <a:r>
              <a:rPr lang="en-US" sz="2000" dirty="0"/>
              <a:t>.</a:t>
            </a:r>
            <a:r>
              <a:rPr lang="en-US" sz="2000" i="1" dirty="0"/>
              <a:t> </a:t>
            </a:r>
            <a:r>
              <a:rPr lang="en-US" sz="2000" dirty="0"/>
              <a:t>Chicago: Moody Press,</a:t>
            </a:r>
            <a:r>
              <a:rPr lang="en-US" sz="2000" i="1" dirty="0"/>
              <a:t> </a:t>
            </a:r>
            <a:r>
              <a:rPr lang="en-US" sz="2000" dirty="0"/>
              <a:t>919.</a:t>
            </a:r>
            <a:endParaRPr lang="en-US" sz="2000" dirty="0" smtClean="0"/>
          </a:p>
          <a:p>
            <a:pPr lvl="1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b="1"/>
              <a:t>Jacob prophesied…</a:t>
            </a:r>
            <a:endParaRPr lang="en-US"/>
          </a:p>
          <a:p>
            <a:pPr lvl="1">
              <a:buFont typeface="Wingdings" charset="2"/>
              <a:buChar char="§"/>
            </a:pPr>
            <a:r>
              <a:rPr lang="en-US"/>
              <a:t>A King from the line of Judah, before a king was even imagined in Israel. </a:t>
            </a:r>
          </a:p>
          <a:p>
            <a:pPr lvl="1">
              <a:buFont typeface="Wingdings" charset="2"/>
              <a:buChar char="§"/>
            </a:pPr>
            <a:r>
              <a:rPr lang="en-US"/>
              <a:t>A Lawgiver from Judah, before written law was revealed, a title applied to the Divine </a:t>
            </a:r>
            <a:r>
              <a:rPr lang="en-US" b="1"/>
              <a:t>“Lawgiver.”</a:t>
            </a:r>
            <a:r>
              <a:rPr lang="en-US"/>
              <a:t> </a:t>
            </a:r>
          </a:p>
          <a:p>
            <a:pPr lvl="1">
              <a:buFont typeface="Wingdings" charset="2"/>
              <a:buChar char="§"/>
            </a:pPr>
            <a:r>
              <a:rPr lang="en-US"/>
              <a:t>This authority will stand </a:t>
            </a:r>
            <a:r>
              <a:rPr lang="en-US" b="1"/>
              <a:t>“until he comes to whom it belongs”</a:t>
            </a:r>
            <a:r>
              <a:rPr lang="en-US"/>
              <a:t> (NIV).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US" sz="3600" b="1"/>
              <a:t>“To Him shall be the obedience </a:t>
            </a:r>
          </a:p>
          <a:p>
            <a:pPr marL="0" indent="0" algn="ctr">
              <a:buFontTx/>
              <a:buNone/>
            </a:pPr>
            <a:r>
              <a:rPr lang="en-US" sz="3600" b="1"/>
              <a:t>of the people.”</a:t>
            </a:r>
            <a:r>
              <a:rPr lang="en-US"/>
              <a:t> </a:t>
            </a:r>
            <a:endParaRPr lang="en-US" sz="2000"/>
          </a:p>
          <a:p>
            <a:pPr marL="0" indent="0" algn="ctr">
              <a:buFontTx/>
              <a:buNone/>
            </a:pPr>
            <a:endParaRPr lang="en-US" sz="2000"/>
          </a:p>
          <a:p>
            <a:pPr marL="0" indent="0" algn="ctr">
              <a:buFontTx/>
              <a:buNone/>
            </a:pPr>
            <a:r>
              <a:rPr lang="en-US" sz="2900"/>
              <a:t>Ancient Translations rendered </a:t>
            </a:r>
            <a:r>
              <a:rPr lang="en-US" sz="2900" i="1"/>
              <a:t>amyim </a:t>
            </a:r>
            <a:r>
              <a:rPr lang="en-US" sz="2900"/>
              <a:t>“people”</a:t>
            </a:r>
          </a:p>
          <a:p>
            <a:pPr marL="0" indent="0" algn="ctr">
              <a:buFontTx/>
              <a:buNone/>
            </a:pPr>
            <a:r>
              <a:rPr lang="en-US" sz="3600" b="1"/>
              <a:t>“nations”</a:t>
            </a:r>
            <a:r>
              <a:rPr lang="en-US"/>
              <a:t>  (i.e. not just Israel)</a:t>
            </a:r>
            <a:endParaRPr lang="en-US" sz="2800"/>
          </a:p>
          <a:p>
            <a:pPr marL="0" indent="0" algn="ctr">
              <a:buFontTx/>
              <a:buNone/>
            </a:pPr>
            <a:endParaRPr lang="en-US" sz="2800"/>
          </a:p>
          <a:p>
            <a:pPr marL="0" indent="0" algn="ctr">
              <a:lnSpc>
                <a:spcPct val="80000"/>
              </a:lnSpc>
              <a:buFontTx/>
              <a:buNone/>
            </a:pPr>
            <a:r>
              <a:rPr lang="en-US" sz="3600" b="1"/>
              <a:t>“The obedience of the </a:t>
            </a:r>
          </a:p>
          <a:p>
            <a:pPr marL="0" indent="0" algn="ctr">
              <a:lnSpc>
                <a:spcPct val="80000"/>
              </a:lnSpc>
              <a:buFontTx/>
              <a:buNone/>
            </a:pPr>
            <a:r>
              <a:rPr lang="en-US" sz="3600" b="1"/>
              <a:t>nations” </a:t>
            </a:r>
            <a:r>
              <a:rPr lang="en-US" sz="3600"/>
              <a:t>(NIV)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US" sz="4400" b="1" dirty="0"/>
              <a:t>Who would</a:t>
            </a:r>
            <a:r>
              <a:rPr lang="en-US" sz="4400" dirty="0"/>
              <a:t>…</a:t>
            </a:r>
          </a:p>
          <a:p>
            <a:pPr lvl="1">
              <a:buFont typeface="Wingdings" charset="2"/>
              <a:buChar char="§"/>
            </a:pPr>
            <a:r>
              <a:rPr lang="en-US" sz="3200" dirty="0"/>
              <a:t>Descend from Judah? </a:t>
            </a:r>
          </a:p>
          <a:p>
            <a:pPr lvl="1">
              <a:buFont typeface="Wingdings" charset="2"/>
              <a:buChar char="§"/>
            </a:pPr>
            <a:r>
              <a:rPr lang="en-US" sz="3200" dirty="0"/>
              <a:t>Be a King…  </a:t>
            </a:r>
          </a:p>
          <a:p>
            <a:pPr lvl="1">
              <a:buFont typeface="Wingdings" charset="2"/>
              <a:buChar char="§"/>
            </a:pPr>
            <a:r>
              <a:rPr lang="en-US" sz="3200" dirty="0"/>
              <a:t>And a Lawgiver?</a:t>
            </a:r>
            <a:endParaRPr lang="en-US" sz="3200" dirty="0" smtClean="0"/>
          </a:p>
          <a:p>
            <a:pPr lvl="1">
              <a:buFont typeface="Wingdings" charset="2"/>
              <a:buChar char="§"/>
            </a:pPr>
            <a:r>
              <a:rPr lang="en-US" sz="3200" dirty="0" smtClean="0"/>
              <a:t>Who is one to whom </a:t>
            </a:r>
            <a:r>
              <a:rPr lang="en-US" sz="3200" dirty="0"/>
              <a:t>the right of royal authority “belongs”?</a:t>
            </a:r>
          </a:p>
          <a:p>
            <a:pPr lvl="1">
              <a:buFont typeface="Wingdings" charset="2"/>
              <a:buChar char="§"/>
            </a:pPr>
            <a:r>
              <a:rPr lang="en-US" sz="3200" dirty="0"/>
              <a:t>To whom would be </a:t>
            </a:r>
            <a:r>
              <a:rPr lang="en-US" sz="3200" b="1" dirty="0"/>
              <a:t>“the obedience of the nations”?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US" b="1"/>
              <a:t>Hundreds of years before His coming Jacob prophesied the coming of…</a:t>
            </a:r>
            <a:endParaRPr lang="en-US"/>
          </a:p>
          <a:p>
            <a:pPr lvl="1">
              <a:buFont typeface="Wingdings" charset="2"/>
              <a:buNone/>
            </a:pPr>
            <a:endParaRPr lang="en-US" sz="900"/>
          </a:p>
          <a:p>
            <a:pPr marL="0" indent="0" algn="ctr">
              <a:buFont typeface="Wingdings" charset="2"/>
              <a:buNone/>
            </a:pPr>
            <a:r>
              <a:rPr lang="en-US" sz="4800" b="1"/>
              <a:t>Jesus Christ</a:t>
            </a:r>
          </a:p>
          <a:p>
            <a:pPr marL="0" indent="0" algn="ctr">
              <a:buFont typeface="Wingdings" charset="2"/>
              <a:buNone/>
            </a:pPr>
            <a:endParaRPr lang="en-US" sz="1800" b="1"/>
          </a:p>
          <a:p>
            <a:pPr marL="0" indent="0" algn="ctr">
              <a:buFont typeface="Wingdings" charset="2"/>
              <a:buChar char="§"/>
            </a:pPr>
            <a:r>
              <a:rPr lang="en-US" b="1"/>
              <a:t> Of the tribe of Judah</a:t>
            </a:r>
          </a:p>
          <a:p>
            <a:pPr marL="0" indent="0" algn="ctr">
              <a:buFont typeface="Wingdings" charset="2"/>
              <a:buChar char="§"/>
            </a:pPr>
            <a:r>
              <a:rPr lang="en-US" b="1"/>
              <a:t> King and Lawgiver</a:t>
            </a:r>
          </a:p>
          <a:p>
            <a:pPr marL="0" indent="0" algn="ctr">
              <a:buFont typeface="Wingdings" charset="2"/>
              <a:buChar char="§"/>
            </a:pPr>
            <a:r>
              <a:rPr lang="en-US" b="1"/>
              <a:t> Shiloh, “He to whom (the right to               rule the nations) belongs.”</a:t>
            </a:r>
            <a:r>
              <a:rPr lang="en-US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 b="1"/>
              <a:t>The Scepter</a:t>
            </a:r>
            <a:r>
              <a:rPr lang="en-US"/>
              <a:t> 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/>
              <a:t>A sign of royal authority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/>
              <a:t>King Ahasuerus’ scepter (Esther 4:11; 5:2).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/>
              <a:t>Rulers of Syria and the Philistines                   (Amos 1:3-8).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/>
              <a:t>Saul, the Son of Kish—Of the tribe of           Benjamin (1 Samuel 9:1-2; 10:1).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/>
              <a:t>His fall from authority (1 Samuel 13:13-14).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/>
              <a:t>David, the son of Jesse—Of the tribe of          Judah   (1 Samuel 16:1; 11-14).</a:t>
            </a:r>
          </a:p>
        </p:txBody>
      </p:sp>
      <p:pic>
        <p:nvPicPr>
          <p:cNvPr id="4103" name="Picture 7" descr="Scep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1600200"/>
            <a:ext cx="654050" cy="47244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sz="4000" b="1"/>
              <a:t>The Scepter</a:t>
            </a:r>
            <a:r>
              <a:rPr lang="en-US"/>
              <a:t> </a:t>
            </a:r>
          </a:p>
          <a:p>
            <a:pPr marL="0" indent="0">
              <a:buFont typeface="Wingdings" charset="2"/>
              <a:buNone/>
            </a:pPr>
            <a:endParaRPr lang="en-US"/>
          </a:p>
          <a:p>
            <a:pPr marL="0" indent="0" algn="ctr">
              <a:buFontTx/>
              <a:buNone/>
            </a:pPr>
            <a:r>
              <a:rPr lang="en-US" sz="4400" b="1"/>
              <a:t>“The scepter shall not DEPART from Judah…”</a:t>
            </a:r>
            <a:endParaRPr lang="en-US" sz="36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b="1" dirty="0"/>
              <a:t>A Lawgiver</a:t>
            </a:r>
            <a:r>
              <a:rPr lang="en-US" dirty="0"/>
              <a:t> 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Moses, the Levite (Exodus 2:1-3; 10).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“Moses commanded a law” (Deut 33:4).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“Judah is My Lawgiver” (Psalm 60:7; </a:t>
            </a:r>
            <a:r>
              <a:rPr lang="en-US" dirty="0" smtClean="0"/>
              <a:t>108:</a:t>
            </a:r>
            <a:r>
              <a:rPr lang="en-US" dirty="0"/>
              <a:t>8).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“The Lord is our Lawgiver” (Isaiah 33:22).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sz="4000" b="1"/>
              <a:t>A Lawgiver</a:t>
            </a:r>
            <a:r>
              <a:rPr lang="en-US"/>
              <a:t> </a:t>
            </a:r>
          </a:p>
          <a:p>
            <a:pPr marL="0" indent="0">
              <a:buFont typeface="Wingdings" charset="2"/>
              <a:buNone/>
            </a:pPr>
            <a:endParaRPr lang="en-US" sz="2400"/>
          </a:p>
          <a:p>
            <a:pPr marL="0" indent="0" algn="ctr">
              <a:buFont typeface="Wingdings" charset="2"/>
              <a:buNone/>
            </a:pPr>
            <a:r>
              <a:rPr lang="en-US" sz="4400" b="1"/>
              <a:t>“The scepter shall not depart from Judah, nor a lawgiver from between his feet, UNTIL Shiloh comes…”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b="1" dirty="0"/>
              <a:t>Shiloh</a:t>
            </a:r>
            <a:r>
              <a:rPr lang="en-US" dirty="0"/>
              <a:t> 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City in the territory of </a:t>
            </a:r>
          </a:p>
          <a:p>
            <a:pPr lvl="1">
              <a:buFont typeface="Wingdings" charset="2"/>
              <a:buNone/>
            </a:pPr>
            <a:r>
              <a:rPr lang="en-US" dirty="0"/>
              <a:t>   Ephraim where the </a:t>
            </a:r>
          </a:p>
          <a:p>
            <a:pPr lvl="1">
              <a:buFont typeface="Wingdings" charset="2"/>
              <a:buNone/>
            </a:pPr>
            <a:r>
              <a:rPr lang="en-US" dirty="0"/>
              <a:t>   tabernacle was set up.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By Joshua </a:t>
            </a:r>
          </a:p>
          <a:p>
            <a:pPr lvl="1">
              <a:buFont typeface="Wingdings" charset="2"/>
              <a:buNone/>
            </a:pPr>
            <a:r>
              <a:rPr lang="en-US" dirty="0"/>
              <a:t>   (Joshua 18:1).</a:t>
            </a:r>
            <a:endParaRPr lang="en-US" dirty="0" smtClean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In the time of </a:t>
            </a:r>
            <a:r>
              <a:rPr lang="en-US" dirty="0"/>
              <a:t>Samuel (1 Samuel 1:24).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There is no mention of the city of Shiloh in Genesis.</a:t>
            </a:r>
          </a:p>
        </p:txBody>
      </p:sp>
      <p:pic>
        <p:nvPicPr>
          <p:cNvPr id="9220" name="Picture 4" descr="Shiloh LD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1905000"/>
            <a:ext cx="3657600" cy="2468563"/>
          </a:xfrm>
          <a:prstGeom prst="rect">
            <a:avLst/>
          </a:prstGeom>
          <a:noFill/>
          <a:ln w="38100">
            <a:solidFill>
              <a:srgbClr val="F8F8F8"/>
            </a:solidFill>
            <a:miter lim="800000"/>
            <a:headEnd/>
            <a:tailEnd/>
          </a:ln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800600" y="4495800"/>
            <a:ext cx="381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F8F8F8"/>
                </a:solidFill>
                <a:latin typeface="StarbabeHmkBold" pitchFamily="2" charset="0"/>
              </a:rPr>
              <a:t>Location of Ancient Shiloh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 b="1"/>
              <a:t>Shiloh</a:t>
            </a:r>
            <a:r>
              <a:rPr lang="en-US"/>
              <a:t> </a:t>
            </a:r>
          </a:p>
          <a:p>
            <a:pPr lvl="1">
              <a:lnSpc>
                <a:spcPct val="90000"/>
              </a:lnSpc>
              <a:buFont typeface="Wingdings" charset="2"/>
              <a:buNone/>
            </a:pPr>
            <a:r>
              <a:rPr lang="en-US"/>
              <a:t>Some would understand this to refer to...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 sz="3200"/>
              <a:t>Judah, through the rise of David “coming to Shiloh.”</a:t>
            </a:r>
            <a:r>
              <a:rPr lang="en-US"/>
              <a:t> </a:t>
            </a:r>
          </a:p>
          <a:p>
            <a:pPr lvl="1">
              <a:lnSpc>
                <a:spcPct val="90000"/>
              </a:lnSpc>
              <a:buFont typeface="Wingdings" charset="2"/>
              <a:buNone/>
            </a:pPr>
            <a:r>
              <a:rPr lang="en-US"/>
              <a:t>The Problem is, Jacob describes authority not departing from Judah… </a:t>
            </a:r>
          </a:p>
          <a:p>
            <a:pPr algn="ctr">
              <a:lnSpc>
                <a:spcPct val="90000"/>
              </a:lnSpc>
              <a:buFont typeface="Wingdings" charset="2"/>
              <a:buNone/>
            </a:pPr>
            <a:r>
              <a:rPr lang="en-US" sz="3600" b="1"/>
              <a:t>“UNTIL Shiloh comes”</a:t>
            </a:r>
            <a:r>
              <a:rPr lang="en-US"/>
              <a:t> </a:t>
            </a:r>
            <a:endParaRPr lang="en-US" sz="2400"/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/>
              <a:t>Through David and Solomon Jerusalem (not Shiloh) becomes the place of worship                   (2 Samuel 7:5-13).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sz="4000" b="1"/>
              <a:t>Shiloh</a:t>
            </a:r>
            <a:r>
              <a:rPr lang="en-US"/>
              <a:t> </a:t>
            </a:r>
          </a:p>
          <a:p>
            <a:pPr marL="0" indent="0" algn="ctr">
              <a:buFont typeface="Wingdings" charset="2"/>
              <a:buNone/>
            </a:pPr>
            <a:r>
              <a:rPr lang="en-US" sz="4000"/>
              <a:t>Royal authority doesn’t START                      for Judah until AFTER David                  comes to Shiloh.</a:t>
            </a:r>
            <a:endParaRPr lang="en-US" sz="2800"/>
          </a:p>
          <a:p>
            <a:pPr marL="0" indent="0" algn="ctr">
              <a:buFont typeface="Wingdings" charset="2"/>
              <a:buNone/>
            </a:pPr>
            <a:endParaRPr lang="en-US" sz="2800"/>
          </a:p>
          <a:p>
            <a:pPr marL="0" indent="0" algn="ctr">
              <a:buFont typeface="Wingdings" charset="2"/>
              <a:buNone/>
            </a:pPr>
            <a:r>
              <a:rPr lang="en-US" sz="3600" b="1"/>
              <a:t>What (or who) is the Shiloh of </a:t>
            </a:r>
          </a:p>
          <a:p>
            <a:pPr marL="0" indent="0" algn="ctr">
              <a:buFont typeface="Wingdings" charset="2"/>
              <a:buNone/>
            </a:pPr>
            <a:r>
              <a:rPr lang="en-US" sz="3600" b="1"/>
              <a:t>Jacob’s blessing?</a:t>
            </a:r>
            <a:r>
              <a:rPr lang="en-US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“Until Shiloh Comes”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sz="4000" b="1" dirty="0"/>
              <a:t>Shiloh</a:t>
            </a:r>
            <a:r>
              <a:rPr lang="en-US" dirty="0"/>
              <a:t> </a:t>
            </a:r>
          </a:p>
          <a:p>
            <a:pPr marL="0" indent="0" algn="ctr">
              <a:lnSpc>
                <a:spcPct val="85000"/>
              </a:lnSpc>
              <a:buNone/>
            </a:pPr>
            <a:r>
              <a:rPr lang="en-US" sz="3600" dirty="0"/>
              <a:t>Heb. </a:t>
            </a:r>
            <a:r>
              <a:rPr lang="en-US" sz="3600" i="1" dirty="0" err="1"/>
              <a:t>shiyloh</a:t>
            </a:r>
            <a:r>
              <a:rPr lang="en-US" sz="3600" dirty="0">
                <a:latin typeface="Times New Roman"/>
                <a:cs typeface="Times New Roman"/>
              </a:rPr>
              <a:t>  </a:t>
            </a:r>
            <a:r>
              <a:rPr lang="en-US" sz="3600" dirty="0" smtClean="0">
                <a:latin typeface="Times New Roman"/>
                <a:cs typeface="Times New Roman"/>
              </a:rPr>
              <a:t> </a:t>
            </a:r>
            <a:r>
              <a:rPr lang="en-US" sz="4400" b="1" dirty="0" err="1" smtClean="0">
                <a:latin typeface="Times New Roman"/>
                <a:cs typeface="Times New Roman"/>
              </a:rPr>
              <a:t>שִׁילֹה</a:t>
            </a:r>
            <a:r>
              <a:rPr lang="en-US" sz="4200" dirty="0" smtClean="0">
                <a:latin typeface="Times New Roman"/>
                <a:ea typeface="TITUS Cyberbit Basic" pitchFamily="18" charset="0"/>
                <a:cs typeface="Times New Roman"/>
              </a:rPr>
              <a:t> 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</a:pPr>
            <a:r>
              <a:rPr lang="en-US" sz="3600" dirty="0" smtClean="0"/>
              <a:t>= </a:t>
            </a:r>
            <a:r>
              <a:rPr lang="en-US" sz="3600" dirty="0"/>
              <a:t>“he to whom it belongs”</a:t>
            </a:r>
          </a:p>
          <a:p>
            <a:pPr marL="0" indent="0" algn="ctr">
              <a:buFont typeface="Wingdings" charset="2"/>
              <a:buNone/>
            </a:pPr>
            <a:r>
              <a:rPr lang="en-US" sz="3600" dirty="0"/>
              <a:t>“</a:t>
            </a:r>
            <a:r>
              <a:rPr lang="en-US" dirty="0"/>
              <a:t>he whose it is, that which belongs to him”</a:t>
            </a:r>
          </a:p>
          <a:p>
            <a:pPr marL="0" indent="0" algn="r">
              <a:lnSpc>
                <a:spcPct val="80000"/>
              </a:lnSpc>
              <a:buFont typeface="Wingdings" charset="2"/>
              <a:buNone/>
            </a:pPr>
            <a:r>
              <a:rPr lang="en-US" sz="2000" i="1" dirty="0"/>
              <a:t>Hebrew-English Lexicon of the Old Testament </a:t>
            </a:r>
            <a:r>
              <a:rPr lang="en-US" sz="2000" dirty="0"/>
              <a:t>, </a:t>
            </a:r>
          </a:p>
          <a:p>
            <a:pPr marL="0" indent="0" algn="r">
              <a:lnSpc>
                <a:spcPct val="80000"/>
              </a:lnSpc>
              <a:buFont typeface="Wingdings" charset="2"/>
              <a:buNone/>
            </a:pPr>
            <a:r>
              <a:rPr lang="en-US" sz="2000" dirty="0"/>
              <a:t>Brown, Drivers  &amp; Briggs</a:t>
            </a:r>
            <a:endParaRPr lang="en-US" sz="20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ueSkyBorder">
  <a:themeElements>
    <a:clrScheme name="">
      <a:dk1>
        <a:srgbClr val="000000"/>
      </a:dk1>
      <a:lt1>
        <a:srgbClr val="000066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AAA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ueSkyBorder">
      <a:majorFont>
        <a:latin typeface="Impact"/>
        <a:ea typeface=""/>
        <a:cs typeface=""/>
      </a:majorFont>
      <a:minorFont>
        <a:latin typeface="StarbabeHmk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lueSkyBord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SkyBord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SkyBord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SkyBord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SkyBord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SkyBord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SkyBord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BlueSkyBorder</Template>
  <TotalTime>199</TotalTime>
  <Words>735</Words>
  <Application>Microsoft Macintosh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BlueSkyBorder</vt:lpstr>
      <vt:lpstr>Genesis 49:10</vt:lpstr>
      <vt:lpstr>“Until Shiloh Comes”</vt:lpstr>
      <vt:lpstr>“Until Shiloh Comes”</vt:lpstr>
      <vt:lpstr>“Until Shiloh Comes”</vt:lpstr>
      <vt:lpstr>“Until Shiloh Comes”</vt:lpstr>
      <vt:lpstr>“Until Shiloh Comes”</vt:lpstr>
      <vt:lpstr>“Until Shiloh Comes”</vt:lpstr>
      <vt:lpstr>“Until Shiloh Comes”</vt:lpstr>
      <vt:lpstr>“Until Shiloh Comes”</vt:lpstr>
      <vt:lpstr>“Until Shiloh Comes”</vt:lpstr>
      <vt:lpstr>“Until Shiloh Comes”</vt:lpstr>
      <vt:lpstr>“Until Shiloh Comes”</vt:lpstr>
      <vt:lpstr>“Until Shiloh Comes”</vt:lpstr>
      <vt:lpstr>“Until Shiloh Comes”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Sky Border</dc:title>
  <dc:creator>Olsen Park church</dc:creator>
  <cp:lastModifiedBy>Kyle Pope</cp:lastModifiedBy>
  <cp:revision>14</cp:revision>
  <dcterms:created xsi:type="dcterms:W3CDTF">2018-04-30T01:06:11Z</dcterms:created>
  <dcterms:modified xsi:type="dcterms:W3CDTF">2018-04-30T01:06:32Z</dcterms:modified>
</cp:coreProperties>
</file>