
<file path=[Content_Types].xml><?xml version="1.0" encoding="utf-8"?>
<Types xmlns="http://schemas.openxmlformats.org/package/2006/content-types">
  <Override PartName="/ppt/slides/slide3.xml" ContentType="application/vnd.openxmlformats-officedocument.presentationml.slide+xml"/>
  <Override PartName="/docProps/core.xml" ContentType="application/vnd.openxmlformats-package.core-properties+xml"/>
  <Override PartName="/ppt/slideLayouts/slideLayout6.xml" ContentType="application/vnd.openxmlformats-officedocument.presentationml.slideLayout+xml"/>
  <Default Extension="rels" ContentType="application/vnd.openxmlformats-package.relationships+xml"/>
  <Override PartName="/ppt/slideLayouts/slideLayout8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11.xml" ContentType="application/vnd.openxmlformats-officedocument.presentationml.slideLayout+xml"/>
  <Default Extension="xml" ContentType="application/xml"/>
  <Override PartName="/ppt/slideLayouts/slideLayout3.xml" ContentType="application/vnd.openxmlformats-officedocument.presentationml.slideLayout+xml"/>
  <Override PartName="/ppt/slides/slide2.xml" ContentType="application/vnd.openxmlformats-officedocument.presentationml.slide+xml"/>
  <Override PartName="/docProps/app.xml" ContentType="application/vnd.openxmlformats-officedocument.extended-properties+xml"/>
  <Override PartName="/ppt/slideMasters/slideMaster1.xml" ContentType="application/vnd.openxmlformats-officedocument.presentationml.slideMaster+xml"/>
  <Override PartName="/ppt/notesMasters/notesMaster1.xml" ContentType="application/vnd.openxmlformats-officedocument.presentationml.notesMaster+xml"/>
  <Override PartName="/ppt/slides/slide4.xml" ContentType="application/vnd.openxmlformats-officedocument.presentationml.slide+xml"/>
  <Override PartName="/ppt/slideLayouts/slideLayout5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slideLayouts/slideLayout9.xml" ContentType="application/vnd.openxmlformats-officedocument.presentationml.slideLayout+xml"/>
  <Default Extension="jpeg" ContentType="image/jpeg"/>
  <Override PartName="/ppt/presProps.xml" ContentType="application/vnd.openxmlformats-officedocument.presentationml.presProps+xml"/>
  <Override PartName="/ppt/slideLayouts/slideLayout2.xml" ContentType="application/vnd.openxmlformats-officedocument.presentationml.slideLayout+xml"/>
  <Override PartName="/ppt/presentation.xml" ContentType="application/vnd.openxmlformats-officedocument.presentationml.presentation.main+xml"/>
  <Default Extension="bin" ContentType="application/vnd.openxmlformats-officedocument.presentationml.printerSettings"/>
  <Override PartName="/ppt/slides/slide1.xml" ContentType="application/vnd.openxmlformats-officedocument.presentationml.slide+xml"/>
  <Override PartName="/ppt/slideLayouts/slideLayout10.xml" ContentType="application/vnd.openxmlformats-officedocument.presentationml.slideLayout+xml"/>
  <Override PartName="/ppt/tableStyles.xml" ContentType="application/vnd.openxmlformats-officedocument.presentationml.tableStyles+xml"/>
  <Override PartName="/ppt/slideLayouts/slideLayout4.xml" ContentType="application/vnd.openxmlformats-officedocument.presentationml.slideLayout+xml"/>
  <Override PartName="/ppt/theme/theme1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>
  <p:sldMasterIdLst>
    <p:sldMasterId id="2147483660" r:id="rId1"/>
  </p:sldMasterIdLst>
  <p:notesMasterIdLst>
    <p:notesMasterId r:id="rId6"/>
  </p:notesMasterIdLst>
  <p:sldIdLst>
    <p:sldId id="257" r:id="rId2"/>
    <p:sldId id="258" r:id="rId3"/>
    <p:sldId id="259" r:id="rId4"/>
    <p:sldId id="260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lrMru>
    <a:srgbClr val="00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>
    <p:restoredLeft sz="15602" autoAdjust="0"/>
    <p:restoredTop sz="99721" autoAdjust="0"/>
  </p:normalViewPr>
  <p:slideViewPr>
    <p:cSldViewPr>
      <p:cViewPr varScale="1">
        <p:scale>
          <a:sx n="104" d="100"/>
          <a:sy n="104" d="100"/>
        </p:scale>
        <p:origin x="-368" y="-11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notesMaster" Target="notesMasters/notesMaster1.xml"/><Relationship Id="rId7" Type="http://schemas.openxmlformats.org/officeDocument/2006/relationships/printerSettings" Target="printerSettings/printerSettings1.bin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87A113-AF6D-408A-8D56-33073466E6FF}" type="datetimeFigureOut">
              <a:rPr lang="en-US" smtClean="0"/>
              <a:pPr/>
              <a:t>9/6/18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5BF2CF1-F8A9-4E61-841A-6ECEBC44C9E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0A1A8-A2DB-4159-86D1-ABEC8FAB24BB}" type="datetimeFigureOut">
              <a:rPr lang="en-US" smtClean="0"/>
              <a:pPr/>
              <a:t>9/6/18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5CB09904-FD65-4C4B-B56D-1ACA5796125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0A1A8-A2DB-4159-86D1-ABEC8FAB24BB}" type="datetimeFigureOut">
              <a:rPr lang="en-US" smtClean="0"/>
              <a:pPr/>
              <a:t>9/6/18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B09904-FD65-4C4B-B56D-1ACA5796125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5CB09904-FD65-4C4B-B56D-1ACA5796125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0A1A8-A2DB-4159-86D1-ABEC8FAB24BB}" type="datetimeFigureOut">
              <a:rPr lang="en-US" smtClean="0"/>
              <a:pPr/>
              <a:t>9/6/18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0A1A8-A2DB-4159-86D1-ABEC8FAB24BB}" type="datetimeFigureOut">
              <a:rPr lang="en-US" smtClean="0"/>
              <a:pPr/>
              <a:t>9/6/18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5CB09904-FD65-4C4B-B56D-1ACA5796125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0A1A8-A2DB-4159-86D1-ABEC8FAB24BB}" type="datetimeFigureOut">
              <a:rPr lang="en-US" smtClean="0"/>
              <a:pPr/>
              <a:t>9/6/18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5CB09904-FD65-4C4B-B56D-1ACA5796125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5CF0A1A8-A2DB-4159-86D1-ABEC8FAB24BB}" type="datetimeFigureOut">
              <a:rPr lang="en-US" smtClean="0"/>
              <a:pPr/>
              <a:t>9/6/18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B09904-FD65-4C4B-B56D-1ACA5796125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0A1A8-A2DB-4159-86D1-ABEC8FAB24BB}" type="datetimeFigureOut">
              <a:rPr lang="en-US" smtClean="0"/>
              <a:pPr/>
              <a:t>9/6/18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5CB09904-FD65-4C4B-B56D-1ACA5796125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0A1A8-A2DB-4159-86D1-ABEC8FAB24BB}" type="datetimeFigureOut">
              <a:rPr lang="en-US" smtClean="0"/>
              <a:pPr/>
              <a:t>9/6/18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5CB09904-FD65-4C4B-B56D-1ACA5796125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0A1A8-A2DB-4159-86D1-ABEC8FAB24BB}" type="datetimeFigureOut">
              <a:rPr lang="en-US" smtClean="0"/>
              <a:pPr/>
              <a:t>9/6/18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5CB09904-FD65-4C4B-B56D-1ACA5796125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5CB09904-FD65-4C4B-B56D-1ACA5796125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0A1A8-A2DB-4159-86D1-ABEC8FAB24BB}" type="datetimeFigureOut">
              <a:rPr lang="en-US" smtClean="0"/>
              <a:pPr/>
              <a:t>9/6/18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5CB09904-FD65-4C4B-B56D-1ACA5796125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5CF0A1A8-A2DB-4159-86D1-ABEC8FAB24BB}" type="datetimeFigureOut">
              <a:rPr lang="en-US" smtClean="0"/>
              <a:pPr/>
              <a:t>9/6/18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5CF0A1A8-A2DB-4159-86D1-ABEC8FAB24BB}" type="datetimeFigureOut">
              <a:rPr lang="en-US" smtClean="0"/>
              <a:pPr/>
              <a:t>9/6/18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5CB09904-FD65-4C4B-B56D-1ACA5796125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>
            <a:noAutofit/>
          </a:bodyPr>
          <a:lstStyle/>
          <a:p>
            <a:r>
              <a:rPr lang="en-US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Value of a Soul</a:t>
            </a:r>
            <a:endParaRPr lang="en-US" sz="4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752" y="1600200"/>
            <a:ext cx="8503920" cy="4800600"/>
          </a:xfrm>
        </p:spPr>
        <p:txBody>
          <a:bodyPr>
            <a:normAutofit fontScale="92500" lnSpcReduction="10000"/>
          </a:bodyPr>
          <a:lstStyle/>
          <a:p>
            <a:pPr marL="339725" indent="-339725">
              <a:buNone/>
            </a:pPr>
            <a:r>
              <a:rPr lang="en-US" sz="3892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What is a Soul?</a:t>
            </a:r>
            <a:endParaRPr lang="en-US" sz="3892" dirty="0" smtClean="0"/>
          </a:p>
          <a:p>
            <a:pPr marL="339725" indent="-339725"/>
            <a:r>
              <a:rPr lang="en-US" sz="3200" dirty="0" smtClean="0"/>
              <a:t>The inner person that is distinct from the body (Matt. 10:28).</a:t>
            </a:r>
          </a:p>
          <a:p>
            <a:r>
              <a:rPr lang="en-US" sz="3200" dirty="0" smtClean="0"/>
              <a:t>Generally synonymous with the spirit (Gen. 2:7, KJV; Eccl. 12:6-7; James 2:26).</a:t>
            </a:r>
          </a:p>
          <a:p>
            <a:r>
              <a:rPr lang="en-US" sz="3200" dirty="0" smtClean="0"/>
              <a:t>Sometimes distinguished from the spirit (Heb. 4:12; 1 Thess. 5:23). When distinct…</a:t>
            </a:r>
          </a:p>
          <a:p>
            <a:pPr lvl="1"/>
            <a:r>
              <a:rPr lang="en-US" dirty="0" smtClean="0">
                <a:solidFill>
                  <a:schemeClr val="bg2">
                    <a:lumMod val="10000"/>
                  </a:schemeClr>
                </a:solidFill>
              </a:rPr>
              <a:t>The spirit reflects the image of God.</a:t>
            </a:r>
          </a:p>
          <a:p>
            <a:pPr lvl="1"/>
            <a:r>
              <a:rPr lang="en-US" dirty="0" smtClean="0">
                <a:solidFill>
                  <a:schemeClr val="bg2">
                    <a:lumMod val="10000"/>
                  </a:schemeClr>
                </a:solidFill>
              </a:rPr>
              <a:t>The soul is the animate part of human beings.</a:t>
            </a:r>
            <a:endParaRPr lang="en-US" sz="3200" dirty="0" smtClean="0"/>
          </a:p>
          <a:p>
            <a:r>
              <a:rPr lang="en-US" sz="3200" dirty="0" smtClean="0"/>
              <a:t>It is eternal (Eccl. 3:11; 2 Cor. 4:17-5:3)</a:t>
            </a:r>
            <a:endParaRPr lang="en-US" sz="3200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 bldLvl="2"/>
    </p:bld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752" y="1600200"/>
            <a:ext cx="8503920" cy="449884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What is the Value of a Soul?</a:t>
            </a:r>
            <a:endParaRPr lang="en-US" sz="3600" dirty="0" smtClean="0"/>
          </a:p>
          <a:p>
            <a:r>
              <a:rPr lang="en-US" sz="2800" dirty="0" smtClean="0"/>
              <a:t>The soul is more valuable than any material thing (Mark 8:34-38).</a:t>
            </a:r>
          </a:p>
          <a:p>
            <a:r>
              <a:rPr lang="en-US" sz="2800" dirty="0" smtClean="0"/>
              <a:t>How do we assign value in earthly things?</a:t>
            </a:r>
          </a:p>
          <a:p>
            <a:pPr lvl="1"/>
            <a:r>
              <a:rPr lang="en-US" sz="2300" dirty="0" smtClean="0">
                <a:solidFill>
                  <a:srgbClr val="1C1911"/>
                </a:solidFill>
              </a:rPr>
              <a:t>Beauty or uniqueness.</a:t>
            </a:r>
          </a:p>
          <a:p>
            <a:pPr lvl="1"/>
            <a:r>
              <a:rPr lang="en-US" sz="2300" dirty="0" smtClean="0">
                <a:solidFill>
                  <a:srgbClr val="1C1911"/>
                </a:solidFill>
              </a:rPr>
              <a:t>Durability or rarity.</a:t>
            </a:r>
          </a:p>
          <a:p>
            <a:r>
              <a:rPr lang="en-US" sz="2800" dirty="0" smtClean="0"/>
              <a:t>Material things are worthless if you’re dead.</a:t>
            </a:r>
          </a:p>
          <a:p>
            <a:r>
              <a:rPr lang="en-US" sz="2800" dirty="0" smtClean="0"/>
              <a:t>Even your life will be worthless if you lose your soul.</a:t>
            </a:r>
            <a:endParaRPr lang="en-US" sz="2800" dirty="0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 anchor="ctr">
            <a:noAutofit/>
          </a:bodyPr>
          <a:lstStyle/>
          <a:p>
            <a:r>
              <a:rPr lang="en-US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Value of a Soul</a:t>
            </a:r>
            <a:endParaRPr lang="en-US" sz="4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752" y="1828800"/>
            <a:ext cx="8689848" cy="427024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What is the Soul’s Destiny?</a:t>
            </a:r>
            <a:endParaRPr lang="en-US" sz="3600" dirty="0" smtClean="0"/>
          </a:p>
          <a:p>
            <a:r>
              <a:rPr lang="en-US" sz="3200" dirty="0" smtClean="0"/>
              <a:t>The body will die, but the soul will face judgment in the </a:t>
            </a:r>
            <a:r>
              <a:rPr lang="en-US" sz="3200" dirty="0" err="1" smtClean="0"/>
              <a:t>ressurection</a:t>
            </a:r>
            <a:r>
              <a:rPr lang="en-US" sz="3200" dirty="0" smtClean="0"/>
              <a:t> (Heb. 9:27-28).</a:t>
            </a:r>
          </a:p>
          <a:p>
            <a:r>
              <a:rPr lang="en-US" sz="3200" dirty="0" smtClean="0"/>
              <a:t>We will be rewarded or punished for what we have done in the body (2 Cor. 5:9-11).</a:t>
            </a:r>
          </a:p>
          <a:p>
            <a:r>
              <a:rPr lang="en-US" sz="3200" dirty="0" smtClean="0"/>
              <a:t>Man can kill the body, but God can destroy the both (Matt. 10:28; Rev. 20:11-15).</a:t>
            </a:r>
          </a:p>
          <a:p>
            <a:pPr>
              <a:buNone/>
            </a:pPr>
            <a:endParaRPr lang="en-US" dirty="0" smtClean="0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 anchor="ctr">
            <a:noAutofit/>
          </a:bodyPr>
          <a:lstStyle/>
          <a:p>
            <a:r>
              <a:rPr lang="en-US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Value of a Soul</a:t>
            </a:r>
            <a:endParaRPr lang="en-US" sz="4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752" y="1828800"/>
            <a:ext cx="8503920" cy="4270248"/>
          </a:xfrm>
        </p:spPr>
        <p:txBody>
          <a:bodyPr/>
          <a:lstStyle/>
          <a:p>
            <a:pPr>
              <a:buNone/>
            </a:pPr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How is the Soul Saved?</a:t>
            </a:r>
            <a:endParaRPr lang="en-US" sz="3600" dirty="0" smtClean="0"/>
          </a:p>
          <a:p>
            <a:r>
              <a:rPr lang="en-US" sz="3200" dirty="0" smtClean="0"/>
              <a:t>We must make this choice</a:t>
            </a:r>
          </a:p>
          <a:p>
            <a:r>
              <a:rPr lang="en-US" sz="3200" dirty="0" smtClean="0"/>
              <a:t>Obeying God leads to life (Heb. 10:37-38; Rev. 22:14-15; 2 Thess. 1:6-10; John 8:51</a:t>
            </a:r>
          </a:p>
          <a:p>
            <a:pPr marL="0" lvl="0" indent="0" algn="ctr">
              <a:spcBef>
                <a:spcPts val="1968"/>
              </a:spcBef>
              <a:buNone/>
            </a:pPr>
            <a:r>
              <a:rPr lang="en-US" sz="3200" b="1" dirty="0" smtClean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Save the most valuable thing you possess by obeying the gospel today!</a:t>
            </a:r>
            <a:endParaRPr lang="en-US" sz="3200" dirty="0" smtClean="0">
              <a:solidFill>
                <a:schemeClr val="bg2">
                  <a:lumMod val="50000"/>
                </a:schemeClr>
              </a:solidFill>
            </a:endParaRPr>
          </a:p>
          <a:p>
            <a:endParaRPr lang="en-US" sz="3200" dirty="0" smtClean="0"/>
          </a:p>
          <a:p>
            <a:pPr>
              <a:buNone/>
            </a:pPr>
            <a:endParaRPr lang="en-US" dirty="0" smtClean="0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 anchor="ctr">
            <a:noAutofit/>
          </a:bodyPr>
          <a:lstStyle/>
          <a:p>
            <a:r>
              <a:rPr lang="en-US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Value of a Soul</a:t>
            </a:r>
            <a:endParaRPr lang="en-US" sz="4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Civic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199</TotalTime>
  <Words>337</Words>
  <Application>Microsoft Macintosh PowerPoint</Application>
  <PresentationFormat>On-screen Show (4:3)</PresentationFormat>
  <Paragraphs>26</Paragraphs>
  <Slides>4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Civic</vt:lpstr>
      <vt:lpstr>The Value of a Soul</vt:lpstr>
      <vt:lpstr>The Value of a Soul</vt:lpstr>
      <vt:lpstr>The Value of a Soul</vt:lpstr>
      <vt:lpstr>The Value of a Soul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Worth of a Soul</dc:title>
  <dc:creator>Danny</dc:creator>
  <cp:lastModifiedBy>Kyle Pope</cp:lastModifiedBy>
  <cp:revision>27</cp:revision>
  <dcterms:created xsi:type="dcterms:W3CDTF">2018-09-07T02:02:53Z</dcterms:created>
  <dcterms:modified xsi:type="dcterms:W3CDTF">2018-09-07T02:03:02Z</dcterms:modified>
</cp:coreProperties>
</file>