
<file path=[Content_Types].xml><?xml version="1.0" encoding="utf-8"?>
<Types xmlns="http://schemas.openxmlformats.org/package/2006/content-types">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tableStyles.xml" ContentType="application/vnd.openxmlformats-officedocument.presentationml.tableStyles+xml"/>
  <Override PartName="/ppt/notesSlides/notesSlide1.xml" ContentType="application/vnd.openxmlformats-officedocument.presentationml.notesSlide+xml"/>
  <Override PartName="/ppt/slideLayouts/slideLayout16.xml" ContentType="application/vnd.openxmlformats-officedocument.presentationml.slideLayout+xml"/>
  <Override PartName="/ppt/slides/slide28.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slides/slide5.xml" ContentType="application/vnd.openxmlformats-officedocument.presentationml.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slideLayouts/slideLayout15.xml" ContentType="application/vnd.openxmlformats-officedocument.presentationml.slideLayout+xml"/>
  <Override PartName="/ppt/slides/slide27.xml" ContentType="application/vnd.openxmlformats-officedocument.presentationml.slide+xml"/>
  <Override PartName="/ppt/slides/slide20.xml" ContentType="application/vnd.openxmlformats-officedocument.presentationml.slide+xml"/>
  <Override PartName="/ppt/notesSlides/notesSlide22.xml" ContentType="application/vnd.openxmlformats-officedocument.presentationml.notesSlide+xml"/>
  <Override PartName="/ppt/slides/slide4.xml" ContentType="application/vnd.openxmlformats-officedocument.presentationml.slide+xml"/>
  <Override PartName="/ppt/slides/slide19.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26.xml" ContentType="application/vnd.openxmlformats-officedocument.presentationml.slide+xml"/>
  <Override PartName="/ppt/slideLayouts/slideLayout14.xml" ContentType="application/vnd.openxmlformats-officedocument.presentationml.slideLayout+xml"/>
  <Override PartName="/ppt/notesSlides/notesSlide28.xml" ContentType="application/vnd.openxmlformats-officedocument.presentationml.notesSlide+xml"/>
  <Override PartName="/ppt/notesSlides/notesSlide21.xml" ContentType="application/vnd.openxmlformats-officedocument.presentationml.notes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5.xml" ContentType="application/vnd.openxmlformats-officedocument.presentationml.notesSlide+xml"/>
  <Override PartName="/ppt/slideLayouts/slideLayout13.xml" ContentType="application/vnd.openxmlformats-officedocument.presentationml.slideLayout+xml"/>
  <Override PartName="/ppt/slides/slide25.xml" ContentType="application/vnd.openxmlformats-officedocument.presentationml.slide+xml"/>
  <Override PartName="/ppt/notesSlides/notesSlide27.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notesSlides/notesSlide20.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notesSlides/notesSlide19.xml" ContentType="application/vnd.openxmlformats-officedocument.presentationml.notes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notesSlides/notesSlide4.xml" ContentType="application/vnd.openxmlformats-officedocument.presentationml.notesSlide+xml"/>
  <Override PartName="/ppt/slideLayouts/slideLayout19.xml" ContentType="application/vnd.openxmlformats-officedocument.presentationml.slideLayout+xml"/>
  <Override PartName="/ppt/slideLayouts/slideLayout12.xml" ContentType="application/vnd.openxmlformats-officedocument.presentationml.slideLayout+xml"/>
  <Override PartName="/ppt/slides/slide24.xml" ContentType="application/vnd.openxmlformats-officedocument.presentationml.slide+xml"/>
  <Override PartName="/ppt/notesSlides/notesSlide26.xml" ContentType="application/vnd.openxmlformats-officedocument.presentationml.notesSlide+xml"/>
  <Override PartName="/ppt/slides/slide8.xml" ContentType="application/vnd.openxmlformats-officedocument.presentationml.slide+xml"/>
  <Override PartName="/ppt/notesSlides/notesSlide10.xml" ContentType="application/vnd.openxmlformats-officedocument.presentationml.notesSlide+xml"/>
  <Override PartName="/ppt/slideLayouts/slideLayout8.xml" ContentType="application/vnd.openxmlformats-officedocument.presentationml.slideLayout+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Override PartName="/ppt/viewProps.xml" ContentType="application/vnd.openxmlformats-officedocument.presentationml.viewProps+xml"/>
  <Default Extension="jpeg" ContentType="image/jpeg"/>
  <Override PartName="/ppt/notesSlides/notesSlide11.xml" ContentType="application/vnd.openxmlformats-officedocument.presentationml.notesSlide+xml"/>
  <Override PartName="/ppt/notesSlides/notesSlide3.xml" ContentType="application/vnd.openxmlformats-officedocument.presentationml.notesSlide+xml"/>
  <Override PartName="/ppt/slideLayouts/slideLayout18.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s/slide23.xml" ContentType="application/vnd.openxmlformats-officedocument.presentationml.slide+xml"/>
  <Override PartName="/ppt/notesSlides/notesSlide25.xml" ContentType="application/vnd.openxmlformats-officedocument.presentationml.notesSlide+xml"/>
  <Override PartName="/ppt/slides/slide7.xml" ContentType="application/vnd.openxmlformats-officedocument.presentationml.slide+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slideLayouts/slideLayout17.xml" ContentType="application/vnd.openxmlformats-officedocument.presentationml.slideLayout+xml"/>
  <Override PartName="/ppt/theme/theme1.xml" ContentType="application/vnd.openxmlformats-officedocument.theme+xml"/>
  <Override PartName="/ppt/slides/slide22.xml" ContentType="application/vnd.openxmlformats-officedocument.presentationml.slide+xml"/>
  <Override PartName="/ppt/presentation.xml" ContentType="application/vnd.openxmlformats-officedocument.presentationml.presentation.main+xml"/>
  <Override PartName="/ppt/notesSlides/notesSlide24.xml" ContentType="application/vnd.openxmlformats-officedocument.presentationml.notesSlide+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Default Extension="bin" ContentType="application/vnd.openxmlformats-officedocument.presentationml.printerSettings"/>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30"/>
  </p:notesMasterIdLst>
  <p:sldIdLst>
    <p:sldId id="257" r:id="rId2"/>
    <p:sldId id="258"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79" r:id="rId25"/>
    <p:sldId id="281" r:id="rId26"/>
    <p:sldId id="282" r:id="rId27"/>
    <p:sldId id="283" r:id="rId28"/>
    <p:sldId id="284"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55A4E1-C7C8-2745-8D2E-0DF3111A9D70}" type="datetimeFigureOut">
              <a:rPr lang="en-US" smtClean="0"/>
              <a:pPr/>
              <a:t>2/6/18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4814F7-DC72-564D-A379-6A7B6AC37E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4814F7-DC72-564D-A379-6A7B6AC37E1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CA1FC2FC-D620-6A41-9C34-35D56C370F43}" type="datetimeFigureOut">
              <a:rPr lang="en-US" smtClean="0"/>
              <a:pPr/>
              <a:t>2/6/18</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47F521F6-C6E8-BD44-B107-1A21A5E635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A1FC2FC-D620-6A41-9C34-35D56C370F43}" type="datetimeFigureOut">
              <a:rPr lang="en-US" smtClean="0"/>
              <a:pPr/>
              <a:t>2/6/18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CA1FC2FC-D620-6A41-9C34-35D56C370F43}" type="datetimeFigureOut">
              <a:rPr lang="en-US" smtClean="0"/>
              <a:pPr/>
              <a:t>2/6/18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Click icon to add picture</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A1FC2FC-D620-6A41-9C34-35D56C370F43}" type="datetimeFigureOut">
              <a:rPr lang="en-US" smtClean="0"/>
              <a:pPr/>
              <a:t>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A1FC2FC-D620-6A41-9C34-35D56C370F43}" type="datetimeFigureOut">
              <a:rPr lang="en-US" smtClean="0"/>
              <a:pPr/>
              <a:t>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a:effectLst>
            <a:outerShdw blurRad="50800" dist="38100" dir="270000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212106" y="6356350"/>
            <a:ext cx="1752600" cy="365125"/>
          </a:xfrm>
        </p:spPr>
        <p:txBody>
          <a:bodyPr/>
          <a:lstStyle/>
          <a:p>
            <a:fld id="{CA1FC2FC-D620-6A41-9C34-35D56C370F43}" type="datetimeFigureOut">
              <a:rPr lang="en-US" smtClean="0"/>
              <a:pPr/>
              <a:t>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CA1FC2FC-D620-6A41-9C34-35D56C370F43}" type="datetimeFigureOut">
              <a:rPr lang="en-US" smtClean="0"/>
              <a:pPr/>
              <a:t>2/6/18</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47F521F6-C6E8-BD44-B107-1A21A5E63593}"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Click icon to add picture</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212106" y="6356350"/>
            <a:ext cx="1752600" cy="365125"/>
          </a:xfrm>
        </p:spPr>
        <p:txBody>
          <a:bodyPr/>
          <a:lstStyle/>
          <a:p>
            <a:fld id="{CA1FC2FC-D620-6A41-9C34-35D56C370F43}" type="datetimeFigureOut">
              <a:rPr lang="en-US" smtClean="0"/>
              <a:pPr/>
              <a:t>2/6/18</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47F521F6-C6E8-BD44-B107-1A21A5E63593}"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CA1FC2FC-D620-6A41-9C34-35D56C370F43}" type="datetimeFigureOut">
              <a:rPr lang="en-US" smtClean="0"/>
              <a:pPr/>
              <a:t>2/6/18</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47F521F6-C6E8-BD44-B107-1A21A5E63593}"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Click icon to add picture</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CA1FC2FC-D620-6A41-9C34-35D56C370F43}" type="datetimeFigureOut">
              <a:rPr lang="en-US" smtClean="0"/>
              <a:pPr/>
              <a:t>2/6/18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F521F6-C6E8-BD44-B107-1A21A5E635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A1FC2FC-D620-6A41-9C34-35D56C370F43}" type="datetimeFigureOut">
              <a:rPr lang="en-US" smtClean="0"/>
              <a:pPr/>
              <a:t>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521F6-C6E8-BD44-B107-1A21A5E63593}"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CA1FC2FC-D620-6A41-9C34-35D56C370F43}" type="datetimeFigureOut">
              <a:rPr lang="en-US" smtClean="0"/>
              <a:pPr/>
              <a:t>2/6/18</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47F521F6-C6E8-BD44-B107-1A21A5E635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iming>
    <p:tnLst>
      <p:par>
        <p:cTn id="1" dur="indefinite" restart="never" nodeType="tmRoot"/>
      </p:par>
    </p:tnLst>
  </p:timing>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Introductory Scriptures</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9" y="2209800"/>
            <a:ext cx="3609804" cy="4315517"/>
          </a:xfrm>
        </p:spPr>
        <p:txBody>
          <a:bodyPr>
            <a:normAutofit fontScale="92500" lnSpcReduction="20000"/>
          </a:bodyPr>
          <a:lstStyle/>
          <a:p>
            <a:pPr marL="338138" indent="-338138"/>
            <a:r>
              <a:rPr lang="en-US" sz="3500" b="1" dirty="0" smtClean="0">
                <a:effectLst>
                  <a:outerShdw blurRad="50800" dist="38100" dir="2700000">
                    <a:srgbClr val="000000">
                      <a:alpha val="43000"/>
                    </a:srgbClr>
                  </a:outerShdw>
                </a:effectLst>
              </a:rPr>
              <a:t>Isaiah 2:12</a:t>
            </a:r>
          </a:p>
          <a:p>
            <a:pPr marL="338138" indent="-338138"/>
            <a:r>
              <a:rPr lang="en-US" sz="3500" b="1" dirty="0" smtClean="0">
                <a:effectLst>
                  <a:outerShdw blurRad="50800" dist="38100" dir="2700000">
                    <a:srgbClr val="000000">
                      <a:alpha val="43000"/>
                    </a:srgbClr>
                  </a:outerShdw>
                </a:effectLst>
              </a:rPr>
              <a:t>Isaiah 23:9</a:t>
            </a:r>
          </a:p>
          <a:p>
            <a:pPr marL="338138" indent="-338138"/>
            <a:r>
              <a:rPr lang="en-US" sz="3500" b="1" dirty="0" smtClean="0">
                <a:effectLst>
                  <a:outerShdw blurRad="50800" dist="38100" dir="2700000">
                    <a:srgbClr val="000000">
                      <a:alpha val="43000"/>
                    </a:srgbClr>
                  </a:outerShdw>
                </a:effectLst>
              </a:rPr>
              <a:t>James 4:10</a:t>
            </a:r>
          </a:p>
          <a:p>
            <a:pPr marL="338138" indent="-338138"/>
            <a:r>
              <a:rPr lang="en-US" sz="3500" b="1" dirty="0" smtClean="0">
                <a:effectLst>
                  <a:outerShdw blurRad="50800" dist="38100" dir="2700000">
                    <a:srgbClr val="000000">
                      <a:alpha val="43000"/>
                    </a:srgbClr>
                  </a:outerShdw>
                </a:effectLst>
              </a:rPr>
              <a:t>Philippians 2:3</a:t>
            </a:r>
          </a:p>
          <a:p>
            <a:pPr marL="338138" indent="-338138"/>
            <a:r>
              <a:rPr lang="en-US" sz="3500" b="1" dirty="0" smtClean="0">
                <a:effectLst>
                  <a:outerShdw blurRad="50800" dist="38100" dir="2700000">
                    <a:srgbClr val="000000">
                      <a:alpha val="43000"/>
                    </a:srgbClr>
                  </a:outerShdw>
                </a:effectLst>
              </a:rPr>
              <a:t>Proverbs 8:13</a:t>
            </a:r>
          </a:p>
          <a:p>
            <a:pPr marL="338138" indent="-338138"/>
            <a:r>
              <a:rPr lang="en-US" sz="3600" b="1" dirty="0" smtClean="0">
                <a:effectLst>
                  <a:outerShdw blurRad="50800" dist="38100" dir="2700000">
                    <a:srgbClr val="000000">
                      <a:alpha val="43000"/>
                    </a:srgbClr>
                  </a:outerShdw>
                </a:effectLst>
              </a:rPr>
              <a:t>Proverbs 11:2</a:t>
            </a:r>
          </a:p>
          <a:p>
            <a:pPr marL="338138" indent="-338138"/>
            <a:r>
              <a:rPr lang="en-US" sz="3600" b="1" dirty="0" smtClean="0">
                <a:effectLst>
                  <a:outerShdw blurRad="50800" dist="38100" dir="2700000">
                    <a:srgbClr val="000000">
                      <a:alpha val="43000"/>
                    </a:srgbClr>
                  </a:outerShdw>
                </a:effectLst>
              </a:rPr>
              <a:t>Proverbs 16:5</a:t>
            </a:r>
          </a:p>
        </p:txBody>
      </p:sp>
      <p:sp>
        <p:nvSpPr>
          <p:cNvPr id="4" name="Content Placeholder 2"/>
          <p:cNvSpPr txBox="1">
            <a:spLocks/>
          </p:cNvSpPr>
          <p:nvPr/>
        </p:nvSpPr>
        <p:spPr>
          <a:xfrm>
            <a:off x="4767411" y="2209800"/>
            <a:ext cx="3609804" cy="4315517"/>
          </a:xfrm>
          <a:prstGeom prst="rect">
            <a:avLst/>
          </a:prstGeom>
        </p:spPr>
        <p:txBody>
          <a:bodyPr vert="horz" lIns="91440" tIns="45720" rIns="91440" bIns="45720" rtlCol="0">
            <a:normAutofit fontScale="92500" lnSpcReduction="20000"/>
          </a:bodyPr>
          <a:lstStyle/>
          <a:p>
            <a:pPr marL="338138" lvl="0" indent="-338138" defTabSz="914400">
              <a:spcBef>
                <a:spcPts val="1800"/>
              </a:spcBef>
              <a:buClr>
                <a:schemeClr val="accent1"/>
              </a:buClr>
              <a:buSzPct val="100000"/>
              <a:buFont typeface="Wingdings 2" pitchFamily="18" charset="2"/>
              <a:buChar char="¡"/>
            </a:pPr>
            <a:r>
              <a:rPr lang="en-US" sz="3500" b="1" dirty="0" smtClean="0">
                <a:solidFill>
                  <a:schemeClr val="tx2"/>
                </a:solidFill>
                <a:effectLst>
                  <a:outerShdw blurRad="50800" dist="38100" dir="2700000">
                    <a:srgbClr val="000000">
                      <a:alpha val="43000"/>
                    </a:srgbClr>
                  </a:outerShdw>
                </a:effectLst>
              </a:rPr>
              <a:t>Proverbs </a:t>
            </a:r>
            <a:r>
              <a:rPr lang="en-US" sz="3500" b="1" dirty="0">
                <a:solidFill>
                  <a:schemeClr val="tx2"/>
                </a:solidFill>
                <a:effectLst>
                  <a:outerShdw blurRad="50800" dist="38100" dir="2700000">
                    <a:srgbClr val="000000">
                      <a:alpha val="43000"/>
                    </a:srgbClr>
                  </a:outerShdw>
                </a:effectLst>
              </a:rPr>
              <a:t>16:18</a:t>
            </a:r>
          </a:p>
          <a:p>
            <a:pPr marL="338138" lvl="0" indent="-338138" defTabSz="914400">
              <a:spcBef>
                <a:spcPts val="1800"/>
              </a:spcBef>
              <a:buClr>
                <a:schemeClr val="accent1"/>
              </a:buClr>
              <a:buSzPct val="100000"/>
              <a:buFont typeface="Wingdings 2" pitchFamily="18" charset="2"/>
              <a:buChar char="¡"/>
            </a:pPr>
            <a:r>
              <a:rPr lang="en-US" sz="3500" b="1" dirty="0" smtClean="0">
                <a:solidFill>
                  <a:schemeClr val="tx2"/>
                </a:solidFill>
                <a:effectLst>
                  <a:outerShdw blurRad="50800" dist="38100" dir="2700000">
                    <a:srgbClr val="000000">
                      <a:alpha val="43000"/>
                    </a:srgbClr>
                  </a:outerShdw>
                </a:effectLst>
              </a:rPr>
              <a:t>Proverbs </a:t>
            </a:r>
            <a:r>
              <a:rPr lang="en-US" sz="3500" b="1" dirty="0">
                <a:solidFill>
                  <a:schemeClr val="tx2"/>
                </a:solidFill>
                <a:effectLst>
                  <a:outerShdw blurRad="50800" dist="38100" dir="2700000">
                    <a:srgbClr val="000000">
                      <a:alpha val="43000"/>
                    </a:srgbClr>
                  </a:outerShdw>
                </a:effectLst>
              </a:rPr>
              <a:t>16:19</a:t>
            </a:r>
            <a:endParaRPr lang="en-US" sz="3500" b="1" dirty="0" smtClean="0">
              <a:solidFill>
                <a:schemeClr val="tx2"/>
              </a:solidFill>
              <a:effectLst>
                <a:outerShdw blurRad="50800" dist="38100" dir="2700000">
                  <a:srgbClr val="000000">
                    <a:alpha val="43000"/>
                  </a:srgbClr>
                </a:outerShdw>
              </a:effectLst>
            </a:endParaRPr>
          </a:p>
          <a:p>
            <a:pPr marL="338138" lvl="0" indent="-338138" defTabSz="914400">
              <a:spcBef>
                <a:spcPts val="1800"/>
              </a:spcBef>
              <a:buClr>
                <a:schemeClr val="accent1"/>
              </a:buClr>
              <a:buSzPct val="100000"/>
              <a:buFont typeface="Wingdings 2" pitchFamily="18" charset="2"/>
              <a:buChar char="¡"/>
            </a:pPr>
            <a:r>
              <a:rPr lang="en-US" sz="3500" b="1" dirty="0" smtClean="0">
                <a:solidFill>
                  <a:schemeClr val="tx2"/>
                </a:solidFill>
                <a:effectLst>
                  <a:outerShdw blurRad="50800" dist="38100" dir="2700000">
                    <a:srgbClr val="000000">
                      <a:alpha val="43000"/>
                    </a:srgbClr>
                  </a:outerShdw>
                </a:effectLst>
              </a:rPr>
              <a:t>Proverbs </a:t>
            </a:r>
            <a:r>
              <a:rPr lang="en-US" sz="3500" b="1" dirty="0">
                <a:solidFill>
                  <a:schemeClr val="tx2"/>
                </a:solidFill>
                <a:effectLst>
                  <a:outerShdw blurRad="50800" dist="38100" dir="2700000">
                    <a:srgbClr val="000000">
                      <a:alpha val="43000"/>
                    </a:srgbClr>
                  </a:outerShdw>
                </a:effectLst>
              </a:rPr>
              <a:t>21:4</a:t>
            </a:r>
            <a:endParaRPr lang="en-US" sz="3500" b="1" dirty="0" smtClean="0">
              <a:solidFill>
                <a:schemeClr val="tx2"/>
              </a:solidFill>
              <a:effectLst>
                <a:outerShdw blurRad="50800" dist="38100" dir="2700000">
                  <a:srgbClr val="000000">
                    <a:alpha val="43000"/>
                  </a:srgbClr>
                </a:outerShdw>
              </a:effectLst>
            </a:endParaRPr>
          </a:p>
          <a:p>
            <a:pPr marL="338138" lvl="0" indent="-338138" defTabSz="914400">
              <a:spcBef>
                <a:spcPts val="1800"/>
              </a:spcBef>
              <a:buClr>
                <a:schemeClr val="accent1"/>
              </a:buClr>
              <a:buSzPct val="100000"/>
              <a:buFont typeface="Wingdings 2" pitchFamily="18" charset="2"/>
              <a:buChar char="¡"/>
            </a:pPr>
            <a:r>
              <a:rPr lang="en-US" sz="3500" b="1" dirty="0" smtClean="0">
                <a:solidFill>
                  <a:schemeClr val="tx2"/>
                </a:solidFill>
                <a:effectLst>
                  <a:outerShdw blurRad="50800" dist="38100" dir="2700000">
                    <a:srgbClr val="000000">
                      <a:alpha val="43000"/>
                    </a:srgbClr>
                  </a:outerShdw>
                </a:effectLst>
              </a:rPr>
              <a:t>Proverbs </a:t>
            </a:r>
            <a:r>
              <a:rPr lang="en-US" sz="3500" b="1" dirty="0">
                <a:solidFill>
                  <a:schemeClr val="tx2"/>
                </a:solidFill>
                <a:effectLst>
                  <a:outerShdw blurRad="50800" dist="38100" dir="2700000">
                    <a:srgbClr val="000000">
                      <a:alpha val="43000"/>
                    </a:srgbClr>
                  </a:outerShdw>
                </a:effectLst>
              </a:rPr>
              <a:t>21:24</a:t>
            </a:r>
          </a:p>
          <a:p>
            <a:pPr marL="338138" lvl="0" indent="-338138" defTabSz="914400">
              <a:spcBef>
                <a:spcPts val="1800"/>
              </a:spcBef>
              <a:buClr>
                <a:schemeClr val="accent1"/>
              </a:buClr>
              <a:buSzPct val="100000"/>
              <a:buFont typeface="Wingdings 2" pitchFamily="18" charset="2"/>
              <a:buChar char="¡"/>
            </a:pPr>
            <a:r>
              <a:rPr lang="en-US" sz="3500" b="1" dirty="0" smtClean="0">
                <a:solidFill>
                  <a:schemeClr val="tx2"/>
                </a:solidFill>
                <a:effectLst>
                  <a:outerShdw blurRad="50800" dist="38100" dir="2700000">
                    <a:srgbClr val="000000">
                      <a:alpha val="43000"/>
                    </a:srgbClr>
                  </a:outerShdw>
                </a:effectLst>
              </a:rPr>
              <a:t>Psalm </a:t>
            </a:r>
            <a:r>
              <a:rPr lang="en-US" sz="3500" b="1" dirty="0">
                <a:solidFill>
                  <a:schemeClr val="tx2"/>
                </a:solidFill>
                <a:effectLst>
                  <a:outerShdw blurRad="50800" dist="38100" dir="2700000">
                    <a:srgbClr val="000000">
                      <a:alpha val="43000"/>
                    </a:srgbClr>
                  </a:outerShdw>
                </a:effectLst>
              </a:rPr>
              <a:t>138:</a:t>
            </a:r>
            <a:r>
              <a:rPr lang="en-US" sz="3500" b="1" dirty="0" smtClean="0">
                <a:solidFill>
                  <a:schemeClr val="tx2"/>
                </a:solidFill>
                <a:effectLst>
                  <a:outerShdw blurRad="50800" dist="38100" dir="2700000">
                    <a:srgbClr val="000000">
                      <a:alpha val="43000"/>
                    </a:srgbClr>
                  </a:outerShdw>
                </a:effectLst>
              </a:rPr>
              <a:t>6</a:t>
            </a:r>
          </a:p>
          <a:p>
            <a:pPr marL="338138" lvl="0" indent="-338138" defTabSz="914400">
              <a:spcBef>
                <a:spcPts val="1800"/>
              </a:spcBef>
              <a:buClr>
                <a:schemeClr val="accent1"/>
              </a:buClr>
              <a:buSzPct val="100000"/>
              <a:buFont typeface="Wingdings 2" pitchFamily="18" charset="2"/>
              <a:buChar char="¡"/>
            </a:pPr>
            <a:r>
              <a:rPr lang="en-US" sz="3500" b="1" dirty="0" smtClean="0">
                <a:solidFill>
                  <a:schemeClr val="tx2"/>
                </a:solidFill>
                <a:effectLst>
                  <a:outerShdw blurRad="50800" dist="38100" dir="2700000">
                    <a:srgbClr val="000000">
                      <a:alpha val="43000"/>
                    </a:srgbClr>
                  </a:outerShdw>
                </a:effectLst>
              </a:rPr>
              <a:t>Romans 12:3</a:t>
            </a:r>
          </a:p>
          <a:p>
            <a:pPr marL="338138" lvl="0" indent="-338138" defTabSz="914400">
              <a:spcBef>
                <a:spcPts val="1800"/>
              </a:spcBef>
              <a:buClr>
                <a:schemeClr val="accent1"/>
              </a:buClr>
              <a:buSzPct val="100000"/>
              <a:buFont typeface="Wingdings 2" pitchFamily="18" charset="2"/>
              <a:buChar char="¡"/>
            </a:pPr>
            <a:r>
              <a:rPr lang="en-US" sz="3500" b="1" dirty="0" smtClean="0">
                <a:solidFill>
                  <a:schemeClr val="tx2"/>
                </a:solidFill>
                <a:effectLst>
                  <a:outerShdw blurRad="50800" dist="38100" dir="2700000">
                    <a:srgbClr val="000000">
                      <a:alpha val="43000"/>
                    </a:srgbClr>
                  </a:outerShdw>
                </a:effectLst>
              </a:rPr>
              <a:t>Romans 12:16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4">
                                            <p:txEl>
                                              <p:pRg st="0" end="0"/>
                                            </p:txEl>
                                          </p:spTgt>
                                        </p:tgtEl>
                                        <p:attrNameLst>
                                          <p:attrName>style.visibility</p:attrName>
                                        </p:attrNameLst>
                                      </p:cBhvr>
                                      <p:to>
                                        <p:strVal val="visible"/>
                                      </p:to>
                                    </p:set>
                                    <p:animEffect transition="in" filter="fade">
                                      <p:cBhvr>
                                        <p:cTn id="63" dur="1000"/>
                                        <p:tgtEl>
                                          <p:spTgt spid="4">
                                            <p:txEl>
                                              <p:pRg st="0" end="0"/>
                                            </p:txEl>
                                          </p:spTgt>
                                        </p:tgtEl>
                                      </p:cBhvr>
                                    </p:animEffect>
                                    <p:anim calcmode="lin" valueType="num">
                                      <p:cBhvr>
                                        <p:cTn id="6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4">
                                            <p:txEl>
                                              <p:pRg st="1" end="1"/>
                                            </p:txEl>
                                          </p:spTgt>
                                        </p:tgtEl>
                                        <p:attrNameLst>
                                          <p:attrName>style.visibility</p:attrName>
                                        </p:attrNameLst>
                                      </p:cBhvr>
                                      <p:to>
                                        <p:strVal val="visible"/>
                                      </p:to>
                                    </p:set>
                                    <p:animEffect transition="in" filter="fade">
                                      <p:cBhvr>
                                        <p:cTn id="70" dur="1000"/>
                                        <p:tgtEl>
                                          <p:spTgt spid="4">
                                            <p:txEl>
                                              <p:pRg st="1" end="1"/>
                                            </p:txEl>
                                          </p:spTgt>
                                        </p:tgtEl>
                                      </p:cBhvr>
                                    </p:animEffect>
                                    <p:anim calcmode="lin" valueType="num">
                                      <p:cBhvr>
                                        <p:cTn id="71"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4">
                                            <p:txEl>
                                              <p:pRg st="2" end="2"/>
                                            </p:txEl>
                                          </p:spTgt>
                                        </p:tgtEl>
                                        <p:attrNameLst>
                                          <p:attrName>style.visibility</p:attrName>
                                        </p:attrNameLst>
                                      </p:cBhvr>
                                      <p:to>
                                        <p:strVal val="visible"/>
                                      </p:to>
                                    </p:set>
                                    <p:animEffect transition="in" filter="fade">
                                      <p:cBhvr>
                                        <p:cTn id="77" dur="1000"/>
                                        <p:tgtEl>
                                          <p:spTgt spid="4">
                                            <p:txEl>
                                              <p:pRg st="2" end="2"/>
                                            </p:txEl>
                                          </p:spTgt>
                                        </p:tgtEl>
                                      </p:cBhvr>
                                    </p:animEffect>
                                    <p:anim calcmode="lin" valueType="num">
                                      <p:cBhvr>
                                        <p:cTn id="7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7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4">
                                            <p:txEl>
                                              <p:pRg st="3" end="3"/>
                                            </p:txEl>
                                          </p:spTgt>
                                        </p:tgtEl>
                                        <p:attrNameLst>
                                          <p:attrName>style.visibility</p:attrName>
                                        </p:attrNameLst>
                                      </p:cBhvr>
                                      <p:to>
                                        <p:strVal val="visible"/>
                                      </p:to>
                                    </p:set>
                                    <p:animEffect transition="in" filter="fade">
                                      <p:cBhvr>
                                        <p:cTn id="84" dur="1000"/>
                                        <p:tgtEl>
                                          <p:spTgt spid="4">
                                            <p:txEl>
                                              <p:pRg st="3" end="3"/>
                                            </p:txEl>
                                          </p:spTgt>
                                        </p:tgtEl>
                                      </p:cBhvr>
                                    </p:animEffect>
                                    <p:anim calcmode="lin" valueType="num">
                                      <p:cBhvr>
                                        <p:cTn id="8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8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4">
                                            <p:txEl>
                                              <p:pRg st="4" end="4"/>
                                            </p:txEl>
                                          </p:spTgt>
                                        </p:tgtEl>
                                        <p:attrNameLst>
                                          <p:attrName>style.visibility</p:attrName>
                                        </p:attrNameLst>
                                      </p:cBhvr>
                                      <p:to>
                                        <p:strVal val="visible"/>
                                      </p:to>
                                    </p:set>
                                    <p:animEffect transition="in" filter="fade">
                                      <p:cBhvr>
                                        <p:cTn id="91" dur="1000"/>
                                        <p:tgtEl>
                                          <p:spTgt spid="4">
                                            <p:txEl>
                                              <p:pRg st="4" end="4"/>
                                            </p:txEl>
                                          </p:spTgt>
                                        </p:tgtEl>
                                      </p:cBhvr>
                                    </p:animEffect>
                                    <p:anim calcmode="lin" valueType="num">
                                      <p:cBhvr>
                                        <p:cTn id="9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4">
                                            <p:txEl>
                                              <p:pRg st="5" end="5"/>
                                            </p:txEl>
                                          </p:spTgt>
                                        </p:tgtEl>
                                        <p:attrNameLst>
                                          <p:attrName>style.visibility</p:attrName>
                                        </p:attrNameLst>
                                      </p:cBhvr>
                                      <p:to>
                                        <p:strVal val="visible"/>
                                      </p:to>
                                    </p:set>
                                    <p:animEffect transition="in" filter="fade">
                                      <p:cBhvr>
                                        <p:cTn id="98" dur="1000"/>
                                        <p:tgtEl>
                                          <p:spTgt spid="4">
                                            <p:txEl>
                                              <p:pRg st="5" end="5"/>
                                            </p:txEl>
                                          </p:spTgt>
                                        </p:tgtEl>
                                      </p:cBhvr>
                                    </p:animEffect>
                                    <p:anim calcmode="lin" valueType="num">
                                      <p:cBhvr>
                                        <p:cTn id="9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100"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4">
                                            <p:txEl>
                                              <p:pRg st="6" end="6"/>
                                            </p:txEl>
                                          </p:spTgt>
                                        </p:tgtEl>
                                        <p:attrNameLst>
                                          <p:attrName>style.visibility</p:attrName>
                                        </p:attrNameLst>
                                      </p:cBhvr>
                                      <p:to>
                                        <p:strVal val="visible"/>
                                      </p:to>
                                    </p:set>
                                    <p:animEffect transition="in" filter="fade">
                                      <p:cBhvr>
                                        <p:cTn id="105" dur="1000"/>
                                        <p:tgtEl>
                                          <p:spTgt spid="4">
                                            <p:txEl>
                                              <p:pRg st="6" end="6"/>
                                            </p:txEl>
                                          </p:spTgt>
                                        </p:tgtEl>
                                      </p:cBhvr>
                                    </p:animEffect>
                                    <p:anim calcmode="lin" valueType="num">
                                      <p:cBhvr>
                                        <p:cTn id="106"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07"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bldLvl="2"/>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buNone/>
            </a:pPr>
            <a:r>
              <a:rPr lang="en-US" sz="3000" b="1" dirty="0" smtClean="0">
                <a:effectLst>
                  <a:outerShdw blurRad="50800" dist="38100" dir="2700000">
                    <a:srgbClr val="000000">
                      <a:alpha val="43000"/>
                    </a:srgbClr>
                  </a:outerShdw>
                </a:effectLst>
              </a:rPr>
              <a:t>2. Modesty is also about who you worship.</a:t>
            </a:r>
          </a:p>
          <a:p>
            <a:pPr marL="0" indent="0" algn="ctr">
              <a:buNone/>
            </a:pPr>
            <a:r>
              <a:rPr lang="en-US" sz="2200" b="1" dirty="0" smtClean="0">
                <a:effectLst>
                  <a:outerShdw blurRad="50800" dist="38100" dir="2700000">
                    <a:srgbClr val="000000">
                      <a:alpha val="43000"/>
                    </a:srgbClr>
                  </a:outerShdw>
                </a:effectLst>
              </a:rPr>
              <a:t>When you come to church, come dressed in a way that shows you desire for the attention to be on God, not yourself.  </a:t>
            </a:r>
          </a:p>
          <a:p>
            <a:pPr marL="0" indent="0" algn="ctr">
              <a:buNone/>
            </a:pPr>
            <a:r>
              <a:rPr lang="en-US" sz="2200" b="1" dirty="0" smtClean="0">
                <a:effectLst>
                  <a:outerShdw blurRad="50800" dist="38100" dir="2700000">
                    <a:srgbClr val="000000">
                      <a:alpha val="43000"/>
                    </a:srgbClr>
                  </a:outerShdw>
                </a:effectLst>
              </a:rPr>
              <a:t>A person’s manner of dress, or even their preoccupation with clothing itself, is often indicative of a heart that loves self more than God.  </a:t>
            </a:r>
          </a:p>
          <a:p>
            <a:pPr marL="0" indent="0" algn="ctr">
              <a:buNone/>
            </a:pPr>
            <a:r>
              <a:rPr lang="en-US" sz="2200" b="1" dirty="0" smtClean="0">
                <a:effectLst>
                  <a:outerShdw blurRad="50800" dist="38100" dir="2700000">
                    <a:srgbClr val="000000">
                      <a:alpha val="43000"/>
                    </a:srgbClr>
                  </a:outerShdw>
                </a:effectLst>
              </a:rPr>
              <a:t>In Matthew 6:28-30 we are told not to dwell on or worry about our clothes and other things, &amp; those who did were called “ye of little faith.”</a:t>
            </a:r>
            <a:endParaRPr lang="en-US" sz="2600" b="1" dirty="0" smtClean="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3.  Modesty is about behavior and attitude, not just clothing.</a:t>
            </a:r>
          </a:p>
          <a:p>
            <a:pPr marL="0" indent="0" algn="ctr">
              <a:buNone/>
            </a:pPr>
            <a:r>
              <a:rPr lang="en-US" sz="2200" b="1" dirty="0" smtClean="0">
                <a:effectLst>
                  <a:outerShdw blurRad="50800" dist="38100" dir="2700000">
                    <a:srgbClr val="000000">
                      <a:alpha val="43000"/>
                    </a:srgbClr>
                  </a:outerShdw>
                </a:effectLst>
              </a:rPr>
              <a:t>When Paul says that women should wear “respectable apparel,” but modesty is a term that encompasses not just clothing, but one’s whole DEMEANOR, ATTITUDE, and ACTIONS.</a:t>
            </a:r>
            <a:endParaRPr lang="en-US" sz="2600" b="1" dirty="0" smtClean="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3.  Modesty is about behavior and attitude, not just clothing.</a:t>
            </a:r>
          </a:p>
          <a:p>
            <a:pPr marL="0" indent="0" algn="ctr">
              <a:buNone/>
            </a:pPr>
            <a:r>
              <a:rPr lang="en-US" sz="2600" b="1" dirty="0" smtClean="0">
                <a:effectLst>
                  <a:outerShdw blurRad="50800" dist="38100" dir="2700000">
                    <a:srgbClr val="000000">
                      <a:alpha val="43000"/>
                    </a:srgbClr>
                  </a:outerShdw>
                </a:effectLst>
              </a:rPr>
              <a:t>From the clothing she wears to the way she carries herself, a Christian woman ought to be seemly and well-ordered, respectable, and with sobriety (1 Timothy 2:9).  </a:t>
            </a:r>
          </a:p>
          <a:p>
            <a:pPr marL="0" indent="0" algn="ctr">
              <a:buNone/>
            </a:pPr>
            <a:r>
              <a:rPr lang="en-US" sz="2600" b="1" dirty="0" smtClean="0">
                <a:effectLst>
                  <a:outerShdw blurRad="50800" dist="38100" dir="2700000">
                    <a:srgbClr val="000000">
                      <a:alpha val="43000"/>
                    </a:srgbClr>
                  </a:outerShdw>
                </a:effectLst>
              </a:rPr>
              <a:t>Ultimately, what should adorn a woman is not just clothing but “good works.”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1"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3.  Modesty is about behavior and attitude, not just clothing.</a:t>
            </a:r>
          </a:p>
          <a:p>
            <a:pPr marL="0" indent="0" algn="ctr">
              <a:buNone/>
            </a:pPr>
            <a:r>
              <a:rPr lang="en-US" sz="2600" b="1" dirty="0" smtClean="0">
                <a:effectLst>
                  <a:outerShdw blurRad="50800" dist="38100" dir="2700000">
                    <a:srgbClr val="000000">
                      <a:alpha val="43000"/>
                    </a:srgbClr>
                  </a:outerShdw>
                </a:effectLst>
              </a:rPr>
              <a:t>Ephesians 2:10 tells us as Christians, we are being or should be remade by God for good works.  </a:t>
            </a:r>
          </a:p>
          <a:p>
            <a:pPr marL="0" indent="0" algn="ctr">
              <a:buNone/>
            </a:pPr>
            <a:r>
              <a:rPr lang="en-US" sz="2600" b="1" dirty="0" smtClean="0">
                <a:effectLst>
                  <a:outerShdw blurRad="50800" dist="38100" dir="2700000">
                    <a:srgbClr val="000000">
                      <a:alpha val="43000"/>
                    </a:srgbClr>
                  </a:outerShdw>
                </a:effectLst>
              </a:rPr>
              <a:t>Titus 2:14 says Christ died so that we might be zealous for good works.  </a:t>
            </a:r>
          </a:p>
          <a:p>
            <a:pPr marL="0" indent="0" algn="ctr">
              <a:buNone/>
            </a:pPr>
            <a:r>
              <a:rPr lang="en-US" sz="2600" b="1" dirty="0" smtClean="0">
                <a:effectLst>
                  <a:outerShdw blurRad="50800" dist="38100" dir="2700000">
                    <a:srgbClr val="000000">
                      <a:alpha val="43000"/>
                    </a:srgbClr>
                  </a:outerShdw>
                </a:effectLst>
              </a:rPr>
              <a:t>Women and men should seek to dress their lives in works that do good to others, marked with godly love.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3.  Modesty is about behavior and attitude, not just clothing.</a:t>
            </a:r>
          </a:p>
          <a:p>
            <a:pPr marL="0" indent="0" algn="ctr">
              <a:buNone/>
            </a:pPr>
            <a:r>
              <a:rPr lang="en-US" sz="2600" b="1" dirty="0" smtClean="0">
                <a:effectLst>
                  <a:outerShdw blurRad="50800" dist="38100" dir="2700000">
                    <a:srgbClr val="000000">
                      <a:alpha val="43000"/>
                    </a:srgbClr>
                  </a:outerShdw>
                </a:effectLst>
              </a:rPr>
              <a:t>This means biblical modesty is not simply about what we wear, but how we act, how we communicate, and how we relate to others.</a:t>
            </a:r>
          </a:p>
          <a:p>
            <a:pPr marL="0" indent="0" algn="ctr">
              <a:buNone/>
            </a:pPr>
            <a:endParaRPr lang="en-US" sz="2600" b="1" dirty="0" smtClean="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4. Modesty shows sensitivity to sin.</a:t>
            </a:r>
          </a:p>
          <a:p>
            <a:pPr marL="0" indent="0" algn="ctr">
              <a:buNone/>
            </a:pPr>
            <a:r>
              <a:rPr lang="en-US" sz="2600" b="1" dirty="0" smtClean="0">
                <a:effectLst>
                  <a:outerShdw blurRad="50800" dist="38100" dir="2700000">
                    <a:srgbClr val="000000">
                      <a:alpha val="43000"/>
                    </a:srgbClr>
                  </a:outerShdw>
                </a:effectLst>
              </a:rPr>
              <a:t>In this text Paul says a woman’s apparel should be worn with “modesty.”  </a:t>
            </a:r>
          </a:p>
          <a:p>
            <a:pPr marL="0" indent="0" algn="ctr">
              <a:buNone/>
            </a:pPr>
            <a:r>
              <a:rPr lang="en-US" sz="2600" b="1" dirty="0" smtClean="0">
                <a:effectLst>
                  <a:outerShdw blurRad="50800" dist="38100" dir="2700000">
                    <a:srgbClr val="000000">
                      <a:alpha val="43000"/>
                    </a:srgbClr>
                  </a:outerShdw>
                </a:effectLst>
              </a:rPr>
              <a:t>Another translation opts for the word “decency.”  </a:t>
            </a:r>
          </a:p>
          <a:p>
            <a:pPr marL="0" indent="0" algn="ctr">
              <a:buNone/>
            </a:pPr>
            <a:r>
              <a:rPr lang="en-US" sz="2600" b="1" dirty="0" smtClean="0">
                <a:effectLst>
                  <a:outerShdw blurRad="50800" dist="38100" dir="2700000">
                    <a:srgbClr val="000000">
                      <a:alpha val="43000"/>
                    </a:srgbClr>
                  </a:outerShdw>
                </a:effectLst>
              </a:rPr>
              <a:t>The King James Version translates this “</a:t>
            </a:r>
            <a:r>
              <a:rPr lang="en-US" sz="2600" b="1" dirty="0" err="1" smtClean="0">
                <a:effectLst>
                  <a:outerShdw blurRad="50800" dist="38100" dir="2700000">
                    <a:srgbClr val="000000">
                      <a:alpha val="43000"/>
                    </a:srgbClr>
                  </a:outerShdw>
                </a:effectLst>
              </a:rPr>
              <a:t>shamfacedness</a:t>
            </a:r>
            <a:r>
              <a:rPr lang="en-US" sz="2600" b="1" dirty="0" smtClean="0">
                <a:effectLst>
                  <a:outerShdw blurRad="50800" dist="38100" dir="2700000">
                    <a:srgbClr val="000000">
                      <a:alpha val="43000"/>
                    </a:srgbClr>
                  </a:outerShdw>
                </a:effectLst>
              </a:rPr>
              <a:t>,” which gets more to the heard of the word.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4. Modesty shows sensitivity to sin.</a:t>
            </a:r>
          </a:p>
          <a:p>
            <a:pPr marL="0" indent="0" algn="ctr">
              <a:buNone/>
            </a:pPr>
            <a:r>
              <a:rPr lang="en-US" sz="2600" b="1" dirty="0" smtClean="0">
                <a:effectLst>
                  <a:outerShdw blurRad="50800" dist="38100" dir="2700000">
                    <a:srgbClr val="000000">
                      <a:alpha val="43000"/>
                    </a:srgbClr>
                  </a:outerShdw>
                </a:effectLst>
              </a:rPr>
              <a:t>It is talking about a demeanor of reverence—showing respect to oneself and a regard for others.</a:t>
            </a:r>
          </a:p>
          <a:p>
            <a:pPr marL="0" indent="0" algn="ctr">
              <a:buNone/>
            </a:pPr>
            <a:r>
              <a:rPr lang="en-US" sz="2600" b="1" dirty="0" smtClean="0">
                <a:effectLst>
                  <a:outerShdw blurRad="50800" dist="38100" dir="2700000">
                    <a:srgbClr val="000000">
                      <a:alpha val="43000"/>
                    </a:srgbClr>
                  </a:outerShdw>
                </a:effectLst>
              </a:rPr>
              <a:t>It even carries the connotation of “bashful.”  Connected to the term “shame,” the word implies the idea of grief over sin that is in the world—that a woman would be so sensitive to sin, knowing that sin is offensive to God, that she would never come close to trying to provoke it in others.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4. Modesty shows sensitivity to sin.</a:t>
            </a:r>
          </a:p>
          <a:p>
            <a:pPr marL="0" indent="0" algn="ctr">
              <a:buNone/>
            </a:pPr>
            <a:r>
              <a:rPr lang="en-US" sz="2400" b="1" dirty="0" smtClean="0">
                <a:effectLst>
                  <a:outerShdw blurRad="50800" dist="38100" dir="2700000">
                    <a:srgbClr val="000000">
                      <a:alpha val="43000"/>
                    </a:srgbClr>
                  </a:outerShdw>
                </a:effectLst>
              </a:rPr>
              <a:t>No, a woman is not guilty of a man’s lust if she dresses with the intention to allure him.  </a:t>
            </a:r>
          </a:p>
          <a:p>
            <a:pPr marL="0" indent="0" algn="ctr">
              <a:buNone/>
            </a:pPr>
            <a:r>
              <a:rPr lang="en-US" sz="2400" b="1" dirty="0" smtClean="0">
                <a:effectLst>
                  <a:outerShdw blurRad="50800" dist="38100" dir="2700000">
                    <a:srgbClr val="000000">
                      <a:alpha val="43000"/>
                    </a:srgbClr>
                  </a:outerShdw>
                </a:effectLst>
              </a:rPr>
              <a:t>He will have to account for his own sins like we all will.  However, the one who is immodest is guilty of a lack of shamefacedness, decency and for treating sin lightly.  </a:t>
            </a:r>
          </a:p>
          <a:p>
            <a:pPr marL="0" indent="0" algn="ctr">
              <a:buNone/>
            </a:pPr>
            <a:r>
              <a:rPr lang="en-US" sz="2400" b="1" dirty="0" smtClean="0">
                <a:effectLst>
                  <a:outerShdw blurRad="50800" dist="38100" dir="2700000">
                    <a:srgbClr val="000000">
                      <a:alpha val="43000"/>
                    </a:srgbClr>
                  </a:outerShdw>
                </a:effectLst>
              </a:rPr>
              <a:t>A heart of modesty is motivated by a love for one’s fellow man.  We don’t want our fellow man to sin, and should strive to follow God’s work and help prevent sin.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5. Modesty involves cultural discretion.</a:t>
            </a:r>
          </a:p>
          <a:p>
            <a:pPr marL="0" indent="0" algn="ctr">
              <a:buNone/>
            </a:pPr>
            <a:r>
              <a:rPr lang="en-US" sz="2900" b="1" dirty="0" smtClean="0">
                <a:effectLst>
                  <a:outerShdw blurRad="50800" dist="38100" dir="2700000">
                    <a:srgbClr val="000000">
                      <a:alpha val="43000"/>
                    </a:srgbClr>
                  </a:outerShdw>
                </a:effectLst>
              </a:rPr>
              <a:t>Paul didn’t paint broad strokes when talking about modesty:  he gave specifics.  </a:t>
            </a:r>
          </a:p>
          <a:p>
            <a:pPr marL="0" indent="0" algn="ctr">
              <a:buNone/>
            </a:pPr>
            <a:r>
              <a:rPr lang="en-US" sz="2900" b="1" dirty="0" smtClean="0">
                <a:effectLst>
                  <a:outerShdw blurRad="50800" dist="38100" dir="2700000">
                    <a:srgbClr val="000000">
                      <a:alpha val="43000"/>
                    </a:srgbClr>
                  </a:outerShdw>
                </a:effectLst>
              </a:rPr>
              <a:t>He said braided hair and gold or pearls or costly attire were out of place for a truly modest woman.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5. Modesty involves cultural discretion.</a:t>
            </a:r>
          </a:p>
          <a:p>
            <a:pPr marL="0" indent="0" algn="ctr">
              <a:buNone/>
            </a:pPr>
            <a:r>
              <a:rPr lang="en-US" sz="2300" b="1" dirty="0" smtClean="0">
                <a:effectLst>
                  <a:outerShdw blurRad="50800" dist="38100" dir="2700000">
                    <a:srgbClr val="000000">
                      <a:alpha val="43000"/>
                    </a:srgbClr>
                  </a:outerShdw>
                </a:effectLst>
              </a:rPr>
              <a:t>Some knowledge of Roman culture is helpful for understanding what Paul is saying.  In Paul’s day, Greek hairstyles for women were fairly simple:  hair was supposedly parted in the middle and pinned in the back.  </a:t>
            </a:r>
          </a:p>
          <a:p>
            <a:pPr marL="0" indent="0" algn="ctr">
              <a:buNone/>
            </a:pPr>
            <a:r>
              <a:rPr lang="en-US" sz="2300" b="1" dirty="0" smtClean="0">
                <a:effectLst>
                  <a:outerShdw blurRad="50800" dist="38100" dir="2700000">
                    <a:srgbClr val="000000">
                      <a:alpha val="43000"/>
                    </a:srgbClr>
                  </a:outerShdw>
                </a:effectLst>
              </a:rPr>
              <a:t>But a culture change was sweeping the region.  Women in the imperial household were wearing their hair with elaborate curls and braids, covered in expensive ornaments.  So, the elite minded and those wanting noticed throughout the empire copied this style.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lgn="ctr">
              <a:buNone/>
            </a:pPr>
            <a:r>
              <a:rPr lang="en-US" sz="2800" b="1" dirty="0" smtClean="0">
                <a:effectLst>
                  <a:outerShdw blurRad="50800" dist="38100" dir="2700000">
                    <a:srgbClr val="000000">
                      <a:alpha val="43000"/>
                    </a:srgbClr>
                  </a:outerShdw>
                </a:effectLst>
              </a:rPr>
              <a:t>What is this lesson about?  </a:t>
            </a:r>
          </a:p>
          <a:p>
            <a:pPr marL="0" indent="0" algn="ctr">
              <a:buNone/>
            </a:pPr>
            <a:r>
              <a:rPr lang="en-US" sz="2800" b="1" dirty="0" smtClean="0">
                <a:effectLst>
                  <a:outerShdw blurRad="50800" dist="38100" dir="2700000">
                    <a:srgbClr val="000000">
                      <a:alpha val="43000"/>
                    </a:srgbClr>
                  </a:outerShdw>
                </a:effectLst>
              </a:rPr>
              <a:t>If you said, “pride”, you would be wrong.  </a:t>
            </a:r>
          </a:p>
          <a:p>
            <a:pPr marL="0" indent="0" algn="ctr">
              <a:buNone/>
            </a:pPr>
            <a:r>
              <a:rPr lang="en-US" sz="2800" b="1" dirty="0" smtClean="0">
                <a:effectLst>
                  <a:outerShdw blurRad="50800" dist="38100" dir="2700000">
                    <a:srgbClr val="000000">
                      <a:alpha val="43000"/>
                    </a:srgbClr>
                  </a:outerShdw>
                </a:effectLst>
              </a:rPr>
              <a:t>It’s Modesty.  </a:t>
            </a:r>
          </a:p>
          <a:p>
            <a:pPr marL="0" indent="0" algn="ctr">
              <a:buNone/>
            </a:pPr>
            <a:r>
              <a:rPr lang="en-US" sz="2800" b="1" dirty="0" smtClean="0">
                <a:effectLst>
                  <a:outerShdw blurRad="50800" dist="38100" dir="2700000">
                    <a:srgbClr val="000000">
                      <a:alpha val="43000"/>
                    </a:srgbClr>
                  </a:outerShdw>
                </a:effectLst>
              </a:rPr>
              <a:t>Modesty can be a controversial topic.  </a:t>
            </a:r>
          </a:p>
          <a:p>
            <a:pPr marL="0" indent="0" algn="ctr">
              <a:buNone/>
            </a:pPr>
            <a:r>
              <a:rPr lang="en-US" sz="2800" b="1" dirty="0" smtClean="0">
                <a:effectLst>
                  <a:outerShdw blurRad="50800" dist="38100" dir="2700000">
                    <a:srgbClr val="000000">
                      <a:alpha val="43000"/>
                    </a:srgbClr>
                  </a:outerShdw>
                </a:effectLst>
              </a:rPr>
              <a:t>It is the word of God that should drive our discussions about modesty.  </a:t>
            </a:r>
          </a:p>
          <a:p>
            <a:pPr marL="0" indent="0" algn="ctr">
              <a:buNone/>
            </a:pPr>
            <a:r>
              <a:rPr lang="en-US" sz="2800" b="1" dirty="0" smtClean="0">
                <a:effectLst>
                  <a:outerShdw blurRad="50800" dist="38100" dir="2700000">
                    <a:srgbClr val="000000">
                      <a:alpha val="43000"/>
                    </a:srgbClr>
                  </a:outerShdw>
                </a:effectLst>
              </a:rPr>
              <a:t>What has God revealed about it?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29" presetClass="entr" presetSubtype="0" fill="hold" grpId="0" nodeType="with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p:cTn id="26" dur="1000" fill="hold"/>
                                        <p:tgtEl>
                                          <p:spTgt spid="2"/>
                                        </p:tgtEl>
                                        <p:attrNameLst>
                                          <p:attrName>ppt_x</p:attrName>
                                        </p:attrNameLst>
                                      </p:cBhvr>
                                      <p:tavLst>
                                        <p:tav tm="0">
                                          <p:val>
                                            <p:strVal val="#ppt_x-.2"/>
                                          </p:val>
                                        </p:tav>
                                        <p:tav tm="100000">
                                          <p:val>
                                            <p:strVal val="#ppt_x"/>
                                          </p:val>
                                        </p:tav>
                                      </p:tavLst>
                                    </p:anim>
                                    <p:anim calcmode="lin" valueType="num">
                                      <p:cBhvr>
                                        <p:cTn id="27"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28" dur="1000"/>
                                        <p:tgtEl>
                                          <p:spTgt spid="2"/>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5. Modesty involves cultural discretion.</a:t>
            </a:r>
          </a:p>
          <a:p>
            <a:pPr marL="0" indent="0" algn="ctr">
              <a:buNone/>
            </a:pPr>
            <a:r>
              <a:rPr lang="en-US" sz="2700" b="1" dirty="0" smtClean="0">
                <a:effectLst>
                  <a:outerShdw blurRad="50800" dist="38100" dir="2700000">
                    <a:srgbClr val="000000">
                      <a:alpha val="43000"/>
                    </a:srgbClr>
                  </a:outerShdw>
                </a:effectLst>
              </a:rPr>
              <a:t>For Paul, the appearance of braids and ornaments was more about WHAT the fashion COMMUNICATED.  </a:t>
            </a:r>
          </a:p>
          <a:p>
            <a:pPr marL="0" indent="0" algn="ctr">
              <a:buNone/>
            </a:pPr>
            <a:r>
              <a:rPr lang="en-US" sz="2700" b="1" dirty="0" smtClean="0">
                <a:effectLst>
                  <a:outerShdw blurRad="50800" dist="38100" dir="2700000">
                    <a:srgbClr val="000000">
                      <a:alpha val="43000"/>
                    </a:srgbClr>
                  </a:outerShdw>
                </a:effectLst>
              </a:rPr>
              <a:t>They carried connotations of imperial luxury and extravagant lifestyles, images that Christians are not to be noted for.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5. Modesty involves cultural discretion.</a:t>
            </a:r>
          </a:p>
          <a:p>
            <a:pPr marL="0" indent="0" algn="ctr">
              <a:buNone/>
            </a:pPr>
            <a:r>
              <a:rPr lang="en-US" sz="2600" b="1" dirty="0" smtClean="0">
                <a:effectLst>
                  <a:outerShdw blurRad="50800" dist="38100" dir="2700000">
                    <a:srgbClr val="000000">
                      <a:alpha val="43000"/>
                    </a:srgbClr>
                  </a:outerShdw>
                </a:effectLst>
              </a:rPr>
              <a:t>Paul’s description of immodest dress conjured a picture of someone preoccupied with appearance, fashion, luxury, and sexual looseness.  </a:t>
            </a:r>
          </a:p>
          <a:p>
            <a:pPr marL="0" indent="0" algn="ctr">
              <a:buNone/>
            </a:pPr>
            <a:r>
              <a:rPr lang="en-US" sz="2600" b="1" dirty="0" smtClean="0">
                <a:effectLst>
                  <a:outerShdw blurRad="50800" dist="38100" dir="2700000">
                    <a:srgbClr val="000000">
                      <a:alpha val="43000"/>
                    </a:srgbClr>
                  </a:outerShdw>
                </a:effectLst>
              </a:rPr>
              <a:t>Similarly, modern modesty standards are not about arbitrary rules of how much skin is shown or how low-cut something is, but about the messages and values our clothing communicates.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5. Modesty involves cultural discretion.</a:t>
            </a:r>
          </a:p>
          <a:p>
            <a:pPr marL="0" indent="0" algn="ctr">
              <a:buNone/>
            </a:pPr>
            <a:r>
              <a:rPr lang="en-US" sz="2300" b="1" dirty="0" smtClean="0">
                <a:effectLst>
                  <a:outerShdw blurRad="50800" dist="38100" dir="2700000">
                    <a:srgbClr val="000000">
                      <a:alpha val="43000"/>
                    </a:srgbClr>
                  </a:outerShdw>
                </a:effectLst>
              </a:rPr>
              <a:t>But as Christians we are to be free from sin because we are united to Christ.  In Romans 6:2 Paul exhorts us to live out this freedom:  “Let not sin therefore reign in your mortal body, that ye should obey it in the lusts thereof.”   </a:t>
            </a:r>
          </a:p>
          <a:p>
            <a:pPr marL="0" indent="0" algn="ctr">
              <a:buNone/>
            </a:pPr>
            <a:r>
              <a:rPr lang="en-US" sz="2300" b="1" dirty="0" smtClean="0">
                <a:effectLst>
                  <a:outerShdw blurRad="50800" dist="38100" dir="2700000">
                    <a:srgbClr val="000000">
                      <a:alpha val="43000"/>
                    </a:srgbClr>
                  </a:outerShdw>
                </a:effectLst>
              </a:rPr>
              <a:t>When it comes to modest dress, we can follow Paul’s next statement quite literally (READ VERSE 13).  Paul wants Christian women to have self-mastery in their wardrobe choices, to be totally free from WORLDLY WAYS of defining worth, beauty, and desirability.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6. Modesty is about true freedom, not repression.</a:t>
            </a:r>
          </a:p>
          <a:p>
            <a:pPr marL="0" indent="0" algn="ctr">
              <a:buNone/>
            </a:pPr>
            <a:r>
              <a:rPr lang="en-US" sz="2800" b="1" dirty="0" smtClean="0">
                <a:effectLst>
                  <a:outerShdw blurRad="50800" dist="38100" dir="2700000">
                    <a:srgbClr val="000000">
                      <a:alpha val="43000"/>
                    </a:srgbClr>
                  </a:outerShdw>
                </a:effectLst>
              </a:rPr>
              <a:t>More often than not, modesty standards in our society are seen as repressive, arbitrary rules that restrict a woman’s creativity and freedom.  </a:t>
            </a:r>
          </a:p>
          <a:p>
            <a:pPr marL="0" indent="0" algn="ctr">
              <a:buNone/>
            </a:pPr>
            <a:r>
              <a:rPr lang="en-US" sz="2800" b="1" dirty="0" smtClean="0">
                <a:effectLst>
                  <a:outerShdw blurRad="50800" dist="38100" dir="2700000">
                    <a:srgbClr val="000000">
                      <a:alpha val="43000"/>
                    </a:srgbClr>
                  </a:outerShdw>
                </a:effectLst>
              </a:rPr>
              <a:t>But when modesty is motivated from the heart, the exact opposite is true.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6. Modesty is about true freedom, not repression.</a:t>
            </a:r>
          </a:p>
          <a:p>
            <a:pPr marL="0" indent="0" algn="ctr">
              <a:buNone/>
            </a:pPr>
            <a:r>
              <a:rPr lang="en-US" sz="2900" b="1" dirty="0" smtClean="0">
                <a:effectLst>
                  <a:outerShdw blurRad="50800" dist="38100" dir="2700000">
                    <a:srgbClr val="000000">
                      <a:alpha val="43000"/>
                    </a:srgbClr>
                  </a:outerShdw>
                </a:effectLst>
              </a:rPr>
              <a:t>Paul says women should adorn themselves in respectable apparel with “self-control.”  </a:t>
            </a:r>
          </a:p>
          <a:p>
            <a:pPr marL="0" indent="0" algn="ctr">
              <a:buNone/>
            </a:pPr>
            <a:r>
              <a:rPr lang="en-US" sz="2900" b="1" dirty="0" smtClean="0">
                <a:effectLst>
                  <a:outerShdw blurRad="50800" dist="38100" dir="2700000">
                    <a:srgbClr val="000000">
                      <a:alpha val="43000"/>
                    </a:srgbClr>
                  </a:outerShdw>
                </a:effectLst>
              </a:rPr>
              <a:t>This might be better understood as “self-mastery,” being of sound mind or sober, being in control of one’s impulses and appetites.</a:t>
            </a:r>
            <a:r>
              <a:rPr lang="en-US" sz="2600" b="1" dirty="0" smtClean="0">
                <a:effectLst>
                  <a:outerShdw blurRad="50800" dist="38100" dir="2700000">
                    <a:srgbClr val="000000">
                      <a:alpha val="43000"/>
                    </a:srgbClr>
                  </a:outerShdw>
                </a:effectLst>
              </a:rPr>
              <a:t> </a:t>
            </a:r>
            <a:r>
              <a:rPr lang="en-US" sz="2900" b="1" dirty="0" smtClean="0">
                <a:effectLst>
                  <a:outerShdw blurRad="50800" dist="38100" dir="2700000">
                    <a:srgbClr val="000000">
                      <a:alpha val="43000"/>
                    </a:srgbClr>
                  </a:outerShdw>
                </a:effectLst>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6. Modesty is about true freedom, not repression.</a:t>
            </a:r>
          </a:p>
          <a:p>
            <a:pPr marL="0" indent="0" algn="ctr">
              <a:buNone/>
            </a:pPr>
            <a:r>
              <a:rPr lang="en-US" sz="2900" b="1" dirty="0" smtClean="0">
                <a:effectLst>
                  <a:outerShdw blurRad="50800" dist="38100" dir="2700000">
                    <a:srgbClr val="000000">
                      <a:alpha val="43000"/>
                    </a:srgbClr>
                  </a:outerShdw>
                </a:effectLst>
              </a:rPr>
              <a:t>Paul strove to keep his body in subjection (1 Cor. 9:27), and we have to control such things as our romantic desires just like the rest of our lives.</a:t>
            </a:r>
            <a:r>
              <a:rPr lang="en-US" sz="2600" b="1" dirty="0" smtClean="0">
                <a:effectLst>
                  <a:outerShdw blurRad="50800" dist="38100" dir="2700000">
                    <a:srgbClr val="000000">
                      <a:alpha val="43000"/>
                    </a:srgbClr>
                  </a:outerShdw>
                </a:effectLst>
              </a:rPr>
              <a:t> </a:t>
            </a:r>
            <a:r>
              <a:rPr lang="en-US" sz="2900" b="1" dirty="0" smtClean="0">
                <a:effectLst>
                  <a:outerShdw blurRad="50800" dist="38100" dir="2700000">
                    <a:srgbClr val="000000">
                      <a:alpha val="43000"/>
                    </a:srgbClr>
                  </a:outerShdw>
                </a:effectLst>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512763" indent="-512763">
              <a:buNone/>
            </a:pPr>
            <a:r>
              <a:rPr lang="en-US" sz="3000" b="1" dirty="0" smtClean="0">
                <a:effectLst>
                  <a:outerShdw blurRad="50800" dist="38100" dir="2700000">
                    <a:srgbClr val="000000">
                      <a:alpha val="43000"/>
                    </a:srgbClr>
                  </a:outerShdw>
                </a:effectLst>
              </a:rPr>
              <a:t>6. Modesty is about true freedom, not repression.</a:t>
            </a:r>
          </a:p>
          <a:p>
            <a:pPr marL="0" indent="0" algn="ctr">
              <a:buNone/>
            </a:pPr>
            <a:r>
              <a:rPr lang="en-US" sz="2200" b="1" dirty="0" smtClean="0">
                <a:effectLst>
                  <a:outerShdw blurRad="50800" dist="38100" dir="2700000">
                    <a:srgbClr val="000000">
                      <a:alpha val="43000"/>
                    </a:srgbClr>
                  </a:outerShdw>
                </a:effectLst>
              </a:rPr>
              <a:t>Ironically, if we don’t have PRIDE under control, it is not just those who are scantily dressed that are enslaved to this sin, but can even be those who are overly prideful of their modesty.  </a:t>
            </a:r>
          </a:p>
          <a:p>
            <a:pPr marL="0" indent="0" algn="ctr">
              <a:buNone/>
            </a:pPr>
            <a:r>
              <a:rPr lang="en-US" sz="2200" b="1" dirty="0" smtClean="0">
                <a:effectLst>
                  <a:outerShdw blurRad="50800" dist="38100" dir="2700000">
                    <a:srgbClr val="000000">
                      <a:alpha val="43000"/>
                    </a:srgbClr>
                  </a:outerShdw>
                </a:effectLst>
              </a:rPr>
              <a:t>If someone says “Modest is hottest,” they may be unaware that in their own hearts, they are still enslaved to a preoccupation with their physical image, still defining their worth by their outward adornment.</a:t>
            </a:r>
            <a:endParaRPr lang="en-US" sz="2900" b="1" dirty="0" smtClean="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lgn="ctr">
              <a:buNone/>
            </a:pPr>
            <a:r>
              <a:rPr lang="en-US" sz="2400" b="1" dirty="0" smtClean="0">
                <a:effectLst>
                  <a:outerShdw blurRad="50800" dist="38100" dir="2700000">
                    <a:srgbClr val="000000">
                      <a:alpha val="43000"/>
                    </a:srgbClr>
                  </a:outerShdw>
                </a:effectLst>
              </a:rPr>
              <a:t>So, we’ve looked at 6 factors about modesty, thinking about what a biblical definition of modesty should be.  Taken together then, these aspects of biblical modesty help to give us a working definition.  I believe a biblical principle definition of modesty could be this:</a:t>
            </a:r>
          </a:p>
          <a:p>
            <a:pPr marL="0" indent="0" algn="ctr">
              <a:buNone/>
            </a:pPr>
            <a:r>
              <a:rPr lang="en-US" sz="2400" b="1" dirty="0" smtClean="0">
                <a:effectLst>
                  <a:outerShdw blurRad="50800" dist="38100" dir="2700000">
                    <a:srgbClr val="000000">
                      <a:alpha val="43000"/>
                    </a:srgbClr>
                  </a:outerShdw>
                </a:effectLst>
              </a:rPr>
              <a:t>Modesty is a respectable manner of adorning one’s body and carrying oneself, born out of a freedom from a worldly definition of beauty and worth, and motivated by a hatred of sin and a desire to draw attention to God.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lgn="ctr">
              <a:buNone/>
            </a:pPr>
            <a:r>
              <a:rPr lang="en-US" sz="2800" b="1" dirty="0" smtClean="0">
                <a:effectLst>
                  <a:outerShdw blurRad="50800" dist="38100" dir="2700000">
                    <a:srgbClr val="000000">
                      <a:alpha val="43000"/>
                    </a:srgbClr>
                  </a:outerShdw>
                </a:effectLst>
              </a:rPr>
              <a:t>When it comes to the subject of modest clothing, the first question we should ask ourselves is:  What am I trying to accomplish by what I wear?  And secondly:  If this question offends me do I have a problem with pride?  </a:t>
            </a:r>
          </a:p>
          <a:p>
            <a:pPr marL="0" indent="0" algn="ctr">
              <a:buNone/>
            </a:pPr>
            <a:r>
              <a:rPr lang="en-US" sz="2800" b="1" dirty="0" smtClean="0">
                <a:effectLst>
                  <a:outerShdw blurRad="50800" dist="38100" dir="2700000">
                    <a:srgbClr val="000000">
                      <a:alpha val="43000"/>
                    </a:srgbClr>
                  </a:outerShdw>
                </a:effectLst>
              </a:rPr>
              <a:t>Some people consider this controversial, but I believe we’ve seen it’s something that needs attention everyday, just like brushing our teeth.</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lgn="ctr">
              <a:buNone/>
            </a:pPr>
            <a:r>
              <a:rPr lang="en-US" sz="2600" b="1" dirty="0" smtClean="0">
                <a:effectLst>
                  <a:outerShdw blurRad="50800" dist="38100" dir="2700000">
                    <a:srgbClr val="000000">
                      <a:alpha val="43000"/>
                    </a:srgbClr>
                  </a:outerShdw>
                </a:effectLst>
              </a:rPr>
              <a:t>First, we need to define.  </a:t>
            </a:r>
          </a:p>
          <a:p>
            <a:pPr marL="0" indent="0" algn="ctr">
              <a:buNone/>
            </a:pPr>
            <a:r>
              <a:rPr lang="en-US" sz="2600" b="1" dirty="0" smtClean="0">
                <a:effectLst>
                  <a:outerShdw blurRad="50800" dist="38100" dir="2700000">
                    <a:srgbClr val="000000">
                      <a:alpha val="43000"/>
                    </a:srgbClr>
                  </a:outerShdw>
                </a:effectLst>
              </a:rPr>
              <a:t>To properly do this we must first make sure PRIDE is not an issue that will make our vision cloudy about modesty.  </a:t>
            </a:r>
          </a:p>
          <a:p>
            <a:pPr marL="0" indent="0" algn="ctr">
              <a:buNone/>
            </a:pPr>
            <a:r>
              <a:rPr lang="en-US" sz="2600" b="1" dirty="0" smtClean="0">
                <a:effectLst>
                  <a:outerShdw blurRad="50800" dist="38100" dir="2700000">
                    <a:srgbClr val="000000">
                      <a:alpha val="43000"/>
                    </a:srgbClr>
                  </a:outerShdw>
                </a:effectLst>
              </a:rPr>
              <a:t>A definition must focus on the heart.  </a:t>
            </a:r>
          </a:p>
          <a:p>
            <a:pPr marL="0" indent="0" algn="ctr">
              <a:buNone/>
            </a:pPr>
            <a:r>
              <a:rPr lang="en-US" sz="2600" b="1" dirty="0" smtClean="0">
                <a:effectLst>
                  <a:outerShdw blurRad="50800" dist="38100" dir="2700000">
                    <a:srgbClr val="000000">
                      <a:alpha val="43000"/>
                    </a:srgbClr>
                  </a:outerShdw>
                </a:effectLst>
              </a:rPr>
              <a:t>Biblical modesty is primarily about our motivations.  Modest dress is also about discernment, having an awareness of others and our environment.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lgn="ctr">
              <a:buNone/>
            </a:pPr>
            <a:r>
              <a:rPr lang="en-US" sz="2600" b="1" dirty="0" smtClean="0">
                <a:effectLst>
                  <a:outerShdw blurRad="50800" dist="38100" dir="2700000">
                    <a:srgbClr val="000000">
                      <a:alpha val="43000"/>
                    </a:srgbClr>
                  </a:outerShdw>
                </a:effectLst>
              </a:rPr>
              <a:t>Some say that women are not to blame for a man’s lustful thoughts and actions.  </a:t>
            </a:r>
          </a:p>
          <a:p>
            <a:pPr marL="0" indent="0" algn="ctr">
              <a:buNone/>
            </a:pPr>
            <a:r>
              <a:rPr lang="en-US" sz="2600" b="1" dirty="0" smtClean="0">
                <a:effectLst>
                  <a:outerShdw blurRad="50800" dist="38100" dir="2700000">
                    <a:srgbClr val="000000">
                      <a:alpha val="43000"/>
                    </a:srgbClr>
                  </a:outerShdw>
                </a:effectLst>
              </a:rPr>
              <a:t>To that, I would have to agree…a person is never guilty of another person’s sin.  </a:t>
            </a:r>
          </a:p>
          <a:p>
            <a:pPr marL="0" indent="0" algn="ctr">
              <a:buNone/>
            </a:pPr>
            <a:r>
              <a:rPr lang="en-US" sz="2600" b="1" dirty="0" smtClean="0">
                <a:effectLst>
                  <a:outerShdw blurRad="50800" dist="38100" dir="2700000">
                    <a:srgbClr val="000000">
                      <a:alpha val="43000"/>
                    </a:srgbClr>
                  </a:outerShdw>
                </a:effectLst>
              </a:rPr>
              <a:t>Modesty, however, is NOT only about US or ME as pride would trick us.  </a:t>
            </a:r>
          </a:p>
          <a:p>
            <a:pPr marL="0" indent="0" algn="ctr">
              <a:buNone/>
            </a:pPr>
            <a:r>
              <a:rPr lang="en-US" sz="2600" b="1" dirty="0" smtClean="0">
                <a:effectLst>
                  <a:outerShdw blurRad="50800" dist="38100" dir="2700000">
                    <a:srgbClr val="000000">
                      <a:alpha val="43000"/>
                    </a:srgbClr>
                  </a:outerShdw>
                </a:effectLst>
              </a:rPr>
              <a:t>Remember, our lesson isn’t ABOUT pride, but pride has a great deal to do with modesty or loose definitions of the word.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lgn="ctr">
              <a:buNone/>
            </a:pPr>
            <a:r>
              <a:rPr lang="en-US" sz="3200" b="1" dirty="0" smtClean="0">
                <a:effectLst>
                  <a:outerShdw blurRad="50800" dist="38100" dir="2700000">
                    <a:srgbClr val="000000">
                      <a:alpha val="43000"/>
                    </a:srgbClr>
                  </a:outerShdw>
                </a:effectLst>
              </a:rPr>
              <a:t>So how then do we define biblical modesty?</a:t>
            </a:r>
          </a:p>
          <a:p>
            <a:pPr marL="0" indent="0" algn="ctr">
              <a:buNone/>
            </a:pPr>
            <a:r>
              <a:rPr lang="en-US" sz="3200" b="1" dirty="0" smtClean="0">
                <a:effectLst>
                  <a:outerShdw blurRad="50800" dist="38100" dir="2700000">
                    <a:srgbClr val="000000">
                      <a:alpha val="43000"/>
                    </a:srgbClr>
                  </a:outerShdw>
                </a:effectLst>
              </a:rPr>
              <a:t>  Where does modesty fit into Christianity?  </a:t>
            </a:r>
          </a:p>
          <a:p>
            <a:pPr marL="0" indent="0" algn="ctr">
              <a:buNone/>
            </a:pPr>
            <a:r>
              <a:rPr lang="en-US" sz="3200" b="1" dirty="0" smtClean="0">
                <a:effectLst>
                  <a:outerShdw blurRad="50800" dist="38100" dir="2700000">
                    <a:srgbClr val="000000">
                      <a:alpha val="43000"/>
                    </a:srgbClr>
                  </a:outerShdw>
                </a:effectLst>
              </a:rPr>
              <a:t>We will look at 6 points and see what a definition might look like.  </a:t>
            </a:r>
          </a:p>
          <a:p>
            <a:pPr marL="0" indent="0" algn="ctr">
              <a:buNone/>
            </a:pPr>
            <a:r>
              <a:rPr lang="en-US" sz="3200" b="1" dirty="0" smtClean="0">
                <a:effectLst>
                  <a:outerShdw blurRad="50800" dist="38100" dir="2700000">
                    <a:srgbClr val="000000">
                      <a:alpha val="43000"/>
                    </a:srgbClr>
                  </a:outerShdw>
                </a:effectLst>
              </a:rPr>
              <a:t>1 Timothy 2:9-10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lgn="ctr">
              <a:buNone/>
            </a:pPr>
            <a:r>
              <a:rPr lang="en-US" sz="2400" b="1" dirty="0" smtClean="0">
                <a:effectLst>
                  <a:outerShdw blurRad="50800" dist="38100" dir="2700000">
                    <a:srgbClr val="000000">
                      <a:alpha val="43000"/>
                    </a:srgbClr>
                  </a:outerShdw>
                </a:effectLst>
              </a:rPr>
              <a:t>Christian women and men should concern themselves with modesty because the Bible does.</a:t>
            </a:r>
          </a:p>
          <a:p>
            <a:pPr marL="0" indent="0" algn="ctr">
              <a:buNone/>
            </a:pPr>
            <a:r>
              <a:rPr lang="en-US" sz="2400" b="1" dirty="0" smtClean="0">
                <a:effectLst>
                  <a:outerShdw blurRad="50800" dist="38100" dir="2700000">
                    <a:srgbClr val="000000">
                      <a:alpha val="43000"/>
                    </a:srgbClr>
                  </a:outerShdw>
                </a:effectLst>
              </a:rPr>
              <a:t> This text is a primary example.  </a:t>
            </a:r>
          </a:p>
          <a:p>
            <a:pPr marL="0" indent="0" algn="ctr">
              <a:buNone/>
            </a:pPr>
            <a:r>
              <a:rPr lang="en-US" sz="2400" b="1" dirty="0" smtClean="0">
                <a:effectLst>
                  <a:outerShdw blurRad="50800" dist="38100" dir="2700000">
                    <a:srgbClr val="000000">
                      <a:alpha val="43000"/>
                    </a:srgbClr>
                  </a:outerShdw>
                </a:effectLst>
              </a:rPr>
              <a:t>Paul is writing about women in these verses, but men must also embrace modesty.  </a:t>
            </a:r>
          </a:p>
          <a:p>
            <a:pPr marL="0" indent="0" algn="ctr">
              <a:buNone/>
            </a:pPr>
            <a:r>
              <a:rPr lang="en-US" sz="2400" b="1" dirty="0" smtClean="0">
                <a:effectLst>
                  <a:outerShdw blurRad="50800" dist="38100" dir="2700000">
                    <a:srgbClr val="000000">
                      <a:alpha val="43000"/>
                    </a:srgbClr>
                  </a:outerShdw>
                </a:effectLst>
              </a:rPr>
              <a:t>Modesty and how one dresses are symptoms of our heart’s attitudes &amp; respect towards God and His word.</a:t>
            </a:r>
          </a:p>
          <a:p>
            <a:pPr marL="0" indent="0" algn="ctr">
              <a:buNone/>
            </a:pPr>
            <a:r>
              <a:rPr lang="en-US" sz="2400" b="1" dirty="0" smtClean="0">
                <a:effectLst>
                  <a:outerShdw blurRad="50800" dist="38100" dir="2700000">
                    <a:srgbClr val="000000">
                      <a:alpha val="43000"/>
                    </a:srgbClr>
                  </a:outerShdw>
                </a:effectLst>
              </a:rPr>
              <a:t>We will look at six points about a Christian’s modesty in regards to what the bible says about it.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buNone/>
            </a:pPr>
            <a:r>
              <a:rPr lang="en-US" sz="3300" b="1" dirty="0" smtClean="0">
                <a:effectLst>
                  <a:outerShdw blurRad="50800" dist="38100" dir="2700000">
                    <a:srgbClr val="000000">
                      <a:alpha val="43000"/>
                    </a:srgbClr>
                  </a:outerShdw>
                </a:effectLst>
              </a:rPr>
              <a:t>1.  Modesty is not anti-fashion.</a:t>
            </a:r>
          </a:p>
          <a:p>
            <a:pPr marL="0" indent="0" algn="ctr">
              <a:buNone/>
            </a:pPr>
            <a:r>
              <a:rPr lang="en-US" sz="2200" b="1" dirty="0" smtClean="0">
                <a:effectLst>
                  <a:outerShdw blurRad="50800" dist="38100" dir="2700000">
                    <a:srgbClr val="000000">
                      <a:alpha val="43000"/>
                    </a:srgbClr>
                  </a:outerShdw>
                </a:effectLst>
              </a:rPr>
              <a:t>At the outset, we should take note that Paul is not anti-adornment.  The force of his statement is positive:  “women SHOULD adorn themselves.”  These are not the words of an anti-fashion prude.  </a:t>
            </a:r>
          </a:p>
          <a:p>
            <a:pPr marL="0" indent="0" algn="ctr">
              <a:buNone/>
            </a:pPr>
            <a:r>
              <a:rPr lang="en-US" sz="2200" b="1" dirty="0" smtClean="0">
                <a:effectLst>
                  <a:outerShdw blurRad="50800" dist="38100" dir="2700000">
                    <a:srgbClr val="000000">
                      <a:alpha val="43000"/>
                    </a:srgbClr>
                  </a:outerShdw>
                </a:effectLst>
              </a:rPr>
              <a:t>The same word “adorn” in Rev. 21:2 is used to speak of a bride beautifying herself for her husband.  It is a term that expresses being ornamented, well-kempt, and put in order.</a:t>
            </a:r>
          </a:p>
          <a:p>
            <a:pPr marL="0" indent="0" algn="ctr">
              <a:buNone/>
            </a:pPr>
            <a:r>
              <a:rPr lang="en-US" sz="2200" b="1" dirty="0" smtClean="0">
                <a:effectLst>
                  <a:outerShdw blurRad="50800" dist="38100" dir="2700000">
                    <a:srgbClr val="000000">
                      <a:alpha val="43000"/>
                    </a:srgbClr>
                  </a:outerShdw>
                </a:effectLst>
              </a:rPr>
              <a:t>The question for Paul isn’t about whether a woman should ornament her body, but HOW.</a:t>
            </a:r>
          </a:p>
          <a:p>
            <a:pPr marL="0" indent="0" algn="ctr">
              <a:buNone/>
            </a:pPr>
            <a:endParaRPr lang="en-US" sz="2600" b="1" dirty="0" smtClean="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buNone/>
            </a:pPr>
            <a:r>
              <a:rPr lang="en-US" sz="3000" b="1" dirty="0" smtClean="0">
                <a:effectLst>
                  <a:outerShdw blurRad="50800" dist="38100" dir="2700000">
                    <a:srgbClr val="000000">
                      <a:alpha val="43000"/>
                    </a:srgbClr>
                  </a:outerShdw>
                </a:effectLst>
              </a:rPr>
              <a:t>2. Modesty is also about who you worship.</a:t>
            </a:r>
          </a:p>
          <a:p>
            <a:pPr marL="0" indent="0" algn="ctr">
              <a:buNone/>
            </a:pPr>
            <a:r>
              <a:rPr lang="en-US" sz="2200" b="1" dirty="0" smtClean="0">
                <a:effectLst>
                  <a:outerShdw blurRad="50800" dist="38100" dir="2700000">
                    <a:srgbClr val="000000">
                      <a:alpha val="43000"/>
                    </a:srgbClr>
                  </a:outerShdw>
                </a:effectLst>
              </a:rPr>
              <a:t>In the context, Paul is talking about how women should prepare themselves for gathering at church.  </a:t>
            </a:r>
          </a:p>
          <a:p>
            <a:pPr marL="0" indent="0" algn="ctr">
              <a:buNone/>
            </a:pPr>
            <a:r>
              <a:rPr lang="en-US" sz="2200" b="1" dirty="0" smtClean="0">
                <a:effectLst>
                  <a:outerShdw blurRad="50800" dist="38100" dir="2700000">
                    <a:srgbClr val="000000">
                      <a:alpha val="43000"/>
                    </a:srgbClr>
                  </a:outerShdw>
                </a:effectLst>
              </a:rPr>
              <a:t>Women are commanded to adorn themselves in a way that is fitting for worship.  </a:t>
            </a:r>
          </a:p>
          <a:p>
            <a:pPr marL="0" indent="0" algn="ctr">
              <a:buNone/>
            </a:pPr>
            <a:r>
              <a:rPr lang="en-US" sz="2200" b="1" dirty="0" smtClean="0">
                <a:effectLst>
                  <a:outerShdw blurRad="50800" dist="38100" dir="2700000">
                    <a:srgbClr val="000000">
                      <a:alpha val="43000"/>
                    </a:srgbClr>
                  </a:outerShdw>
                </a:effectLst>
              </a:rPr>
              <a:t>If they “profess godliness”—that is, they desire to show God honor and reverence—how should they dress in order to do that?</a:t>
            </a:r>
            <a:endParaRPr lang="en-US" sz="2600" b="1" dirty="0" smtClean="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b"/>
          <a:lstStyle/>
          <a:p>
            <a:r>
              <a:rPr lang="en-US" sz="4300" b="1" dirty="0" smtClean="0">
                <a:effectLst>
                  <a:outerShdw blurRad="50800" dist="38100" dir="2700000">
                    <a:srgbClr val="000000">
                      <a:alpha val="43000"/>
                    </a:srgbClr>
                  </a:outerShdw>
                </a:effectLst>
              </a:rPr>
              <a:t>Biblical Modesty</a:t>
            </a:r>
            <a:endParaRPr lang="en-US" sz="43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457198" y="2209800"/>
            <a:ext cx="8298341" cy="4315517"/>
          </a:xfrm>
        </p:spPr>
        <p:txBody>
          <a:bodyPr>
            <a:noAutofit/>
          </a:bodyPr>
          <a:lstStyle/>
          <a:p>
            <a:pPr marL="0" indent="0">
              <a:buNone/>
            </a:pPr>
            <a:r>
              <a:rPr lang="en-US" sz="3000" b="1" dirty="0" smtClean="0">
                <a:effectLst>
                  <a:outerShdw blurRad="50800" dist="38100" dir="2700000">
                    <a:srgbClr val="000000">
                      <a:alpha val="43000"/>
                    </a:srgbClr>
                  </a:outerShdw>
                </a:effectLst>
              </a:rPr>
              <a:t>2. Modesty is also about who you worship.</a:t>
            </a:r>
          </a:p>
          <a:p>
            <a:pPr marL="0" indent="0" algn="ctr">
              <a:buNone/>
            </a:pPr>
            <a:r>
              <a:rPr lang="en-US" sz="2200" b="1" dirty="0" smtClean="0">
                <a:effectLst>
                  <a:outerShdw blurRad="50800" dist="38100" dir="2700000">
                    <a:srgbClr val="000000">
                      <a:alpha val="43000"/>
                    </a:srgbClr>
                  </a:outerShdw>
                </a:effectLst>
              </a:rPr>
              <a:t>Paul puts his finger on the reason for the problem.  </a:t>
            </a:r>
          </a:p>
          <a:p>
            <a:pPr marL="0" indent="0" algn="ctr">
              <a:buNone/>
            </a:pPr>
            <a:r>
              <a:rPr lang="en-US" sz="2200" b="1" dirty="0" smtClean="0">
                <a:effectLst>
                  <a:outerShdw blurRad="50800" dist="38100" dir="2700000">
                    <a:srgbClr val="000000">
                      <a:alpha val="43000"/>
                    </a:srgbClr>
                  </a:outerShdw>
                </a:effectLst>
              </a:rPr>
              <a:t>In Ephesus, the original destination of this letter, the cultural elite were known for their gaudy and extravagant wardrobes, their elaborate hair styles, and their expensive clothing that communicated extraordinary wealth.  </a:t>
            </a:r>
          </a:p>
          <a:p>
            <a:pPr marL="0" indent="0" algn="ctr">
              <a:buNone/>
            </a:pPr>
            <a:r>
              <a:rPr lang="en-US" sz="2200" b="1" dirty="0" smtClean="0">
                <a:effectLst>
                  <a:outerShdw blurRad="50800" dist="38100" dir="2700000">
                    <a:srgbClr val="000000">
                      <a:alpha val="43000"/>
                    </a:srgbClr>
                  </a:outerShdw>
                </a:effectLst>
              </a:rPr>
              <a:t>Are we ever tempted to do that?  Paul paints a picture of this for the Ephesians Christians and says, “Don’t mimic that.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102</TotalTime>
  <Words>2042</Words>
  <Application>Microsoft Macintosh PowerPoint</Application>
  <PresentationFormat>On-screen Show (4:3)</PresentationFormat>
  <Paragraphs>161</Paragraphs>
  <Slides>28</Slides>
  <Notes>28</Notes>
  <HiddenSlides>0</HiddenSlides>
  <MMClips>0</MMClips>
  <ScaleCrop>false</ScaleCrop>
  <HeadingPairs>
    <vt:vector size="4" baseType="variant">
      <vt:variant>
        <vt:lpstr>Design Template</vt:lpstr>
      </vt:variant>
      <vt:variant>
        <vt:i4>1</vt:i4>
      </vt:variant>
      <vt:variant>
        <vt:lpstr>Slide Titles</vt:lpstr>
      </vt:variant>
      <vt:variant>
        <vt:i4>28</vt:i4>
      </vt:variant>
    </vt:vector>
  </HeadingPairs>
  <TitlesOfParts>
    <vt:vector size="29" baseType="lpstr">
      <vt:lpstr>Plaza</vt:lpstr>
      <vt:lpstr>Introductory Scriptures</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lpstr>Biblical Modesty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11</cp:revision>
  <dcterms:created xsi:type="dcterms:W3CDTF">2018-02-06T06:11:27Z</dcterms:created>
  <dcterms:modified xsi:type="dcterms:W3CDTF">2018-02-06T06:11:40Z</dcterms:modified>
</cp:coreProperties>
</file>