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60" r:id="rId1"/>
  </p:sldMasterIdLst>
  <p:sldIdLst>
    <p:sldId id="256" r:id="rId2"/>
    <p:sldId id="263" r:id="rId3"/>
    <p:sldId id="264" r:id="rId4"/>
    <p:sldId id="265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996633"/>
    <a:srgbClr val="000000"/>
    <a:srgbClr val="333300"/>
    <a:srgbClr val="009900"/>
    <a:srgbClr val="FF9900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80" y="1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54E99D1-615B-7E44-BA46-6AADAFE2704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A21E8-46C7-0C42-9CC1-E7A0D6AA755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5E403-E53A-C942-8B26-B15E85282AC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75C9-01AD-4042-8506-CF917E37BC2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50588-01B8-A04F-BAB0-A4CB35A0BA9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D4A0-4FE9-7248-8FFD-031C940BE67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US" alt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7735600-A3EA-E345-90E5-B9D00545C022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01A9733-E3B7-3D4F-AAA8-8456806DC00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18AB0-DD7E-A74D-9B92-2AE9AF52FC9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CDDA-34B1-4942-B99C-BAF97FE5F24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6DF3-EC75-FF4D-B089-1A9F4071017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2EEB499-0EA2-754F-8B75-B062523E594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altLang="en-US" sz="5500" b="1" dirty="0">
                <a:solidFill>
                  <a:srgbClr val="006600"/>
                </a:solidFill>
              </a:rPr>
              <a:t>The Bond of </a:t>
            </a:r>
            <a:r>
              <a:rPr lang="en-US" altLang="en-US" sz="5500" b="1" dirty="0" smtClean="0">
                <a:solidFill>
                  <a:srgbClr val="006600"/>
                </a:solidFill>
              </a:rPr>
              <a:t>Faith</a:t>
            </a:r>
            <a:br>
              <a:rPr lang="en-US" altLang="en-US" sz="5500" b="1" dirty="0" smtClean="0">
                <a:solidFill>
                  <a:srgbClr val="006600"/>
                </a:solidFill>
              </a:rPr>
            </a:br>
            <a:r>
              <a:rPr lang="en-US" altLang="en-US" sz="2800" b="1" dirty="0" smtClean="0">
                <a:solidFill>
                  <a:srgbClr val="006600"/>
                </a:solidFill>
              </a:rPr>
              <a:t>1 Corinthians 12:12-14</a:t>
            </a:r>
            <a:endParaRPr lang="en-US" altLang="en-US" sz="2800" dirty="0">
              <a:solidFill>
                <a:srgbClr val="996633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229600" cy="4364736"/>
          </a:xfrm>
        </p:spPr>
        <p:txBody>
          <a:bodyPr/>
          <a:lstStyle/>
          <a:p>
            <a:pPr marL="571500" indent="-461963">
              <a:spcAft>
                <a:spcPts val="1200"/>
              </a:spcAft>
              <a:buFontTx/>
              <a:buNone/>
            </a:pPr>
            <a:r>
              <a:rPr lang="en-US" altLang="en-US" b="1" dirty="0" smtClean="0">
                <a:solidFill>
                  <a:srgbClr val="000000"/>
                </a:solidFill>
              </a:rPr>
              <a:t>I.  A </a:t>
            </a:r>
            <a:r>
              <a:rPr lang="en-US" altLang="en-US" b="1" dirty="0">
                <a:solidFill>
                  <a:srgbClr val="000000"/>
                </a:solidFill>
              </a:rPr>
              <a:t>connection</a:t>
            </a:r>
            <a:r>
              <a:rPr lang="en-US" altLang="en-US" b="1" dirty="0" smtClean="0">
                <a:solidFill>
                  <a:srgbClr val="000000"/>
                </a:solidFill>
              </a:rPr>
              <a:t> exists </a:t>
            </a:r>
            <a:r>
              <a:rPr lang="en-US" altLang="en-US" b="1" dirty="0">
                <a:solidFill>
                  <a:srgbClr val="000000"/>
                </a:solidFill>
              </a:rPr>
              <a:t>between all</a:t>
            </a:r>
            <a:r>
              <a:rPr lang="en-US" altLang="en-US" b="1" dirty="0" smtClean="0">
                <a:solidFill>
                  <a:srgbClr val="000000"/>
                </a:solidFill>
              </a:rPr>
              <a:t> true believers.</a:t>
            </a:r>
          </a:p>
          <a:p>
            <a:pPr marL="1092200" lvl="1" indent="-503238">
              <a:buFontTx/>
              <a:buNone/>
            </a:pPr>
            <a:r>
              <a:rPr lang="en-US" altLang="en-US" b="1" dirty="0" smtClean="0">
                <a:solidFill>
                  <a:srgbClr val="006600"/>
                </a:solidFill>
              </a:rPr>
              <a:t>A.  “Common faith” (Titus 1:4)</a:t>
            </a:r>
          </a:p>
          <a:p>
            <a:pPr marL="1092200" lvl="1" indent="-503238">
              <a:buFontTx/>
              <a:buNone/>
            </a:pPr>
            <a:r>
              <a:rPr lang="en-US" altLang="en-US" b="1" dirty="0" smtClean="0">
                <a:solidFill>
                  <a:srgbClr val="006600"/>
                </a:solidFill>
              </a:rPr>
              <a:t>B.  “Mutual faith”  (Rom. 1:12)  </a:t>
            </a:r>
          </a:p>
          <a:p>
            <a:pPr marL="1092200" lvl="1" indent="-503238">
              <a:buFontTx/>
              <a:buNone/>
            </a:pPr>
            <a:r>
              <a:rPr lang="en-US" altLang="en-US" b="1" dirty="0" smtClean="0">
                <a:solidFill>
                  <a:srgbClr val="006600"/>
                </a:solidFill>
              </a:rPr>
              <a:t>C.  “Common salvation” (Jude 3)</a:t>
            </a:r>
          </a:p>
          <a:p>
            <a:pPr marL="1092200" lvl="1" indent="-503238">
              <a:buFontTx/>
              <a:buNone/>
            </a:pPr>
            <a:r>
              <a:rPr lang="en-US" altLang="en-US" b="1" dirty="0" smtClean="0">
                <a:solidFill>
                  <a:srgbClr val="006600"/>
                </a:solidFill>
              </a:rPr>
              <a:t>D. 	Fellowship with God establishes fellowship with God’s people (1 John 1:3)</a:t>
            </a:r>
          </a:p>
          <a:p>
            <a:pPr>
              <a:buFontTx/>
              <a:buNone/>
            </a:pPr>
            <a:endParaRPr lang="en-US" altLang="en-US" sz="3000" b="1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altLang="en-US" sz="5500" b="1" dirty="0">
                <a:solidFill>
                  <a:srgbClr val="006600"/>
                </a:solidFill>
              </a:rPr>
              <a:t>The Bond of </a:t>
            </a:r>
            <a:r>
              <a:rPr lang="en-US" altLang="en-US" sz="5500" b="1" dirty="0" smtClean="0">
                <a:solidFill>
                  <a:srgbClr val="006600"/>
                </a:solidFill>
              </a:rPr>
              <a:t>Faith</a:t>
            </a:r>
            <a:br>
              <a:rPr lang="en-US" altLang="en-US" sz="5500" b="1" dirty="0" smtClean="0">
                <a:solidFill>
                  <a:srgbClr val="006600"/>
                </a:solidFill>
              </a:rPr>
            </a:br>
            <a:r>
              <a:rPr lang="en-US" altLang="en-US" sz="2800" b="1" dirty="0" smtClean="0">
                <a:solidFill>
                  <a:srgbClr val="006600"/>
                </a:solidFill>
              </a:rPr>
              <a:t>1 Corinthians 12:12-14</a:t>
            </a:r>
            <a:endParaRPr lang="en-US" altLang="en-US" sz="2800" dirty="0">
              <a:solidFill>
                <a:srgbClr val="996633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686800" cy="4364736"/>
          </a:xfrm>
        </p:spPr>
        <p:txBody>
          <a:bodyPr/>
          <a:lstStyle/>
          <a:p>
            <a:pPr marL="749300" indent="-639763">
              <a:spcAft>
                <a:spcPts val="1200"/>
              </a:spcAft>
              <a:buFontTx/>
              <a:buNone/>
            </a:pPr>
            <a:r>
              <a:rPr lang="en-US" altLang="en-US" b="1" dirty="0" smtClean="0">
                <a:solidFill>
                  <a:srgbClr val="000000"/>
                </a:solidFill>
              </a:rPr>
              <a:t>II.  All true believers are bound to one another.</a:t>
            </a:r>
          </a:p>
          <a:p>
            <a:pPr marL="1206500" lvl="1" indent="-503238">
              <a:buFontTx/>
              <a:buNone/>
            </a:pPr>
            <a:r>
              <a:rPr lang="en-US" altLang="en-US" b="1" dirty="0" smtClean="0">
                <a:solidFill>
                  <a:srgbClr val="006600"/>
                </a:solidFill>
              </a:rPr>
              <a:t>A. Christians are brethren to the prophets.  (Rev. 22:9).</a:t>
            </a:r>
          </a:p>
          <a:p>
            <a:pPr marL="1206500" lvl="1" indent="-503238">
              <a:buFontTx/>
              <a:buNone/>
            </a:pPr>
            <a:r>
              <a:rPr lang="en-US" altLang="en-US" b="1" dirty="0" smtClean="0">
                <a:solidFill>
                  <a:srgbClr val="006600"/>
                </a:solidFill>
              </a:rPr>
              <a:t>B.  “Fellow workers for the truth”  (3 John 8)  </a:t>
            </a:r>
          </a:p>
          <a:p>
            <a:pPr marL="1206500" lvl="1" indent="-503238">
              <a:buFontTx/>
              <a:buNone/>
            </a:pPr>
            <a:r>
              <a:rPr lang="en-US" altLang="en-US" b="1" dirty="0" smtClean="0">
                <a:solidFill>
                  <a:srgbClr val="006600"/>
                </a:solidFill>
              </a:rPr>
              <a:t>C. 	Fellow laborers in the gospel of Christ (1 Thess. 3:2)</a:t>
            </a:r>
          </a:p>
          <a:p>
            <a:pPr marL="1206500" lvl="1" indent="-503238">
              <a:buFontTx/>
              <a:buNone/>
            </a:pPr>
            <a:r>
              <a:rPr lang="en-US" altLang="en-US" b="1" dirty="0" smtClean="0">
                <a:solidFill>
                  <a:srgbClr val="006600"/>
                </a:solidFill>
              </a:rPr>
              <a:t>D.	“Fellow laborers in the kingdom of God” (Col. 4:11).</a:t>
            </a:r>
          </a:p>
          <a:p>
            <a:pPr>
              <a:buFontTx/>
              <a:buNone/>
            </a:pPr>
            <a:endParaRPr lang="en-US" altLang="en-US" sz="3000" b="1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altLang="en-US" sz="5500" b="1" dirty="0">
                <a:solidFill>
                  <a:srgbClr val="006600"/>
                </a:solidFill>
              </a:rPr>
              <a:t>The Bond of </a:t>
            </a:r>
            <a:r>
              <a:rPr lang="en-US" altLang="en-US" sz="5500" b="1" dirty="0" smtClean="0">
                <a:solidFill>
                  <a:srgbClr val="006600"/>
                </a:solidFill>
              </a:rPr>
              <a:t>Faith</a:t>
            </a:r>
            <a:br>
              <a:rPr lang="en-US" altLang="en-US" sz="5500" b="1" dirty="0" smtClean="0">
                <a:solidFill>
                  <a:srgbClr val="006600"/>
                </a:solidFill>
              </a:rPr>
            </a:br>
            <a:r>
              <a:rPr lang="en-US" altLang="en-US" sz="2800" b="1" dirty="0" smtClean="0">
                <a:solidFill>
                  <a:srgbClr val="006600"/>
                </a:solidFill>
              </a:rPr>
              <a:t>1 Corinthians 12:12-14</a:t>
            </a:r>
            <a:endParaRPr lang="en-US" altLang="en-US" sz="2800" dirty="0">
              <a:solidFill>
                <a:srgbClr val="996633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458200" cy="4364736"/>
          </a:xfrm>
        </p:spPr>
        <p:txBody>
          <a:bodyPr/>
          <a:lstStyle/>
          <a:p>
            <a:pPr marL="749300" indent="-639763">
              <a:spcAft>
                <a:spcPts val="1200"/>
              </a:spcAft>
              <a:buFontTx/>
              <a:buNone/>
            </a:pPr>
            <a:r>
              <a:rPr lang="en-US" altLang="en-US" b="1" dirty="0" smtClean="0">
                <a:solidFill>
                  <a:srgbClr val="000000"/>
                </a:solidFill>
              </a:rPr>
              <a:t>III.  How is this bond demonstrated?</a:t>
            </a:r>
          </a:p>
          <a:p>
            <a:pPr marL="1206500" lvl="1" indent="-503238">
              <a:buFontTx/>
              <a:buNone/>
            </a:pPr>
            <a:r>
              <a:rPr lang="en-US" altLang="en-US" b="1" dirty="0" smtClean="0">
                <a:solidFill>
                  <a:srgbClr val="006600"/>
                </a:solidFill>
              </a:rPr>
              <a:t>A. 	Believers “strive together in prayer” (Rom. 15:30-32).</a:t>
            </a:r>
          </a:p>
          <a:p>
            <a:pPr marL="1206500" lvl="1" indent="-503238">
              <a:buFontTx/>
              <a:buNone/>
            </a:pPr>
            <a:r>
              <a:rPr lang="en-US" altLang="en-US" b="1" dirty="0" smtClean="0">
                <a:solidFill>
                  <a:srgbClr val="006600"/>
                </a:solidFill>
              </a:rPr>
              <a:t>B. 	Fellowship in material and spiritual things (Rom. 15:25-27)  </a:t>
            </a:r>
          </a:p>
          <a:p>
            <a:pPr marL="1206500" lvl="1" indent="-503238">
              <a:buFontTx/>
              <a:buNone/>
            </a:pPr>
            <a:r>
              <a:rPr lang="en-US" altLang="en-US" b="1" dirty="0" smtClean="0">
                <a:solidFill>
                  <a:srgbClr val="006600"/>
                </a:solidFill>
              </a:rPr>
              <a:t>C. 	Support of Preaching (Phil. 4:15-18)</a:t>
            </a:r>
          </a:p>
          <a:p>
            <a:pPr marL="1206500" lvl="1" indent="-503238">
              <a:buFontTx/>
              <a:buNone/>
            </a:pPr>
            <a:r>
              <a:rPr lang="en-US" altLang="en-US" b="1" dirty="0" smtClean="0">
                <a:solidFill>
                  <a:srgbClr val="006600"/>
                </a:solidFill>
              </a:rPr>
              <a:t>D.	Caring about the faith of those we have never met  (Rom. 1:8-10)</a:t>
            </a:r>
          </a:p>
          <a:p>
            <a:pPr>
              <a:buFontTx/>
              <a:buNone/>
            </a:pPr>
            <a:endParaRPr lang="en-US" altLang="en-US" sz="3000" b="1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altLang="en-US" sz="5500" b="1" dirty="0">
                <a:solidFill>
                  <a:srgbClr val="006600"/>
                </a:solidFill>
              </a:rPr>
              <a:t>The Bond of </a:t>
            </a:r>
            <a:r>
              <a:rPr lang="en-US" altLang="en-US" sz="5500" b="1" dirty="0" smtClean="0">
                <a:solidFill>
                  <a:srgbClr val="006600"/>
                </a:solidFill>
              </a:rPr>
              <a:t>Faith</a:t>
            </a:r>
            <a:br>
              <a:rPr lang="en-US" altLang="en-US" sz="5500" b="1" dirty="0" smtClean="0">
                <a:solidFill>
                  <a:srgbClr val="006600"/>
                </a:solidFill>
              </a:rPr>
            </a:br>
            <a:r>
              <a:rPr lang="en-US" altLang="en-US" sz="2800" b="1" dirty="0" smtClean="0">
                <a:solidFill>
                  <a:srgbClr val="006600"/>
                </a:solidFill>
              </a:rPr>
              <a:t>1 Corinthians 12:12-14</a:t>
            </a:r>
            <a:endParaRPr lang="en-US" altLang="en-US" sz="2800" dirty="0">
              <a:solidFill>
                <a:srgbClr val="996633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458200" cy="4364736"/>
          </a:xfrm>
        </p:spPr>
        <p:txBody>
          <a:bodyPr>
            <a:normAutofit fontScale="92500" lnSpcReduction="10000"/>
          </a:bodyPr>
          <a:lstStyle/>
          <a:p>
            <a:pPr marL="749300" indent="-639763">
              <a:spcAft>
                <a:spcPts val="1200"/>
              </a:spcAft>
              <a:buFontTx/>
              <a:buNone/>
            </a:pPr>
            <a:r>
              <a:rPr lang="en-US" altLang="en-US" sz="3027" b="1" dirty="0" smtClean="0">
                <a:solidFill>
                  <a:srgbClr val="000000"/>
                </a:solidFill>
              </a:rPr>
              <a:t>IV.  What does this mean to us?</a:t>
            </a:r>
          </a:p>
          <a:p>
            <a:pPr marL="1206500" lvl="1" indent="-503238">
              <a:buFontTx/>
              <a:buNone/>
            </a:pPr>
            <a:r>
              <a:rPr lang="en-US" altLang="en-US" b="1" dirty="0" smtClean="0">
                <a:solidFill>
                  <a:srgbClr val="006600"/>
                </a:solidFill>
              </a:rPr>
              <a:t>A. 	We are not alone.</a:t>
            </a:r>
          </a:p>
          <a:p>
            <a:pPr marL="1206500" lvl="1" indent="-503238">
              <a:buFontTx/>
              <a:buNone/>
            </a:pPr>
            <a:r>
              <a:rPr lang="en-US" altLang="en-US" b="1" dirty="0" smtClean="0">
                <a:solidFill>
                  <a:srgbClr val="006600"/>
                </a:solidFill>
              </a:rPr>
              <a:t>B. 	We share a common cause with people different from us (Gal. 3:26-28).</a:t>
            </a:r>
          </a:p>
          <a:p>
            <a:pPr marL="1206500" lvl="1" indent="-503238">
              <a:buFontTx/>
              <a:buNone/>
            </a:pPr>
            <a:r>
              <a:rPr lang="en-US" altLang="en-US" b="1" dirty="0" smtClean="0">
                <a:solidFill>
                  <a:srgbClr val="006600"/>
                </a:solidFill>
              </a:rPr>
              <a:t>C.	We bear with one another (Rom. 15:2-3).</a:t>
            </a:r>
          </a:p>
          <a:p>
            <a:pPr marL="1206500" lvl="1" indent="-503238">
              <a:buFontTx/>
              <a:buNone/>
            </a:pPr>
            <a:r>
              <a:rPr lang="en-US" altLang="en-US" b="1" dirty="0" smtClean="0">
                <a:solidFill>
                  <a:srgbClr val="006600"/>
                </a:solidFill>
              </a:rPr>
              <a:t>D. 	We are a part of a vast unseen kingdom        (cf.  2 King 6:16-17).</a:t>
            </a:r>
          </a:p>
          <a:p>
            <a:pPr marL="1206500" lvl="1" indent="-503238">
              <a:buFontTx/>
              <a:buNone/>
            </a:pPr>
            <a:r>
              <a:rPr lang="en-US" altLang="en-US" b="1" dirty="0" smtClean="0">
                <a:solidFill>
                  <a:srgbClr val="006600"/>
                </a:solidFill>
              </a:rPr>
              <a:t>E. 	We must care about the faithfulness of Christians in other places.</a:t>
            </a:r>
          </a:p>
          <a:p>
            <a:pPr marL="1206500" lvl="1" indent="-503238">
              <a:buFontTx/>
              <a:buNone/>
            </a:pPr>
            <a:r>
              <a:rPr lang="en-US" altLang="en-US" b="1" dirty="0" smtClean="0">
                <a:solidFill>
                  <a:srgbClr val="006600"/>
                </a:solidFill>
              </a:rPr>
              <a:t>F. 	Distance does not separate Christians.  </a:t>
            </a:r>
          </a:p>
          <a:p>
            <a:pPr marL="1206500" lvl="1" indent="-503238">
              <a:buFontTx/>
              <a:buNone/>
            </a:pPr>
            <a:r>
              <a:rPr lang="en-US" altLang="en-US" b="1" dirty="0" smtClean="0">
                <a:solidFill>
                  <a:srgbClr val="006600"/>
                </a:solidFill>
              </a:rPr>
              <a:t>G.	Heaven will be a reunion.</a:t>
            </a:r>
            <a:endParaRPr lang="en-US" altLang="en-US" b="1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1" build="p" bldLvl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ＭＳ ゴシック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Urban.thmx</Template>
  <TotalTime>110</TotalTime>
  <Words>389</Words>
  <Application>Microsoft Macintosh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Urban</vt:lpstr>
      <vt:lpstr>The Bond of Faith 1 Corinthians 12:12-14</vt:lpstr>
      <vt:lpstr>The Bond of Faith 1 Corinthians 12:12-14</vt:lpstr>
      <vt:lpstr>The Bond of Faith 1 Corinthians 12:12-14</vt:lpstr>
      <vt:lpstr>The Bond of Faith 1 Corinthians 12:12-14</vt:lpstr>
    </vt:vector>
  </TitlesOfParts>
  <Company>d3,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Bond of Faith (I Corinthians 12:12-15)</dc:title>
  <dc:creator>Spike Bachman</dc:creator>
  <cp:lastModifiedBy>Kyle Pope</cp:lastModifiedBy>
  <cp:revision>6</cp:revision>
  <dcterms:created xsi:type="dcterms:W3CDTF">2018-06-13T18:14:38Z</dcterms:created>
  <dcterms:modified xsi:type="dcterms:W3CDTF">2018-06-13T18:14:48Z</dcterms:modified>
</cp:coreProperties>
</file>