
<file path=[Content_Types].xml><?xml version="1.0" encoding="utf-8"?>
<Types xmlns="http://schemas.openxmlformats.org/package/2006/content-types">
  <Override PartName="/ppt/slideLayouts/slideLayout18.xml" ContentType="application/vnd.openxmlformats-officedocument.presentationml.slideLayout+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84"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632FCF8E-7FA3-9C4E-85BF-74023E225F5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E08C783-9EC5-BF46-8148-98B2B7A0ADF1}" type="datetimeFigureOut">
              <a:rPr lang="en-US" smtClean="0"/>
              <a:pPr/>
              <a:t>9/17/18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3E08C783-9EC5-BF46-8148-98B2B7A0ADF1}" type="datetimeFigureOut">
              <a:rPr lang="en-US" smtClean="0"/>
              <a:pPr/>
              <a:t>9/17/18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632FCF8E-7FA3-9C4E-85BF-74023E225F5C}"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Click icon to add picture</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212106" y="6356350"/>
            <a:ext cx="1752600" cy="365125"/>
          </a:xfrm>
        </p:spPr>
        <p:txBody>
          <a:body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632FCF8E-7FA3-9C4E-85BF-74023E225F5C}"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3E08C783-9EC5-BF46-8148-98B2B7A0ADF1}" type="datetimeFigureOut">
              <a:rPr lang="en-US" smtClean="0"/>
              <a:pPr/>
              <a:t>9/17/18</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632FCF8E-7FA3-9C4E-85BF-74023E225F5C}"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Click icon to add picture</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3E08C783-9EC5-BF46-8148-98B2B7A0ADF1}" type="datetimeFigureOut">
              <a:rPr lang="en-US" smtClean="0"/>
              <a:pPr/>
              <a:t>9/17/18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2FCF8E-7FA3-9C4E-85BF-74023E225F5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E08C783-9EC5-BF46-8148-98B2B7A0ADF1}" type="datetimeFigureOut">
              <a:rPr lang="en-US" smtClean="0"/>
              <a:pPr/>
              <a:t>9/17/18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2FCF8E-7FA3-9C4E-85BF-74023E225F5C}"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3E08C783-9EC5-BF46-8148-98B2B7A0ADF1}" type="datetimeFigureOut">
              <a:rPr lang="en-US" smtClean="0"/>
              <a:pPr/>
              <a:t>9/17/18</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632FCF8E-7FA3-9C4E-85BF-74023E225F5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 id="2147483703"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10729"/>
            <a:ext cx="6508377" cy="1486097"/>
          </a:xfrm>
        </p:spPr>
        <p:txBody>
          <a:bodyPr anchor="t"/>
          <a:lstStyle/>
          <a:p>
            <a:r>
              <a:rPr lang="en-US" sz="5400" b="1" dirty="0" smtClean="0">
                <a:latin typeface="Calibri"/>
                <a:cs typeface="Calibri"/>
              </a:rPr>
              <a:t>James 1:5-8</a:t>
            </a:r>
            <a:endParaRPr lang="en-US" sz="5400" b="1" dirty="0">
              <a:latin typeface="Calibri"/>
              <a:cs typeface="Calibri"/>
            </a:endParaRPr>
          </a:p>
        </p:txBody>
      </p:sp>
      <p:sp>
        <p:nvSpPr>
          <p:cNvPr id="3" name="Content Placeholder 2"/>
          <p:cNvSpPr>
            <a:spLocks noGrp="1"/>
          </p:cNvSpPr>
          <p:nvPr>
            <p:ph idx="1"/>
          </p:nvPr>
        </p:nvSpPr>
        <p:spPr>
          <a:xfrm>
            <a:off x="457200" y="2215636"/>
            <a:ext cx="8229600" cy="4153707"/>
          </a:xfrm>
        </p:spPr>
        <p:txBody>
          <a:bodyPr>
            <a:noAutofit/>
          </a:bodyPr>
          <a:lstStyle/>
          <a:p>
            <a:pPr marL="0" indent="0">
              <a:buNone/>
            </a:pPr>
            <a:r>
              <a:rPr lang="en-US" sz="3200" b="1" dirty="0" smtClean="0">
                <a:latin typeface="Calibri"/>
                <a:cs typeface="Calibri"/>
              </a:rPr>
              <a:t>“If any of you lacks wisdom, let him ask of God, who gives to all liberally and without reproach, and it will be given to him. But let him ask in faith, with no doubting, for he who doubts is like a wave of the sea driven and tossed by the wind. For let not that man suppose that he will receive anything from the Lord; he is a double-minded man, unstable in all his ways” (NKJV)</a:t>
            </a:r>
            <a:endParaRPr lang="en-US" sz="32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6508377" cy="1521476"/>
          </a:xfrm>
        </p:spPr>
        <p:txBody>
          <a:bodyPr anchor="t"/>
          <a:lstStyle/>
          <a:p>
            <a:r>
              <a:rPr lang="en-US" sz="4800" b="1" dirty="0" smtClean="0">
                <a:latin typeface="Calibri"/>
                <a:cs typeface="Calibri"/>
              </a:rPr>
              <a:t>Being Caught Between Two Things</a:t>
            </a:r>
          </a:p>
        </p:txBody>
      </p:sp>
      <p:sp>
        <p:nvSpPr>
          <p:cNvPr id="3" name="Content Placeholder 2"/>
          <p:cNvSpPr>
            <a:spLocks noGrp="1"/>
          </p:cNvSpPr>
          <p:nvPr>
            <p:ph idx="1"/>
          </p:nvPr>
        </p:nvSpPr>
        <p:spPr>
          <a:xfrm>
            <a:off x="457200" y="2057400"/>
            <a:ext cx="8229600" cy="4508447"/>
          </a:xfrm>
        </p:spPr>
        <p:txBody>
          <a:bodyPr>
            <a:noAutofit/>
          </a:bodyPr>
          <a:lstStyle/>
          <a:p>
            <a:pPr algn="ctr">
              <a:spcAft>
                <a:spcPts val="600"/>
              </a:spcAft>
              <a:buNone/>
            </a:pPr>
            <a:r>
              <a:rPr lang="en-US" sz="3000" b="1" dirty="0" smtClean="0">
                <a:latin typeface="Calibri"/>
                <a:cs typeface="Calibri"/>
              </a:rPr>
              <a:t> “How long will you falter between two opinions? If the LORD is God, follow Him; but if Baal, follow him” (1 Kings 18:21)</a:t>
            </a:r>
          </a:p>
          <a:p>
            <a:pPr algn="ctr">
              <a:spcAft>
                <a:spcPts val="600"/>
              </a:spcAft>
              <a:buNone/>
            </a:pPr>
            <a:r>
              <a:rPr lang="en-US" sz="3200" b="1" dirty="0" smtClean="0">
                <a:latin typeface="Calibri"/>
                <a:cs typeface="Calibri"/>
              </a:rPr>
              <a:t>“Doubt” </a:t>
            </a:r>
            <a:r>
              <a:rPr lang="en-US" sz="3200" b="1" i="1" dirty="0" err="1" smtClean="0">
                <a:latin typeface="Calibri"/>
                <a:cs typeface="Calibri"/>
              </a:rPr>
              <a:t>diakrinō</a:t>
            </a:r>
            <a:r>
              <a:rPr lang="en-US" sz="3200" b="1" i="1" dirty="0" smtClean="0">
                <a:latin typeface="Calibri"/>
                <a:cs typeface="Calibri"/>
              </a:rPr>
              <a:t> </a:t>
            </a:r>
            <a:r>
              <a:rPr lang="en-US" sz="3200" b="1" dirty="0" smtClean="0">
                <a:latin typeface="Calibri"/>
                <a:cs typeface="Calibri"/>
              </a:rPr>
              <a:t>(</a:t>
            </a:r>
            <a:r>
              <a:rPr lang="en-US" sz="3200" b="1" dirty="0" err="1" smtClean="0">
                <a:latin typeface="Calibri"/>
                <a:cs typeface="Calibri"/>
              </a:rPr>
              <a:t>διακρίνω</a:t>
            </a:r>
            <a:r>
              <a:rPr lang="en-US" sz="3200" b="1" dirty="0" smtClean="0">
                <a:latin typeface="Calibri"/>
                <a:cs typeface="Calibri"/>
              </a:rPr>
              <a:t>)—“to separate, make a distinction, discriminate” (Thayer)</a:t>
            </a:r>
            <a:r>
              <a:rPr lang="en-US" sz="2800" b="1" dirty="0" smtClean="0">
                <a:latin typeface="Calibri"/>
                <a:cs typeface="Calibri"/>
              </a:rPr>
              <a:t> </a:t>
            </a:r>
          </a:p>
          <a:p>
            <a:pPr algn="ctr">
              <a:spcAft>
                <a:spcPts val="600"/>
              </a:spcAft>
              <a:buNone/>
            </a:pPr>
            <a:r>
              <a:rPr lang="en-US" sz="2800" b="1" dirty="0" smtClean="0">
                <a:latin typeface="Calibri"/>
                <a:cs typeface="Calibri"/>
              </a:rPr>
              <a:t>We must “make a distinction” (Jude 22-23).</a:t>
            </a:r>
          </a:p>
          <a:p>
            <a:pPr algn="ctr">
              <a:spcAft>
                <a:spcPts val="600"/>
              </a:spcAft>
              <a:buNone/>
            </a:pPr>
            <a:r>
              <a:rPr lang="en-US" sz="2800" b="1" dirty="0" smtClean="0">
                <a:latin typeface="Calibri"/>
                <a:cs typeface="Calibri"/>
              </a:rPr>
              <a:t>Now God “made no distinction” (Acts 15:9)</a:t>
            </a:r>
            <a:endParaRPr lang="en-US" sz="28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83709"/>
            <a:ext cx="6508377" cy="1594177"/>
          </a:xfrm>
        </p:spPr>
        <p:txBody>
          <a:bodyPr anchor="t"/>
          <a:lstStyle/>
          <a:p>
            <a:r>
              <a:rPr lang="en-US" sz="5000" b="1" dirty="0" smtClean="0">
                <a:latin typeface="Calibri"/>
                <a:cs typeface="Calibri"/>
              </a:rPr>
              <a:t>Two Types and Causes of Doubt</a:t>
            </a:r>
            <a:endParaRPr lang="en-US" sz="5000" b="1" dirty="0">
              <a:latin typeface="Calibri"/>
              <a:cs typeface="Calibri"/>
            </a:endParaRPr>
          </a:p>
        </p:txBody>
      </p:sp>
      <p:sp>
        <p:nvSpPr>
          <p:cNvPr id="3" name="Content Placeholder 2"/>
          <p:cNvSpPr>
            <a:spLocks noGrp="1"/>
          </p:cNvSpPr>
          <p:nvPr>
            <p:ph idx="1"/>
          </p:nvPr>
        </p:nvSpPr>
        <p:spPr>
          <a:xfrm>
            <a:off x="457200" y="2148087"/>
            <a:ext cx="8229600" cy="3809812"/>
          </a:xfrm>
        </p:spPr>
        <p:txBody>
          <a:bodyPr anchor="ctr">
            <a:normAutofit/>
          </a:bodyPr>
          <a:lstStyle/>
          <a:p>
            <a:pPr marL="514350" indent="-514350" algn="ctr">
              <a:spcAft>
                <a:spcPts val="1800"/>
              </a:spcAft>
              <a:buClrTx/>
              <a:buFont typeface="+mj-lt"/>
              <a:buAutoNum type="arabicPeriod"/>
            </a:pPr>
            <a:r>
              <a:rPr lang="en-US" sz="5000" b="1" dirty="0" smtClean="0">
                <a:latin typeface="Calibri"/>
                <a:cs typeface="Calibri"/>
              </a:rPr>
              <a:t>  Skepticism</a:t>
            </a:r>
          </a:p>
          <a:p>
            <a:pPr marL="514350" indent="-514350" algn="ctr">
              <a:buClrTx/>
              <a:buFont typeface="+mj-lt"/>
              <a:buAutoNum type="arabicPeriod"/>
            </a:pPr>
            <a:r>
              <a:rPr lang="en-US" sz="5000" b="1" dirty="0" smtClean="0">
                <a:latin typeface="Calibri"/>
                <a:cs typeface="Calibri"/>
              </a:rPr>
              <a:t>  Honest Questioning</a:t>
            </a:r>
            <a:endParaRPr lang="en-US" sz="50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78279"/>
            <a:ext cx="6508377" cy="1499607"/>
          </a:xfrm>
        </p:spPr>
        <p:txBody>
          <a:bodyPr anchor="t"/>
          <a:lstStyle/>
          <a:p>
            <a:r>
              <a:rPr lang="en-US" sz="4800" b="1" dirty="0" smtClean="0">
                <a:latin typeface="Calibri"/>
                <a:cs typeface="Calibri"/>
              </a:rPr>
              <a:t>Two Examples of Doubt</a:t>
            </a:r>
            <a:endParaRPr lang="en-US" sz="4800" b="1" dirty="0">
              <a:latin typeface="Calibri"/>
              <a:cs typeface="Calibri"/>
            </a:endParaRPr>
          </a:p>
        </p:txBody>
      </p:sp>
      <p:sp>
        <p:nvSpPr>
          <p:cNvPr id="3" name="Content Placeholder 2"/>
          <p:cNvSpPr>
            <a:spLocks noGrp="1"/>
          </p:cNvSpPr>
          <p:nvPr>
            <p:ph idx="1"/>
          </p:nvPr>
        </p:nvSpPr>
        <p:spPr>
          <a:xfrm>
            <a:off x="457199" y="1877886"/>
            <a:ext cx="8446969" cy="4782531"/>
          </a:xfrm>
        </p:spPr>
        <p:txBody>
          <a:bodyPr>
            <a:normAutofit lnSpcReduction="10000"/>
          </a:bodyPr>
          <a:lstStyle/>
          <a:p>
            <a:pPr marL="514350" indent="-514350">
              <a:buClrTx/>
              <a:buFont typeface="+mj-lt"/>
              <a:buAutoNum type="arabicPeriod"/>
            </a:pPr>
            <a:r>
              <a:rPr lang="en-US" sz="4400" b="1" dirty="0" smtClean="0">
                <a:latin typeface="Calibri"/>
                <a:cs typeface="Calibri"/>
              </a:rPr>
              <a:t>  Abraham</a:t>
            </a:r>
          </a:p>
          <a:p>
            <a:pPr marL="1196975" lvl="1" indent="-514350"/>
            <a:r>
              <a:rPr lang="en-US" sz="3200" b="1" dirty="0" smtClean="0">
                <a:latin typeface="Calibri"/>
                <a:cs typeface="Calibri"/>
              </a:rPr>
              <a:t>God’s Promises (Gen. 15:1-5) </a:t>
            </a:r>
          </a:p>
          <a:p>
            <a:pPr marL="1196975" lvl="1" indent="-514350"/>
            <a:r>
              <a:rPr lang="en-US" sz="3200" b="1" dirty="0" smtClean="0">
                <a:latin typeface="Calibri"/>
                <a:cs typeface="Calibri"/>
              </a:rPr>
              <a:t>Abraham believed God (15:6)</a:t>
            </a:r>
          </a:p>
          <a:p>
            <a:pPr marL="1196975" lvl="1" indent="-514350"/>
            <a:r>
              <a:rPr lang="en-US" sz="3200" b="1" dirty="0" smtClean="0">
                <a:latin typeface="Calibri"/>
                <a:cs typeface="Calibri"/>
              </a:rPr>
              <a:t>But asked Him, “how shall I know that I will inherit it?” (15:8) </a:t>
            </a:r>
          </a:p>
          <a:p>
            <a:pPr marL="1196975" lvl="1" indent="-514350" algn="ctr">
              <a:buNone/>
            </a:pPr>
            <a:r>
              <a:rPr lang="en-US" sz="3200" b="1" i="1" dirty="0" smtClean="0">
                <a:latin typeface="Calibri"/>
                <a:cs typeface="Calibri"/>
              </a:rPr>
              <a:t>Was this wrong? </a:t>
            </a:r>
          </a:p>
          <a:p>
            <a:pPr marL="1196975" lvl="1" indent="-514350" algn="ctr">
              <a:buNone/>
            </a:pPr>
            <a:r>
              <a:rPr lang="en-US" sz="3200" b="1" i="1" dirty="0" smtClean="0">
                <a:latin typeface="Calibri"/>
                <a:cs typeface="Calibri"/>
              </a:rPr>
              <a:t>No, it was honest questioning</a:t>
            </a:r>
          </a:p>
          <a:p>
            <a:pPr marL="1196975" lvl="1" indent="-514350"/>
            <a:r>
              <a:rPr lang="en-US" sz="3200" b="1" dirty="0" smtClean="0">
                <a:latin typeface="Calibri"/>
                <a:cs typeface="Calibri"/>
              </a:rPr>
              <a:t>God confirmed His word with a sign (15:9-17).</a:t>
            </a:r>
            <a:endParaRPr lang="en-US" sz="32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7886"/>
            <a:ext cx="8229600" cy="4606901"/>
          </a:xfrm>
        </p:spPr>
        <p:txBody>
          <a:bodyPr>
            <a:normAutofit fontScale="32500" lnSpcReduction="20000"/>
          </a:bodyPr>
          <a:lstStyle/>
          <a:p>
            <a:pPr marL="514350" indent="-514350">
              <a:buNone/>
            </a:pPr>
            <a:r>
              <a:rPr lang="en-US" sz="13538" b="1" dirty="0" smtClean="0">
                <a:latin typeface="Calibri"/>
                <a:cs typeface="Calibri"/>
              </a:rPr>
              <a:t>2. Thomas</a:t>
            </a:r>
          </a:p>
          <a:p>
            <a:pPr marL="919163" lvl="1" indent="-357188"/>
            <a:r>
              <a:rPr lang="en-US" sz="8000" b="1" dirty="0" smtClean="0">
                <a:latin typeface="Calibri"/>
                <a:cs typeface="Calibri"/>
              </a:rPr>
              <a:t>Thomas was not with the other ten (John 20:19-25). </a:t>
            </a:r>
          </a:p>
          <a:p>
            <a:pPr marL="919163" lvl="1" indent="-357188"/>
            <a:r>
              <a:rPr lang="en-US" sz="8000" b="1" dirty="0">
                <a:latin typeface="Calibri"/>
                <a:cs typeface="Calibri"/>
              </a:rPr>
              <a:t>H</a:t>
            </a:r>
            <a:r>
              <a:rPr lang="en-US" sz="8000" b="1" dirty="0" smtClean="0">
                <a:latin typeface="Calibri"/>
                <a:cs typeface="Calibri"/>
              </a:rPr>
              <a:t>e saw Jesus’ hands and feet and believed (20:26-29). </a:t>
            </a:r>
          </a:p>
          <a:p>
            <a:pPr marL="919163" lvl="1" indent="-357188" algn="ctr">
              <a:buNone/>
            </a:pPr>
            <a:r>
              <a:rPr lang="en-US" sz="8000" b="1" i="1" dirty="0" smtClean="0">
                <a:latin typeface="Calibri"/>
                <a:cs typeface="Calibri"/>
              </a:rPr>
              <a:t>Doubt or honest questioning? </a:t>
            </a:r>
          </a:p>
          <a:p>
            <a:pPr marL="919163" lvl="1" indent="-357188"/>
            <a:r>
              <a:rPr lang="en-US" sz="8000" b="1" dirty="0" smtClean="0">
                <a:latin typeface="Calibri"/>
                <a:cs typeface="Calibri"/>
              </a:rPr>
              <a:t>“Do not be unbelieving, but believing” (20:27)—Jesus had foretold His death and resurrection (Mark 8:31).</a:t>
            </a:r>
          </a:p>
          <a:p>
            <a:pPr marL="919163" lvl="1" indent="-357188"/>
            <a:r>
              <a:rPr lang="en-US" sz="8000" b="1" dirty="0" smtClean="0">
                <a:latin typeface="Calibri"/>
                <a:cs typeface="Calibri"/>
              </a:rPr>
              <a:t>Thomas allowed uncertainty to move him to unbelief.</a:t>
            </a:r>
          </a:p>
          <a:p>
            <a:pPr marL="919163" lvl="1" indent="-357188"/>
            <a:r>
              <a:rPr lang="en-US" sz="8000" b="1" dirty="0" smtClean="0">
                <a:latin typeface="Calibri"/>
                <a:cs typeface="Calibri"/>
              </a:rPr>
              <a:t>It’s good to seek confirmation, but we must not allow this to lead to unbelief.</a:t>
            </a:r>
            <a:endParaRPr lang="en-US" sz="8000" b="1" dirty="0">
              <a:latin typeface="Calibri"/>
              <a:cs typeface="Calibri"/>
            </a:endParaRPr>
          </a:p>
        </p:txBody>
      </p:sp>
      <p:sp>
        <p:nvSpPr>
          <p:cNvPr id="5" name="Title 1"/>
          <p:cNvSpPr>
            <a:spLocks noGrp="1"/>
          </p:cNvSpPr>
          <p:nvPr>
            <p:ph type="title"/>
          </p:nvPr>
        </p:nvSpPr>
        <p:spPr>
          <a:xfrm>
            <a:off x="457199" y="378279"/>
            <a:ext cx="6508377" cy="1499607"/>
          </a:xfrm>
        </p:spPr>
        <p:txBody>
          <a:bodyPr anchor="t"/>
          <a:lstStyle/>
          <a:p>
            <a:r>
              <a:rPr lang="en-US" sz="4800" b="1" dirty="0" smtClean="0">
                <a:latin typeface="Calibri"/>
                <a:cs typeface="Calibri"/>
              </a:rPr>
              <a:t>Two Examples of Doubt</a:t>
            </a:r>
            <a:endParaRPr lang="en-US" sz="48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67157"/>
          </a:xfrm>
        </p:spPr>
        <p:txBody>
          <a:bodyPr anchor="t"/>
          <a:lstStyle/>
          <a:p>
            <a:r>
              <a:rPr lang="en-US" sz="4800" b="1" dirty="0" smtClean="0">
                <a:latin typeface="Calibri"/>
                <a:cs typeface="Calibri"/>
              </a:rPr>
              <a:t>The Dangers of Doubting</a:t>
            </a:r>
            <a:endParaRPr lang="en-US" sz="4800" b="1" dirty="0">
              <a:latin typeface="Calibri"/>
              <a:cs typeface="Calibri"/>
            </a:endParaRPr>
          </a:p>
        </p:txBody>
      </p:sp>
      <p:sp>
        <p:nvSpPr>
          <p:cNvPr id="3" name="Content Placeholder 2"/>
          <p:cNvSpPr>
            <a:spLocks noGrp="1"/>
          </p:cNvSpPr>
          <p:nvPr>
            <p:ph idx="1"/>
          </p:nvPr>
        </p:nvSpPr>
        <p:spPr>
          <a:xfrm>
            <a:off x="243209" y="2229146"/>
            <a:ext cx="8579890" cy="4099667"/>
          </a:xfrm>
        </p:spPr>
        <p:txBody>
          <a:bodyPr anchor="ctr">
            <a:noAutofit/>
          </a:bodyPr>
          <a:lstStyle/>
          <a:p>
            <a:pPr marL="0" indent="0" algn="ctr">
              <a:spcAft>
                <a:spcPts val="1200"/>
              </a:spcAft>
              <a:buClrTx/>
              <a:buAutoNum type="arabicPeriod"/>
            </a:pPr>
            <a:r>
              <a:rPr lang="en-US" sz="4000" b="1" dirty="0" smtClean="0">
                <a:latin typeface="Calibri"/>
                <a:cs typeface="Calibri"/>
              </a:rPr>
              <a:t>Rejecting Everything as False</a:t>
            </a:r>
          </a:p>
          <a:p>
            <a:pPr marL="0" indent="0" algn="ctr">
              <a:spcAft>
                <a:spcPts val="1200"/>
              </a:spcAft>
              <a:buClrTx/>
              <a:buAutoNum type="arabicPeriod"/>
            </a:pPr>
            <a:r>
              <a:rPr lang="en-US" sz="4000" b="1" dirty="0" smtClean="0">
                <a:latin typeface="Calibri"/>
                <a:cs typeface="Calibri"/>
              </a:rPr>
              <a:t> Always Questioning but Never Taking a Stand (Deut. 29:29)</a:t>
            </a:r>
          </a:p>
          <a:p>
            <a:pPr marL="0" indent="0" algn="ctr">
              <a:spcAft>
                <a:spcPts val="1200"/>
              </a:spcAft>
              <a:buClrTx/>
              <a:buAutoNum type="arabicPeriod"/>
            </a:pPr>
            <a:r>
              <a:rPr lang="en-US" sz="4000" b="1" dirty="0" smtClean="0">
                <a:latin typeface="Calibri"/>
                <a:cs typeface="Calibri"/>
              </a:rPr>
              <a:t>Overconfidence In Our Own Views (Rom. 14:14, 23) </a:t>
            </a:r>
            <a:endParaRPr lang="en-US" sz="40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7219"/>
            <a:ext cx="6508377" cy="1580667"/>
          </a:xfrm>
        </p:spPr>
        <p:txBody>
          <a:bodyPr anchor="t"/>
          <a:lstStyle/>
          <a:p>
            <a:r>
              <a:rPr lang="en-US" sz="5200" b="1" dirty="0" smtClean="0">
                <a:latin typeface="Calibri"/>
                <a:cs typeface="Calibri"/>
              </a:rPr>
              <a:t>The Time to Choose</a:t>
            </a:r>
            <a:endParaRPr lang="en-US" sz="5200" b="1" dirty="0">
              <a:latin typeface="Calibri"/>
              <a:cs typeface="Calibri"/>
            </a:endParaRPr>
          </a:p>
        </p:txBody>
      </p:sp>
      <p:sp>
        <p:nvSpPr>
          <p:cNvPr id="3" name="Content Placeholder 2"/>
          <p:cNvSpPr>
            <a:spLocks noGrp="1"/>
          </p:cNvSpPr>
          <p:nvPr>
            <p:ph idx="1"/>
          </p:nvPr>
        </p:nvSpPr>
        <p:spPr>
          <a:xfrm>
            <a:off x="457200" y="2229146"/>
            <a:ext cx="8229600" cy="3897017"/>
          </a:xfrm>
        </p:spPr>
        <p:txBody>
          <a:bodyPr>
            <a:noAutofit/>
          </a:bodyPr>
          <a:lstStyle/>
          <a:p>
            <a:pPr marL="0" indent="0" algn="ctr">
              <a:spcAft>
                <a:spcPts val="1200"/>
              </a:spcAft>
              <a:buNone/>
            </a:pPr>
            <a:r>
              <a:rPr lang="en-US" sz="3500" b="1" i="1" dirty="0" err="1" smtClean="0">
                <a:latin typeface="Calibri"/>
                <a:cs typeface="Calibri"/>
              </a:rPr>
              <a:t>distazō</a:t>
            </a:r>
            <a:r>
              <a:rPr lang="en-US" sz="3500" b="1" dirty="0" smtClean="0">
                <a:latin typeface="Calibri"/>
                <a:cs typeface="Calibri"/>
              </a:rPr>
              <a:t> (</a:t>
            </a:r>
            <a:r>
              <a:rPr lang="en-US" sz="3500" b="1" dirty="0" err="1" smtClean="0">
                <a:latin typeface="Calibri"/>
                <a:cs typeface="Calibri"/>
              </a:rPr>
              <a:t>διστάζω</a:t>
            </a:r>
            <a:r>
              <a:rPr lang="en-US" sz="3500" b="1" dirty="0" smtClean="0">
                <a:latin typeface="Calibri"/>
                <a:cs typeface="Calibri"/>
              </a:rPr>
              <a:t>)—“to stand in two ways” or “wavering as to which path to take” (Vine)</a:t>
            </a:r>
          </a:p>
          <a:p>
            <a:pPr marL="514350" indent="-514350" algn="ctr">
              <a:spcAft>
                <a:spcPts val="1200"/>
              </a:spcAft>
              <a:buClrTx/>
              <a:buAutoNum type="arabicPeriod"/>
            </a:pPr>
            <a:r>
              <a:rPr lang="en-US" sz="3500" b="1" dirty="0" smtClean="0">
                <a:latin typeface="Calibri"/>
                <a:cs typeface="Calibri"/>
              </a:rPr>
              <a:t>Jesus’ Disciples after His Resurrection (Matt. 28:16-17; John 20:19-29)</a:t>
            </a:r>
          </a:p>
          <a:p>
            <a:pPr marL="514350" indent="-514350" algn="ctr">
              <a:buClrTx/>
              <a:buAutoNum type="arabicPeriod"/>
            </a:pPr>
            <a:r>
              <a:rPr lang="en-US" sz="3500" b="1" dirty="0" smtClean="0">
                <a:latin typeface="Calibri"/>
                <a:cs typeface="Calibri"/>
              </a:rPr>
              <a:t>Peter on the Sea (Matt. 14:22-33)</a:t>
            </a:r>
            <a:endParaRPr lang="en-US" sz="35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64769"/>
            <a:ext cx="6508377" cy="1486097"/>
          </a:xfrm>
        </p:spPr>
        <p:txBody>
          <a:bodyPr anchor="t"/>
          <a:lstStyle/>
          <a:p>
            <a:r>
              <a:rPr lang="en-US" sz="5100" b="1" dirty="0" smtClean="0">
                <a:latin typeface="Calibri"/>
                <a:cs typeface="Calibri"/>
              </a:rPr>
              <a:t>When We Face Doubts</a:t>
            </a:r>
            <a:endParaRPr lang="en-US" sz="5100" b="1" dirty="0">
              <a:latin typeface="Calibri"/>
              <a:cs typeface="Calibri"/>
            </a:endParaRPr>
          </a:p>
        </p:txBody>
      </p:sp>
      <p:sp>
        <p:nvSpPr>
          <p:cNvPr id="3" name="Content Placeholder 2"/>
          <p:cNvSpPr>
            <a:spLocks noGrp="1"/>
          </p:cNvSpPr>
          <p:nvPr>
            <p:ph idx="1"/>
          </p:nvPr>
        </p:nvSpPr>
        <p:spPr>
          <a:xfrm>
            <a:off x="457200" y="2067026"/>
            <a:ext cx="8229600" cy="4552861"/>
          </a:xfrm>
        </p:spPr>
        <p:txBody>
          <a:bodyPr>
            <a:noAutofit/>
          </a:bodyPr>
          <a:lstStyle/>
          <a:p>
            <a:pPr marL="0" indent="0" algn="ctr">
              <a:spcAft>
                <a:spcPts val="600"/>
              </a:spcAft>
              <a:buClrTx/>
              <a:buAutoNum type="arabicPeriod"/>
            </a:pPr>
            <a:r>
              <a:rPr lang="en-US" sz="3000" b="1" dirty="0" smtClean="0">
                <a:latin typeface="Calibri"/>
                <a:cs typeface="Calibri"/>
              </a:rPr>
              <a:t> Constantly plant the word of God in the heart.</a:t>
            </a:r>
          </a:p>
          <a:p>
            <a:pPr marL="0" indent="0" algn="ctr">
              <a:spcAft>
                <a:spcPts val="600"/>
              </a:spcAft>
              <a:buClrTx/>
              <a:buAutoNum type="arabicPeriod"/>
            </a:pPr>
            <a:r>
              <a:rPr lang="en-US" sz="3000" b="1" dirty="0" smtClean="0">
                <a:latin typeface="Calibri"/>
                <a:cs typeface="Calibri"/>
              </a:rPr>
              <a:t>  Take time out to count blessings and see the good things God has done for us (James 1:17).</a:t>
            </a:r>
          </a:p>
          <a:p>
            <a:pPr marL="0" indent="0" algn="ctr">
              <a:spcAft>
                <a:spcPts val="600"/>
              </a:spcAft>
              <a:buClrTx/>
              <a:buAutoNum type="arabicPeriod"/>
            </a:pPr>
            <a:r>
              <a:rPr lang="en-US" sz="3000" b="1" dirty="0" smtClean="0">
                <a:latin typeface="Calibri"/>
                <a:cs typeface="Calibri"/>
              </a:rPr>
              <a:t>  Keep lists (either mentally or on paper) of Bible promises especially meaningful to you. </a:t>
            </a:r>
          </a:p>
          <a:p>
            <a:pPr marL="0" indent="0" algn="ctr">
              <a:spcAft>
                <a:spcPts val="600"/>
              </a:spcAft>
              <a:buClrTx/>
              <a:buAutoNum type="arabicPeriod"/>
            </a:pPr>
            <a:r>
              <a:rPr lang="en-US" sz="3000" b="1" dirty="0" smtClean="0">
                <a:latin typeface="Calibri"/>
                <a:cs typeface="Calibri"/>
              </a:rPr>
              <a:t>  Don’t give up—do whatever is necessary to resolve your doubts!</a:t>
            </a:r>
          </a:p>
          <a:p>
            <a:pPr marL="514350" indent="-514350" algn="ctr">
              <a:spcAft>
                <a:spcPts val="600"/>
              </a:spcAft>
              <a:buClrTx/>
              <a:buAutoNum type="arabicPeriod"/>
            </a:pPr>
            <a:endParaRPr lang="en-US" sz="3000" b="1" dirty="0">
              <a:latin typeface="Calibri"/>
              <a:cs typeface="Calibri"/>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92</TotalTime>
  <Words>539</Words>
  <Application>Microsoft Macintosh PowerPoint</Application>
  <PresentationFormat>On-screen Show (4:3)</PresentationFormat>
  <Paragraphs>39</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Plaza</vt:lpstr>
      <vt:lpstr>James 1:5-8</vt:lpstr>
      <vt:lpstr>Being Caught Between Two Things</vt:lpstr>
      <vt:lpstr>Two Types and Causes of Doubt</vt:lpstr>
      <vt:lpstr>Two Examples of Doubt</vt:lpstr>
      <vt:lpstr>Two Examples of Doubt</vt:lpstr>
      <vt:lpstr>The Dangers of Doubting</vt:lpstr>
      <vt:lpstr>The Time to Choose</vt:lpstr>
      <vt:lpstr>When We Face Doubts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3</cp:revision>
  <dcterms:created xsi:type="dcterms:W3CDTF">2018-09-17T18:41:33Z</dcterms:created>
  <dcterms:modified xsi:type="dcterms:W3CDTF">2018-09-17T18:42:07Z</dcterms:modified>
</cp:coreProperties>
</file>