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69696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F8D7E3-D101-ED4B-A427-7625B376B8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143000"/>
            <a:ext cx="7772400" cy="21558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447800"/>
          </a:xfrm>
        </p:spPr>
        <p:txBody>
          <a:bodyPr/>
          <a:lstStyle>
            <a:lvl1pPr marL="0" indent="0" algn="ctr">
              <a:buFontTx/>
              <a:buNone/>
              <a:defRPr sz="4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Times New Roman" charset="0"/>
              </a:defRPr>
            </a:lvl1pPr>
          </a:lstStyle>
          <a:p>
            <a:fld id="{7BC3012E-044D-3A4E-9719-5C693578966C}" type="datetime1">
              <a:rPr lang="en-US"/>
              <a:pPr/>
              <a:t>4/3/18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Template copyright 2005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Times New Roman" charset="0"/>
              </a:defRPr>
            </a:lvl1pPr>
          </a:lstStyle>
          <a:p>
            <a:fld id="{14985D90-2F2C-1A4A-9912-F962C2A875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bg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 dirty="0"/>
              <a:t>A.  Paul’s instructions to Timothy                          (1 </a:t>
            </a:r>
            <a:r>
              <a:rPr lang="en-US" dirty="0" smtClean="0"/>
              <a:t>Tim. </a:t>
            </a:r>
            <a:r>
              <a:rPr lang="en-US" dirty="0"/>
              <a:t>3:1-7).  </a:t>
            </a:r>
          </a:p>
          <a:p>
            <a:pPr lvl="2">
              <a:buFontTx/>
              <a:buNone/>
            </a:pPr>
            <a:r>
              <a:rPr lang="en-US" sz="3200" dirty="0"/>
              <a:t>1.  “Desires the position” (vs. 1).  </a:t>
            </a:r>
          </a:p>
          <a:p>
            <a:pPr lvl="2">
              <a:buFontTx/>
              <a:buNone/>
            </a:pPr>
            <a:r>
              <a:rPr lang="en-US" sz="3200" dirty="0"/>
              <a:t>2.  “Blameless” (vs. 2a). </a:t>
            </a:r>
          </a:p>
          <a:p>
            <a:pPr lvl="2">
              <a:buFontTx/>
              <a:buNone/>
            </a:pPr>
            <a:r>
              <a:rPr lang="en-US" sz="3200" dirty="0"/>
              <a:t>3.  “The husband of one wife” (vs. 2b).</a:t>
            </a:r>
          </a:p>
        </p:txBody>
      </p:sp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 dirty="0"/>
              <a:t>B.  Paul’s instructions to Titus (Titus 1:5-9).</a:t>
            </a:r>
          </a:p>
          <a:p>
            <a:pPr marL="1423988" lvl="2" indent="-566738">
              <a:buFontTx/>
              <a:buNone/>
            </a:pPr>
            <a:r>
              <a:rPr lang="en-US" dirty="0"/>
              <a:t>7.	“A lover of what is good” (vs. 8b). KJV “lover of good men.” </a:t>
            </a:r>
            <a:r>
              <a:rPr lang="en-US" i="1" dirty="0" err="1"/>
              <a:t>philoxenon</a:t>
            </a:r>
            <a:r>
              <a:rPr lang="en-US" dirty="0"/>
              <a:t> “a lover of strangers” and </a:t>
            </a:r>
            <a:r>
              <a:rPr lang="en-US" i="1" dirty="0" err="1"/>
              <a:t>philagathon</a:t>
            </a:r>
            <a:r>
              <a:rPr lang="en-US" dirty="0"/>
              <a:t> “a lover of good.” (2 </a:t>
            </a:r>
            <a:r>
              <a:rPr lang="en-US" dirty="0" smtClean="0"/>
              <a:t>Thess. </a:t>
            </a:r>
            <a:r>
              <a:rPr lang="en-US" dirty="0"/>
              <a:t>2:10).</a:t>
            </a:r>
          </a:p>
          <a:p>
            <a:pPr marL="1423988" lvl="2" indent="-566738">
              <a:buFontTx/>
              <a:buNone/>
            </a:pPr>
            <a:r>
              <a:rPr lang="en-US" dirty="0"/>
              <a:t>8.	“Sober-minded” (vs. 8c) &amp; “self-controlled” (vs. 8e).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/>
              <a:t>B.  Paul’s instructions to Titus (Titus 1:5-9).</a:t>
            </a:r>
          </a:p>
          <a:p>
            <a:pPr marL="1423988" lvl="2" indent="-566738">
              <a:buFontTx/>
              <a:buNone/>
            </a:pPr>
            <a:r>
              <a:rPr lang="en-US"/>
              <a:t>9.	“Just” (vs. 8d). </a:t>
            </a:r>
          </a:p>
          <a:p>
            <a:pPr marL="1423988" lvl="2" indent="-566738">
              <a:buFontTx/>
              <a:buNone/>
            </a:pPr>
            <a:r>
              <a:rPr lang="en-US"/>
              <a:t>10.	“Holy” (vs. 8f).  </a:t>
            </a:r>
          </a:p>
          <a:p>
            <a:pPr marL="1423988" lvl="2" indent="-566738">
              <a:buFontTx/>
              <a:buNone/>
            </a:pPr>
            <a:r>
              <a:rPr lang="en-US"/>
              <a:t>11.	“Holding fast the faithful word...able to...exhort and convict those who contradict” (vs. 9).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/>
              <a:t>C.  Qualifications of His Wife (1 Tim. 3:11). </a:t>
            </a:r>
          </a:p>
          <a:p>
            <a:pPr marL="1423988" lvl="2" indent="-566738">
              <a:buFontTx/>
              <a:buNone/>
            </a:pPr>
            <a:r>
              <a:rPr lang="en-US" sz="3000"/>
              <a:t>1.  “Reverent” (vs. 11a).  NASB “dignified,” KJV &amp; ASV “grave.” </a:t>
            </a:r>
          </a:p>
          <a:p>
            <a:pPr marL="1423988" lvl="2" indent="-566738">
              <a:buFontTx/>
              <a:buNone/>
            </a:pPr>
            <a:r>
              <a:rPr lang="en-US" sz="3000"/>
              <a:t>2.	“Not slanderers” (vs. 11b).  </a:t>
            </a:r>
          </a:p>
          <a:p>
            <a:pPr marL="1423988" lvl="2" indent="-566738">
              <a:buFontTx/>
              <a:buNone/>
            </a:pPr>
            <a:r>
              <a:rPr lang="en-US" sz="3000"/>
              <a:t>3.	“Temperate” (vs. 11c).</a:t>
            </a:r>
          </a:p>
          <a:p>
            <a:pPr marL="1423988" lvl="2" indent="-566738">
              <a:buFontTx/>
              <a:buNone/>
            </a:pPr>
            <a:r>
              <a:rPr lang="en-US" sz="3000"/>
              <a:t>4.	“Faithful in all things” (vs. 11d).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marL="573088" indent="-573088">
              <a:buFontTx/>
              <a:buNone/>
            </a:pPr>
            <a:r>
              <a:rPr lang="en-US" b="1" dirty="0"/>
              <a:t>II. Names Associated with</a:t>
            </a:r>
            <a:r>
              <a:rPr lang="en-US" b="1" dirty="0" smtClean="0"/>
              <a:t> This               </a:t>
            </a:r>
            <a:r>
              <a:rPr lang="en-US" b="1" dirty="0"/>
              <a:t>Position (1 </a:t>
            </a:r>
            <a:r>
              <a:rPr lang="en-US" b="1" dirty="0" smtClean="0"/>
              <a:t>Pet. </a:t>
            </a:r>
            <a:r>
              <a:rPr lang="en-US" b="1" dirty="0"/>
              <a:t>5:</a:t>
            </a:r>
            <a:r>
              <a:rPr lang="en-US" b="1" dirty="0" smtClean="0"/>
              <a:t>1-2</a:t>
            </a:r>
            <a:r>
              <a:rPr lang="en-US" b="1" dirty="0"/>
              <a:t>).</a:t>
            </a:r>
          </a:p>
          <a:p>
            <a:pPr marL="1023938" lvl="1" indent="-566738">
              <a:buFontTx/>
              <a:buNone/>
            </a:pPr>
            <a:r>
              <a:rPr lang="en-US" sz="2800" dirty="0"/>
              <a:t>A.  Bishop (Overseer).  1 </a:t>
            </a:r>
            <a:r>
              <a:rPr lang="en-US" sz="2800" dirty="0" smtClean="0"/>
              <a:t>Tim. </a:t>
            </a:r>
            <a:r>
              <a:rPr lang="en-US" sz="2800" dirty="0"/>
              <a:t>3:1</a:t>
            </a:r>
            <a:r>
              <a:rPr lang="en-US" sz="2800" dirty="0" smtClean="0"/>
              <a:t> and </a:t>
            </a:r>
            <a:r>
              <a:rPr lang="en-US" sz="2800" dirty="0"/>
              <a:t>Titus 1:7 “bishop” </a:t>
            </a:r>
            <a:r>
              <a:rPr lang="en-US" sz="2800" i="1" dirty="0" err="1"/>
              <a:t>episcopos</a:t>
            </a:r>
            <a:r>
              <a:rPr lang="en-US" sz="2800" dirty="0"/>
              <a:t> meaning </a:t>
            </a:r>
            <a:r>
              <a:rPr lang="en-US" sz="2800" dirty="0" smtClean="0"/>
              <a:t>literally “overseer” (</a:t>
            </a:r>
            <a:r>
              <a:rPr lang="en-US" sz="2800" dirty="0"/>
              <a:t>1 Peter 5</a:t>
            </a:r>
            <a:r>
              <a:rPr lang="en-US" sz="2800" dirty="0" smtClean="0"/>
              <a:t>:2-4</a:t>
            </a:r>
            <a:r>
              <a:rPr lang="en-US" sz="2800" dirty="0"/>
              <a:t>).</a:t>
            </a:r>
          </a:p>
          <a:p>
            <a:pPr marL="1423988" lvl="2" indent="-566738">
              <a:buFontTx/>
              <a:buNone/>
            </a:pPr>
            <a:r>
              <a:rPr lang="en-US" dirty="0"/>
              <a:t>1.	1 Timothy 3:1 </a:t>
            </a:r>
            <a:r>
              <a:rPr lang="en-US" i="1" dirty="0"/>
              <a:t>episcopes</a:t>
            </a:r>
            <a:r>
              <a:rPr lang="en-US" dirty="0"/>
              <a:t> “position” or “office” of a bishop or overseer.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marL="573088" indent="-573088">
              <a:buFontTx/>
              <a:buNone/>
            </a:pPr>
            <a:r>
              <a:rPr lang="en-US" b="1" dirty="0"/>
              <a:t>II. Names Associated with this               Position (1 </a:t>
            </a:r>
            <a:r>
              <a:rPr lang="en-US" b="1" dirty="0" smtClean="0"/>
              <a:t>Pet. </a:t>
            </a:r>
            <a:r>
              <a:rPr lang="en-US" b="1" dirty="0"/>
              <a:t>5</a:t>
            </a:r>
            <a:r>
              <a:rPr lang="en-US" b="1"/>
              <a:t>:</a:t>
            </a:r>
            <a:r>
              <a:rPr lang="en-US" b="1" smtClean="0"/>
              <a:t>1-2</a:t>
            </a:r>
            <a:r>
              <a:rPr lang="en-US" b="1" dirty="0"/>
              <a:t>).</a:t>
            </a:r>
          </a:p>
          <a:p>
            <a:pPr marL="1023938" lvl="1" indent="-566738">
              <a:buFontTx/>
              <a:buNone/>
            </a:pPr>
            <a:r>
              <a:rPr lang="en-US" dirty="0"/>
              <a:t>B.  Elder (Presbyter). </a:t>
            </a:r>
            <a:r>
              <a:rPr lang="en-US" i="1" dirty="0" err="1"/>
              <a:t>presbyteros</a:t>
            </a:r>
            <a:r>
              <a:rPr lang="en-US" dirty="0"/>
              <a:t> “an elderly person.”  1 Timothy 4:14 “presbytery.”</a:t>
            </a:r>
          </a:p>
          <a:p>
            <a:pPr marL="1023938" lvl="1" indent="-566738">
              <a:buFontTx/>
              <a:buNone/>
            </a:pPr>
            <a:r>
              <a:rPr lang="en-US" dirty="0"/>
              <a:t>C.  Shepherd (Pastor). </a:t>
            </a:r>
            <a:r>
              <a:rPr lang="en-US" i="1" dirty="0" err="1"/>
              <a:t>poimen</a:t>
            </a:r>
            <a:r>
              <a:rPr lang="en-US" dirty="0"/>
              <a:t> “shepherd or </a:t>
            </a:r>
            <a:r>
              <a:rPr lang="en-US" dirty="0" smtClean="0"/>
              <a:t>feeder”  Ephesians </a:t>
            </a:r>
            <a:r>
              <a:rPr lang="en-US" dirty="0"/>
              <a:t>4:11 “pastor.” 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marL="573088" indent="-573088">
              <a:buFontTx/>
              <a:buNone/>
            </a:pPr>
            <a:r>
              <a:rPr lang="en-US" b="1" dirty="0"/>
              <a:t>III. The Work of an Elder.</a:t>
            </a:r>
          </a:p>
          <a:p>
            <a:pPr marL="1023938" lvl="1" indent="-566738">
              <a:buFontTx/>
              <a:buNone/>
            </a:pPr>
            <a:r>
              <a:rPr lang="en-US" dirty="0"/>
              <a:t>A.</a:t>
            </a:r>
            <a:r>
              <a:rPr lang="en-US" dirty="0" smtClean="0"/>
              <a:t>	“</a:t>
            </a:r>
            <a:r>
              <a:rPr lang="en-US" dirty="0"/>
              <a:t>Shepherd the church of God</a:t>
            </a:r>
            <a:r>
              <a:rPr lang="en-US" dirty="0" smtClean="0"/>
              <a:t>” (</a:t>
            </a:r>
            <a:r>
              <a:rPr lang="en-US" dirty="0"/>
              <a:t>Acts 20:17, 28-32).  </a:t>
            </a:r>
          </a:p>
          <a:p>
            <a:pPr marL="1423988" lvl="2" indent="-566738">
              <a:buFontTx/>
              <a:buNone/>
            </a:pPr>
            <a:r>
              <a:rPr lang="en-US" dirty="0"/>
              <a:t>1.	“Being examples to the flock” (1 Peter 5:2-3). </a:t>
            </a:r>
          </a:p>
          <a:p>
            <a:pPr marL="1651000" lvl="3" indent="-336550">
              <a:buFontTx/>
              <a:buNone/>
            </a:pPr>
            <a:r>
              <a:rPr lang="en-US" sz="2600" dirty="0"/>
              <a:t>•</a:t>
            </a:r>
            <a:r>
              <a:rPr lang="en-US" sz="2600" dirty="0" smtClean="0"/>
              <a:t>	Not </a:t>
            </a:r>
            <a:r>
              <a:rPr lang="en-US" sz="2600" dirty="0"/>
              <a:t>“by compulsion”—“but willingly.” </a:t>
            </a:r>
          </a:p>
          <a:p>
            <a:pPr marL="1651000" lvl="3" indent="-336550">
              <a:buFontTx/>
              <a:buNone/>
            </a:pPr>
            <a:r>
              <a:rPr lang="en-US" sz="2600" dirty="0"/>
              <a:t>•	Not “for dishonest gain”—“but</a:t>
            </a:r>
            <a:r>
              <a:rPr lang="en-US" sz="2600" dirty="0" smtClean="0"/>
              <a:t> eagerly.</a:t>
            </a:r>
            <a:r>
              <a:rPr lang="en-US" sz="2600" dirty="0"/>
              <a:t>”</a:t>
            </a:r>
          </a:p>
          <a:p>
            <a:pPr marL="1651000" lvl="3" indent="-336550">
              <a:buFontTx/>
              <a:buNone/>
            </a:pPr>
            <a:r>
              <a:rPr lang="en-US" sz="2600" dirty="0"/>
              <a:t>•	Not “as being lords”—“but being examples.”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marL="573088" indent="-573088">
              <a:buFontTx/>
              <a:buNone/>
            </a:pPr>
            <a:r>
              <a:rPr lang="en-US" b="1" dirty="0"/>
              <a:t>III. The Work of an Elder.</a:t>
            </a:r>
          </a:p>
          <a:p>
            <a:pPr marL="1081088" lvl="1" indent="-623888">
              <a:buFontTx/>
              <a:buNone/>
            </a:pPr>
            <a:r>
              <a:rPr lang="en-US" dirty="0"/>
              <a:t>B.  “They watch out for your souls”</a:t>
            </a:r>
            <a:r>
              <a:rPr lang="en-US" dirty="0" smtClean="0"/>
              <a:t> (Heb. </a:t>
            </a:r>
            <a:r>
              <a:rPr lang="en-US" dirty="0"/>
              <a:t>13:17). </a:t>
            </a:r>
            <a:endParaRPr lang="en-US" sz="26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pPr marL="0" indent="0" algn="ctr">
              <a:spcAft>
                <a:spcPts val="1200"/>
              </a:spcAft>
            </a:pPr>
            <a:r>
              <a:rPr lang="en-US" sz="3200" b="1" dirty="0"/>
              <a:t> Choosing elders is an appointment                             not an election. </a:t>
            </a:r>
          </a:p>
          <a:p>
            <a:pPr marL="0" indent="0" algn="ctr">
              <a:spcAft>
                <a:spcPts val="1200"/>
              </a:spcAft>
            </a:pPr>
            <a:r>
              <a:rPr lang="en-US" sz="3200" b="1" dirty="0"/>
              <a:t> Serving as an elder is a spiritual work. </a:t>
            </a:r>
          </a:p>
          <a:p>
            <a:pPr marL="0" indent="0" algn="ctr">
              <a:spcAft>
                <a:spcPts val="1200"/>
              </a:spcAft>
            </a:pPr>
            <a:r>
              <a:rPr lang="en-US" sz="3200" b="1" dirty="0"/>
              <a:t> Those who serve as elders have a tremendous impact on the welfare of the church (3 John 9-11). 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 dirty="0"/>
              <a:t>A.  Paul’s instructions to Timothy                          (1 </a:t>
            </a:r>
            <a:r>
              <a:rPr lang="en-US" dirty="0" smtClean="0"/>
              <a:t>Tim. </a:t>
            </a:r>
            <a:r>
              <a:rPr lang="en-US" dirty="0"/>
              <a:t>3:1-7).  </a:t>
            </a:r>
          </a:p>
          <a:p>
            <a:pPr lvl="2">
              <a:buFontTx/>
              <a:buNone/>
            </a:pPr>
            <a:r>
              <a:rPr lang="en-US" sz="3200" dirty="0"/>
              <a:t>4.  “Temperate” (vs. 2c). </a:t>
            </a:r>
          </a:p>
          <a:p>
            <a:pPr lvl="2">
              <a:buFontTx/>
              <a:buNone/>
            </a:pPr>
            <a:r>
              <a:rPr lang="en-US" sz="3200" dirty="0"/>
              <a:t>5.  “Sober-minded” (vs. 2d). </a:t>
            </a:r>
          </a:p>
          <a:p>
            <a:pPr lvl="2">
              <a:buFontTx/>
              <a:buNone/>
            </a:pPr>
            <a:r>
              <a:rPr lang="en-US" sz="3200" dirty="0"/>
              <a:t>6.  “Of good behavior” (vs. 2e). 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 dirty="0"/>
              <a:t>A.  Paul’s instructions to Timothy                          (1 </a:t>
            </a:r>
            <a:r>
              <a:rPr lang="en-US" dirty="0" smtClean="0"/>
              <a:t>Tim. </a:t>
            </a:r>
            <a:r>
              <a:rPr lang="en-US" dirty="0"/>
              <a:t>3:1-7).  </a:t>
            </a:r>
          </a:p>
          <a:p>
            <a:pPr lvl="2">
              <a:buFontTx/>
              <a:buNone/>
            </a:pPr>
            <a:r>
              <a:rPr lang="en-US" sz="3200" dirty="0"/>
              <a:t>7.  “Hospitable” (vs. 2f). </a:t>
            </a:r>
            <a:r>
              <a:rPr lang="en-US" sz="2400" dirty="0"/>
              <a:t>Lit. “love of strangers.”</a:t>
            </a:r>
            <a:r>
              <a:rPr lang="en-US" sz="3200" dirty="0"/>
              <a:t> </a:t>
            </a:r>
          </a:p>
          <a:p>
            <a:pPr marL="1431925" lvl="2" indent="-517525">
              <a:buFontTx/>
              <a:buNone/>
            </a:pPr>
            <a:r>
              <a:rPr lang="en-US" sz="3200" dirty="0"/>
              <a:t>8.  “Able to teach” (vs. 2g).                       </a:t>
            </a:r>
            <a:r>
              <a:rPr lang="en-US" dirty="0"/>
              <a:t>KJV &amp;ASV “apt to teach.” </a:t>
            </a:r>
            <a:endParaRPr lang="en-US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 dirty="0"/>
              <a:t>A.  Paul’s instructions to Timothy                          (1 </a:t>
            </a:r>
            <a:r>
              <a:rPr lang="en-US" dirty="0" smtClean="0"/>
              <a:t>Tim. </a:t>
            </a:r>
            <a:r>
              <a:rPr lang="en-US" dirty="0"/>
              <a:t>3:1-7).  </a:t>
            </a:r>
          </a:p>
          <a:p>
            <a:pPr lvl="2">
              <a:buFontTx/>
              <a:buNone/>
            </a:pPr>
            <a:r>
              <a:rPr lang="en-US" sz="3200" dirty="0"/>
              <a:t>9.  “Not given to wine” (vs. 3a). </a:t>
            </a:r>
          </a:p>
          <a:p>
            <a:pPr lvl="2">
              <a:buFontTx/>
              <a:buNone/>
            </a:pPr>
            <a:r>
              <a:rPr lang="en-US" sz="3200" dirty="0"/>
              <a:t>10.  “Not violent” (vs. 3b). </a:t>
            </a:r>
          </a:p>
          <a:p>
            <a:pPr marL="1593850" lvl="2" indent="-679450">
              <a:buFontTx/>
              <a:buNone/>
            </a:pPr>
            <a:r>
              <a:rPr lang="en-US" sz="3200" dirty="0"/>
              <a:t>11.  “Not greedy for money” (vs. 3c).                (1 </a:t>
            </a:r>
            <a:r>
              <a:rPr lang="en-US" sz="3200" dirty="0" smtClean="0"/>
              <a:t>Tim. </a:t>
            </a:r>
            <a:r>
              <a:rPr lang="en-US" sz="3200" dirty="0"/>
              <a:t>5:17-19).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 dirty="0"/>
              <a:t>A.  Paul’s instructions to Timothy                          (1 </a:t>
            </a:r>
            <a:r>
              <a:rPr lang="en-US" dirty="0" smtClean="0"/>
              <a:t>Tim. </a:t>
            </a:r>
            <a:r>
              <a:rPr lang="en-US" dirty="0"/>
              <a:t>3:1-7).  </a:t>
            </a:r>
          </a:p>
          <a:p>
            <a:pPr lvl="2">
              <a:buFontTx/>
              <a:buNone/>
            </a:pPr>
            <a:r>
              <a:rPr lang="en-US" sz="3200" dirty="0"/>
              <a:t>12.  “But gentle” (vs. 3d). </a:t>
            </a:r>
          </a:p>
          <a:p>
            <a:pPr lvl="2">
              <a:buFontTx/>
              <a:buNone/>
            </a:pPr>
            <a:r>
              <a:rPr lang="en-US" sz="3200" dirty="0"/>
              <a:t>13.  “Not quarrelsome” (vs. 3e). </a:t>
            </a:r>
          </a:p>
          <a:p>
            <a:pPr lvl="2">
              <a:buFontTx/>
              <a:buNone/>
            </a:pPr>
            <a:r>
              <a:rPr lang="en-US" sz="3200" dirty="0"/>
              <a:t>14.  “Not covetous” (vs. 3f). 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 dirty="0"/>
              <a:t>A.  Paul’s instructions to Timothy                          (1 </a:t>
            </a:r>
            <a:r>
              <a:rPr lang="en-US" dirty="0" smtClean="0"/>
              <a:t>Tim. </a:t>
            </a:r>
            <a:r>
              <a:rPr lang="en-US" dirty="0"/>
              <a:t>3:1-7).  </a:t>
            </a:r>
          </a:p>
          <a:p>
            <a:pPr marL="1541463" lvl="2" indent="-627063">
              <a:buFontTx/>
              <a:buNone/>
            </a:pPr>
            <a:r>
              <a:rPr lang="en-US" dirty="0"/>
              <a:t>15.  “One who rules his own house well, having his children in submission with all reverence (for if a man does not know how to rule his own house, how will he take care of the church of God?)” (vss. 4-5); (</a:t>
            </a:r>
            <a:r>
              <a:rPr lang="en-US" dirty="0" smtClean="0"/>
              <a:t>Gen. </a:t>
            </a:r>
            <a:r>
              <a:rPr lang="en-US" dirty="0"/>
              <a:t>21:7).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 dirty="0"/>
              <a:t>A.  Paul’s instructions to Timothy                          (1 </a:t>
            </a:r>
            <a:r>
              <a:rPr lang="en-US" dirty="0" smtClean="0"/>
              <a:t>Tim. </a:t>
            </a:r>
            <a:r>
              <a:rPr lang="en-US" dirty="0"/>
              <a:t>3:1-7).  </a:t>
            </a:r>
          </a:p>
          <a:p>
            <a:pPr marL="1541463" lvl="2" indent="-627063">
              <a:buFontTx/>
              <a:buNone/>
            </a:pPr>
            <a:r>
              <a:rPr lang="en-US" sz="3200" dirty="0"/>
              <a:t>16.	 “Not a novice” (vs. 6). </a:t>
            </a:r>
          </a:p>
          <a:p>
            <a:pPr marL="1662113" lvl="2" indent="-747713">
              <a:buFontTx/>
              <a:buNone/>
            </a:pPr>
            <a:r>
              <a:rPr lang="en-US" sz="3200" dirty="0" smtClean="0"/>
              <a:t>17.	“</a:t>
            </a:r>
            <a:r>
              <a:rPr lang="en-US" sz="3200" dirty="0"/>
              <a:t>A good testimony among those who are outside” (vs. 7).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/>
              <a:t>B.  Paul’s instructions to Titus (Titus 1:5-9).</a:t>
            </a:r>
          </a:p>
          <a:p>
            <a:pPr marL="1423988" lvl="2" indent="-566738">
              <a:buFontTx/>
              <a:buNone/>
            </a:pPr>
            <a:r>
              <a:rPr lang="en-US" sz="2900"/>
              <a:t>1.	“Blameless … one wife” (vs. 6a-b).</a:t>
            </a:r>
          </a:p>
          <a:p>
            <a:pPr marL="1423988" lvl="2" indent="-566738">
              <a:buFontTx/>
              <a:buNone/>
            </a:pPr>
            <a:r>
              <a:rPr lang="en-US" sz="2900"/>
              <a:t>2.	“Having faithful children, not accused of dissipation or insubordination” (vs. 6c). </a:t>
            </a:r>
          </a:p>
          <a:p>
            <a:pPr marL="1423988" lvl="2" indent="-566738">
              <a:buFontTx/>
              <a:buNone/>
            </a:pPr>
            <a:r>
              <a:rPr lang="en-US" sz="2900"/>
              <a:t>3.	“Blameless, as a steward of God” (vs. 7a). “Entrusted with God’s work” (NIV).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838200" y="2209800"/>
            <a:ext cx="7772400" cy="0"/>
          </a:xfrm>
          <a:prstGeom prst="line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I.  Qualifications for Elders.</a:t>
            </a:r>
          </a:p>
          <a:p>
            <a:pPr marL="1023938" lvl="1" indent="-566738">
              <a:buFontTx/>
              <a:buNone/>
            </a:pPr>
            <a:r>
              <a:rPr lang="en-US" dirty="0"/>
              <a:t>B.  Paul’s instructions to Titus (Titus 1:5-9).</a:t>
            </a:r>
          </a:p>
          <a:p>
            <a:pPr marL="1423988" lvl="2" indent="-566738">
              <a:buFontTx/>
              <a:buNone/>
            </a:pPr>
            <a:r>
              <a:rPr lang="en-US" sz="3200" dirty="0"/>
              <a:t>4.	“Not self-willed” (vs. 7b).</a:t>
            </a:r>
          </a:p>
          <a:p>
            <a:pPr marL="1423988" lvl="2" indent="-566738">
              <a:buFontTx/>
              <a:buNone/>
            </a:pPr>
            <a:r>
              <a:rPr lang="en-US" sz="3200" dirty="0"/>
              <a:t>5.	“Not quick-tempered” (vs. 7c).  </a:t>
            </a:r>
          </a:p>
          <a:p>
            <a:pPr marL="1423988" lvl="2" indent="-566738">
              <a:buFontTx/>
              <a:buNone/>
            </a:pPr>
            <a:r>
              <a:rPr lang="en-US" sz="3200" dirty="0"/>
              <a:t>6.	</a:t>
            </a:r>
            <a:r>
              <a:rPr lang="en-US" dirty="0"/>
              <a:t>“Not given to wine, not violent, not greedy for money, but hospitable” (vs. 7d-8a).</a:t>
            </a:r>
            <a:endParaRPr lang="en-US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2400" cy="1600200"/>
          </a:xfrm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b="1" dirty="0" smtClean="0">
                <a:effectLst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  <a:r>
              <a:rPr lang="en-US" b="1" dirty="0" smtClean="0">
                <a:effectLst/>
              </a:rPr>
              <a:t> and 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Work of Elders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bstract2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Abstract2</Template>
  <TotalTime>132</TotalTime>
  <Words>1302</Words>
  <Application>Microsoft Macintosh PowerPoint</Application>
  <PresentationFormat>On-screen Show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Abstract2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  <vt:lpstr>The Qualifications and  Work of Elders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Qualifications &amp; Work of Elders</dc:title>
  <dc:creator>OlsenParkLaptop</dc:creator>
  <cp:lastModifiedBy>Kyle Pope</cp:lastModifiedBy>
  <cp:revision>17</cp:revision>
  <dcterms:created xsi:type="dcterms:W3CDTF">2018-04-04T03:35:47Z</dcterms:created>
  <dcterms:modified xsi:type="dcterms:W3CDTF">2018-04-04T03:35:59Z</dcterms:modified>
</cp:coreProperties>
</file>