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71" r:id="rId3"/>
    <p:sldId id="272" r:id="rId4"/>
    <p:sldId id="273" r:id="rId5"/>
    <p:sldId id="274" r:id="rId6"/>
    <p:sldId id="27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767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-360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4129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06390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6818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7379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67552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90493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3489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4992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30394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04994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34744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5CEEA-976C-4AFE-AF6C-1DF29962FC58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361E1-6997-47B0-9E94-C560DD7D74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38980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FDB47B64-6318-4638-A67E-3F2C0BAC6A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705" y="517602"/>
            <a:ext cx="7772400" cy="1223272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gency FB" panose="020B0503020202020204" pitchFamily="34" charset="0"/>
                <a:cs typeface="Aldhabi" panose="020B0604020202020204" pitchFamily="2" charset="-78"/>
              </a:rPr>
              <a:t>Getting</a:t>
            </a:r>
            <a:r>
              <a:rPr lang="en-US" b="1" dirty="0">
                <a:solidFill>
                  <a:schemeClr val="bg1"/>
                </a:solidFill>
                <a:latin typeface="Agency FB" panose="020B0503020202020204" pitchFamily="34" charset="0"/>
                <a:cs typeface="Aldhabi" panose="020B0604020202020204" pitchFamily="2" charset="-78"/>
              </a:rPr>
              <a:t> Good Advice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1524" y="2346476"/>
            <a:ext cx="7607905" cy="24622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King </a:t>
            </a:r>
            <a:r>
              <a:rPr lang="en-US" sz="4000" b="1" dirty="0" err="1" smtClean="0">
                <a:solidFill>
                  <a:schemeClr val="bg1"/>
                </a:solidFill>
              </a:rPr>
              <a:t>Rehoboam</a:t>
            </a:r>
            <a:r>
              <a:rPr lang="en-US" sz="4000" b="1" dirty="0" smtClean="0">
                <a:solidFill>
                  <a:schemeClr val="bg1"/>
                </a:solidFill>
              </a:rPr>
              <a:t> (1 Kings 12:1-11)</a:t>
            </a:r>
          </a:p>
          <a:p>
            <a:pPr marL="290513" indent="-290513">
              <a:buFont typeface="Arial"/>
              <a:buChar char="•"/>
            </a:pPr>
            <a:r>
              <a:rPr lang="en-US" sz="3700" b="1" dirty="0" smtClean="0">
                <a:solidFill>
                  <a:schemeClr val="bg1"/>
                </a:solidFill>
              </a:rPr>
              <a:t>Rejected good advice</a:t>
            </a:r>
          </a:p>
          <a:p>
            <a:pPr marL="290513" indent="-290513">
              <a:buFont typeface="Arial"/>
              <a:buChar char="•"/>
            </a:pPr>
            <a:r>
              <a:rPr lang="en-US" sz="3700" b="1" dirty="0" smtClean="0">
                <a:solidFill>
                  <a:schemeClr val="bg1"/>
                </a:solidFill>
              </a:rPr>
              <a:t>Followed bad advice</a:t>
            </a:r>
          </a:p>
          <a:p>
            <a:pPr marL="290513" indent="-290513">
              <a:buFont typeface="Arial"/>
              <a:buChar char="•"/>
            </a:pPr>
            <a:r>
              <a:rPr lang="en-US" sz="3700" b="1" dirty="0" smtClean="0">
                <a:solidFill>
                  <a:schemeClr val="bg1"/>
                </a:solidFill>
              </a:rPr>
              <a:t>Paid for his foolish decision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835591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FDB47B64-6318-4638-A67E-3F2C0BAC6A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705" y="517602"/>
            <a:ext cx="7772400" cy="1223272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gency FB" panose="020B0503020202020204" pitchFamily="34" charset="0"/>
                <a:cs typeface="Aldhabi" panose="020B0604020202020204" pitchFamily="2" charset="-78"/>
              </a:rPr>
              <a:t>Getting</a:t>
            </a:r>
            <a:r>
              <a:rPr lang="en-US" b="1" dirty="0">
                <a:solidFill>
                  <a:schemeClr val="bg1"/>
                </a:solidFill>
                <a:latin typeface="Agency FB" panose="020B0503020202020204" pitchFamily="34" charset="0"/>
                <a:cs typeface="Aldhabi" panose="020B0604020202020204" pitchFamily="2" charset="-78"/>
              </a:rPr>
              <a:t> Good Advice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1524" y="2104570"/>
            <a:ext cx="777723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How Can We Get Good Advice? </a:t>
            </a:r>
          </a:p>
          <a:p>
            <a:pPr marL="460375" indent="-460375">
              <a:buFont typeface="+mj-lt"/>
              <a:buAutoNum type="arabicPeriod"/>
            </a:pPr>
            <a:r>
              <a:rPr lang="en-US" sz="3000" dirty="0" smtClean="0">
                <a:solidFill>
                  <a:schemeClr val="bg1"/>
                </a:solidFill>
              </a:rPr>
              <a:t>Look for someone with wisdom.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Wisdom excels folly (Eccl. 2:13).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The wise speak knowledge (Prov. 15:7) 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Wise friends make us wise (Prov. 13:20)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How can we tell who is wise?</a:t>
            </a:r>
          </a:p>
          <a:p>
            <a:pPr marL="1376363" lvl="2" indent="-461963">
              <a:buFont typeface="Wingdings" charset="2"/>
              <a:buChar char="ü"/>
            </a:pPr>
            <a:r>
              <a:rPr lang="en-US" sz="3000" dirty="0" smtClean="0">
                <a:solidFill>
                  <a:schemeClr val="bg1"/>
                </a:solidFill>
              </a:rPr>
              <a:t>By their fruits (Matt. 7:20)</a:t>
            </a:r>
          </a:p>
          <a:p>
            <a:pPr marL="1376363" lvl="2" indent="-461963">
              <a:buFont typeface="Wingdings" charset="2"/>
              <a:buChar char="ü"/>
            </a:pPr>
            <a:r>
              <a:rPr lang="en-US" sz="3000" dirty="0" smtClean="0">
                <a:solidFill>
                  <a:schemeClr val="bg1"/>
                </a:solidFill>
              </a:rPr>
              <a:t>By their righteousness (Prov. 10:31)</a:t>
            </a:r>
          </a:p>
          <a:p>
            <a:pPr marL="1376363" lvl="2" indent="-461963">
              <a:buFont typeface="Wingdings" charset="2"/>
              <a:buChar char="ü"/>
            </a:pPr>
            <a:r>
              <a:rPr lang="en-US" sz="3000" dirty="0" smtClean="0">
                <a:solidFill>
                  <a:schemeClr val="bg1"/>
                </a:solidFill>
              </a:rPr>
              <a:t>By their wisdom (Prov. 11:2)</a:t>
            </a:r>
          </a:p>
          <a:p>
            <a:pPr marL="919163" lvl="1" indent="-461963">
              <a:buFont typeface="Arial"/>
              <a:buChar char="•"/>
            </a:pPr>
            <a:endParaRPr lang="en-US" sz="30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835591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FDB47B64-6318-4638-A67E-3F2C0BAC6A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705" y="517602"/>
            <a:ext cx="7772400" cy="1223272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gency FB" panose="020B0503020202020204" pitchFamily="34" charset="0"/>
                <a:cs typeface="Aldhabi" panose="020B0604020202020204" pitchFamily="2" charset="-78"/>
              </a:rPr>
              <a:t>Getting</a:t>
            </a:r>
            <a:r>
              <a:rPr lang="en-US" b="1" dirty="0">
                <a:solidFill>
                  <a:schemeClr val="bg1"/>
                </a:solidFill>
                <a:latin typeface="Agency FB" panose="020B0503020202020204" pitchFamily="34" charset="0"/>
                <a:cs typeface="Aldhabi" panose="020B0604020202020204" pitchFamily="2" charset="-78"/>
              </a:rPr>
              <a:t> Good Advice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1524" y="2104570"/>
            <a:ext cx="777723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How Can We Get Good Advice?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3000" dirty="0" smtClean="0">
                <a:solidFill>
                  <a:schemeClr val="bg1"/>
                </a:solidFill>
              </a:rPr>
              <a:t>Look for someone who listens.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Does he answer before he know all the facts? (Prov. 18:13) 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Is she quick to speak? (James 1:19)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These are marks of one who lacks wisdom.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His or her advice will not be good.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835591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FDB47B64-6318-4638-A67E-3F2C0BAC6A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705" y="517602"/>
            <a:ext cx="7772400" cy="1223272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gency FB" panose="020B0503020202020204" pitchFamily="34" charset="0"/>
                <a:cs typeface="Aldhabi" panose="020B0604020202020204" pitchFamily="2" charset="-78"/>
              </a:rPr>
              <a:t>Getting</a:t>
            </a:r>
            <a:r>
              <a:rPr lang="en-US" b="1" dirty="0">
                <a:solidFill>
                  <a:schemeClr val="bg1"/>
                </a:solidFill>
                <a:latin typeface="Agency FB" panose="020B0503020202020204" pitchFamily="34" charset="0"/>
                <a:cs typeface="Aldhabi" panose="020B0604020202020204" pitchFamily="2" charset="-78"/>
              </a:rPr>
              <a:t> Good Advice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1524" y="2104570"/>
            <a:ext cx="777723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How Can We Get Good Advice?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3000" dirty="0" smtClean="0">
                <a:solidFill>
                  <a:schemeClr val="bg1"/>
                </a:solidFill>
              </a:rPr>
              <a:t>Look for someone who loves the truth.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One who looks at all the facts (Prov. 18:17) 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One who seeks the truth before passing judgment (John 7:51)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One who doesn’t care about the truth cannot be trusted to give good advice.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Such a person can’t be trusted to tell you the truth.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835591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FDB47B64-6318-4638-A67E-3F2C0BAC6A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705" y="517602"/>
            <a:ext cx="7772400" cy="1223272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gency FB" panose="020B0503020202020204" pitchFamily="34" charset="0"/>
                <a:cs typeface="Aldhabi" panose="020B0604020202020204" pitchFamily="2" charset="-78"/>
              </a:rPr>
              <a:t>Getting</a:t>
            </a:r>
            <a:r>
              <a:rPr lang="en-US" b="1" dirty="0">
                <a:solidFill>
                  <a:schemeClr val="bg1"/>
                </a:solidFill>
                <a:latin typeface="Agency FB" panose="020B0503020202020204" pitchFamily="34" charset="0"/>
                <a:cs typeface="Aldhabi" panose="020B0604020202020204" pitchFamily="2" charset="-78"/>
              </a:rPr>
              <a:t> Good Advice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1524" y="2104570"/>
            <a:ext cx="777723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How Can We Get Good Advice?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3000" dirty="0" smtClean="0">
                <a:solidFill>
                  <a:schemeClr val="bg1"/>
                </a:solidFill>
              </a:rPr>
              <a:t>Look for someone who respects God’s word.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Fear of the Lord leads to knowledge (Prov. 1:7).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Fear of the Lord leads to wisdom (Prov.9:10)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One who doesn’t believe there is a God is a fool (Ps. 14:1).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The atheist is not a good source of advice. 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835591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FDB47B64-6318-4638-A67E-3F2C0BAC6A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705" y="517602"/>
            <a:ext cx="7772400" cy="1223272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gency FB" panose="020B0503020202020204" pitchFamily="34" charset="0"/>
                <a:cs typeface="Aldhabi" panose="020B0604020202020204" pitchFamily="2" charset="-78"/>
              </a:rPr>
              <a:t>Getting</a:t>
            </a:r>
            <a:r>
              <a:rPr lang="en-US" b="1" dirty="0">
                <a:solidFill>
                  <a:schemeClr val="bg1"/>
                </a:solidFill>
                <a:latin typeface="Agency FB" panose="020B0503020202020204" pitchFamily="34" charset="0"/>
                <a:cs typeface="Aldhabi" panose="020B0604020202020204" pitchFamily="2" charset="-78"/>
              </a:rPr>
              <a:t> Good Advice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1524" y="2104570"/>
            <a:ext cx="777723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How Can We Get Good Advice?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3000" dirty="0" smtClean="0">
                <a:solidFill>
                  <a:schemeClr val="bg1"/>
                </a:solidFill>
              </a:rPr>
              <a:t>Look for someone who respects God’s word.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Our attitude toward God’s word is a reflection of our attitude toward Him.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It should be our meditation (Ps. 119:99-100).</a:t>
            </a:r>
          </a:p>
          <a:p>
            <a:pPr marL="919163" lvl="1" indent="-461963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God looks on such a person (Isa. 66:2). 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835591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3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386</Words>
  <Application>Microsoft Macintosh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Getting Good Advice</vt:lpstr>
      <vt:lpstr>Getting Good Advice</vt:lpstr>
      <vt:lpstr>Getting Good Advice</vt:lpstr>
      <vt:lpstr>Getting Good Advice</vt:lpstr>
      <vt:lpstr>Getting Good Advice</vt:lpstr>
      <vt:lpstr>Getting Good Advice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Kyle Pope</cp:lastModifiedBy>
  <cp:revision>13</cp:revision>
  <dcterms:created xsi:type="dcterms:W3CDTF">2018-07-02T19:30:14Z</dcterms:created>
  <dcterms:modified xsi:type="dcterms:W3CDTF">2018-07-02T19:31:35Z</dcterms:modified>
</cp:coreProperties>
</file>