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0000"/>
    <a:srgbClr val="996633"/>
    <a:srgbClr val="663300"/>
    <a:srgbClr val="969696"/>
    <a:srgbClr val="EAEAE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>
      <p:cViewPr varScale="1">
        <p:scale>
          <a:sx n="94" d="100"/>
          <a:sy n="94" d="100"/>
        </p:scale>
        <p:origin x="-65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2FA763C-5BB9-774B-93B4-E18B4A1703C2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38200" y="1143000"/>
            <a:ext cx="7772400" cy="2155825"/>
          </a:xfrm>
          <a:noFill/>
          <a:ln w="9525">
            <a:noFill/>
          </a:ln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447800"/>
          </a:xfrm>
        </p:spPr>
        <p:txBody>
          <a:bodyPr/>
          <a:lstStyle>
            <a:lvl1pPr marL="0" indent="0" algn="ctr">
              <a:buFontTx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8AB34C55-E767-2549-8879-61F420F2C8A0}" type="datetime1">
              <a:rPr lang="en-US"/>
              <a:pPr/>
              <a:t>11/18/18</a:t>
            </a:fld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/>
              <a:t>Template copyright 2005 www.brainybetty.com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fld id="{F88113AD-F5F6-2E43-9CEA-62166DF15E6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202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202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800" y="2057400"/>
            <a:ext cx="35433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3500" y="2057400"/>
            <a:ext cx="3543300" cy="4419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47800" y="2057400"/>
            <a:ext cx="7239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1032" name="Picture 8" descr="catacomb_dove"/>
          <p:cNvPicPr>
            <a:picLocks noChangeAspect="1" noChangeArrowheads="1"/>
          </p:cNvPicPr>
          <p:nvPr userDrawn="1"/>
        </p:nvPicPr>
        <p:blipFill>
          <a:blip r:embed="rId14"/>
          <a:srcRect l="87967"/>
          <a:stretch>
            <a:fillRect/>
          </a:stretch>
        </p:blipFill>
        <p:spPr bwMode="auto">
          <a:xfrm>
            <a:off x="6350" y="0"/>
            <a:ext cx="984250" cy="6858000"/>
          </a:xfrm>
          <a:prstGeom prst="rect">
            <a:avLst/>
          </a:prstGeom>
          <a:noFill/>
        </p:spPr>
      </p:pic>
      <p:sp>
        <p:nvSpPr>
          <p:cNvPr id="1033" name="Line 9"/>
          <p:cNvSpPr>
            <a:spLocks noChangeShapeType="1"/>
          </p:cNvSpPr>
          <p:nvPr userDrawn="1"/>
        </p:nvSpPr>
        <p:spPr bwMode="auto">
          <a:xfrm>
            <a:off x="0" y="1828800"/>
            <a:ext cx="8610600" cy="0"/>
          </a:xfrm>
          <a:prstGeom prst="line">
            <a:avLst/>
          </a:prstGeom>
          <a:noFill/>
          <a:ln w="50800">
            <a:solidFill>
              <a:srgbClr val="663300"/>
            </a:solidFill>
            <a:round/>
            <a:headEnd/>
            <a:tailEnd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325562"/>
          </a:xfrm>
          <a:prstGeom prst="rect">
            <a:avLst/>
          </a:prstGeom>
          <a:solidFill>
            <a:srgbClr val="333333">
              <a:alpha val="28999"/>
            </a:srgbClr>
          </a:solidFill>
          <a:ln w="25400">
            <a:solidFill>
              <a:srgbClr val="FFFF99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bg1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6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3200">
          <a:solidFill>
            <a:schemeClr val="bg1"/>
          </a:solidFill>
          <a:latin typeface="+mn-lt"/>
          <a:ea typeface="ＭＳ Ｐゴシック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chemeClr val="bg1"/>
          </a:solidFill>
          <a:latin typeface="+mn-lt"/>
          <a:ea typeface="ＭＳ Ｐゴシック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bg1"/>
          </a:solidFill>
          <a:latin typeface="+mn-lt"/>
          <a:ea typeface="ＭＳ Ｐゴシック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400">
          <a:solidFill>
            <a:schemeClr val="bg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5400">
                <a:latin typeface="Garamond" charset="0"/>
              </a:rPr>
              <a:t>  Malachi 1:6-8</a:t>
            </a:r>
            <a:r>
              <a:rPr lang="en-US">
                <a:latin typeface="Garamond" charset="0"/>
              </a:rPr>
              <a:t> 	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2057400"/>
            <a:ext cx="7239000" cy="45720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3200" dirty="0"/>
              <a:t>Dishonored and Despised the Lord’s name (vs. 6).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800" dirty="0"/>
              <a:t>•	Jews were commanded to honor the Lord’s name (</a:t>
            </a:r>
            <a:r>
              <a:rPr lang="en-US" sz="2800" dirty="0" smtClean="0"/>
              <a:t>Exod. </a:t>
            </a:r>
            <a:r>
              <a:rPr lang="en-US" sz="2800" dirty="0"/>
              <a:t>20:7).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200" dirty="0"/>
              <a:t>Offered defiled food on the altar (vs. 7).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800" dirty="0"/>
              <a:t>•	Priests were to be undefiled (Lev. 22:1-3).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3200" dirty="0"/>
              <a:t>Given sacrifices of animals that were blind, lame and sick (vs. 8). </a:t>
            </a:r>
          </a:p>
          <a:p>
            <a:pPr lvl="1">
              <a:lnSpc>
                <a:spcPct val="80000"/>
              </a:lnSpc>
              <a:buFontTx/>
              <a:buNone/>
            </a:pPr>
            <a:r>
              <a:rPr lang="en-US" sz="2800" dirty="0"/>
              <a:t>•	The Lord required unblemished offerings (Deut. 15:19-21: Lev. 22:17-25).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0" decel="100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0" decel="1000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800" decel="1000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2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800" decel="100000" fill="hold"/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 animBg="1"/>
      <p:bldP spid="4099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5400">
                <a:latin typeface="Garamond" charset="0"/>
              </a:rPr>
              <a:t>Giving Our Best	</a:t>
            </a:r>
            <a:r>
              <a:rPr lang="en-US" sz="3600">
                <a:latin typeface="Garamond" charset="0"/>
              </a:rPr>
              <a:t> </a:t>
            </a:r>
            <a:br>
              <a:rPr lang="en-US" sz="3600">
                <a:latin typeface="Garamond" charset="0"/>
              </a:rPr>
            </a:br>
            <a:r>
              <a:rPr lang="en-US" sz="3600">
                <a:latin typeface="Garamond" charset="0"/>
              </a:rPr>
              <a:t>    Malachi 1:6-8</a:t>
            </a:r>
            <a:r>
              <a:rPr lang="en-US" sz="4000">
                <a:latin typeface="Garamond" charset="0"/>
              </a:rPr>
              <a:t> 	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66738" indent="-566738">
              <a:buFontTx/>
              <a:buNone/>
            </a:pPr>
            <a:r>
              <a:rPr lang="en-US" sz="4000" b="1" dirty="0"/>
              <a:t>I.  “A </a:t>
            </a:r>
            <a:r>
              <a:rPr lang="en-US" sz="4000" b="1" dirty="0" smtClean="0"/>
              <a:t>Holy Priesthood”</a:t>
            </a:r>
            <a:r>
              <a:rPr lang="en-US" b="1" dirty="0" smtClean="0"/>
              <a:t> </a:t>
            </a:r>
            <a:r>
              <a:rPr lang="en-US" sz="3200" dirty="0" smtClean="0"/>
              <a:t>(Rev.  </a:t>
            </a:r>
            <a:r>
              <a:rPr lang="en-US" sz="3200" dirty="0"/>
              <a:t>5:</a:t>
            </a:r>
            <a:r>
              <a:rPr lang="en-US" sz="3200" dirty="0" smtClean="0"/>
              <a:t>9-10; 1 Pet. </a:t>
            </a:r>
            <a:r>
              <a:rPr lang="en-US" sz="3200" dirty="0"/>
              <a:t>2:</a:t>
            </a:r>
            <a:r>
              <a:rPr lang="en-US" sz="3200" dirty="0" smtClean="0"/>
              <a:t>4-5 </a:t>
            </a:r>
            <a:r>
              <a:rPr lang="en-US" sz="3200" dirty="0"/>
              <a:t>&amp; 9).</a:t>
            </a:r>
            <a:r>
              <a:rPr lang="en-US" dirty="0"/>
              <a:t>  </a:t>
            </a:r>
          </a:p>
          <a:p>
            <a:pPr>
              <a:buFontTx/>
              <a:buNone/>
            </a:pPr>
            <a:r>
              <a:rPr lang="en-US" dirty="0"/>
              <a:t>	A.  Worship in spirit and in truth   	(John 4:20-24). </a:t>
            </a:r>
          </a:p>
          <a:p>
            <a:pPr lvl="2">
              <a:buFontTx/>
              <a:buNone/>
            </a:pPr>
            <a:r>
              <a:rPr lang="en-US" dirty="0"/>
              <a:t>•	</a:t>
            </a:r>
            <a:r>
              <a:rPr lang="en-US" sz="3200" dirty="0"/>
              <a:t>Worship “in spirit” </a:t>
            </a:r>
          </a:p>
          <a:p>
            <a:pPr lvl="2">
              <a:buFontTx/>
              <a:buNone/>
            </a:pPr>
            <a:r>
              <a:rPr lang="en-US" dirty="0"/>
              <a:t>•	</a:t>
            </a:r>
            <a:r>
              <a:rPr lang="en-US" sz="3200" dirty="0"/>
              <a:t>Worship “in truth” </a:t>
            </a:r>
          </a:p>
          <a:p>
            <a:pPr lvl="2">
              <a:buFontTx/>
              <a:buNone/>
            </a:pPr>
            <a:r>
              <a:rPr lang="en-US" sz="3200" dirty="0"/>
              <a:t> (2 </a:t>
            </a:r>
            <a:r>
              <a:rPr lang="en-US" sz="3200" dirty="0" smtClean="0"/>
              <a:t>Tim. </a:t>
            </a:r>
            <a:r>
              <a:rPr lang="en-US" sz="3200" dirty="0"/>
              <a:t>4:3; </a:t>
            </a:r>
            <a:r>
              <a:rPr lang="en-US" sz="3200" dirty="0" smtClean="0"/>
              <a:t>Matt. 15</a:t>
            </a:r>
            <a:r>
              <a:rPr lang="en-US" sz="3200" dirty="0"/>
              <a:t>:9).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800" decel="100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800" decel="100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800" decel="100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800" decel="100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800" decel="100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5400">
                <a:latin typeface="Garamond" charset="0"/>
              </a:rPr>
              <a:t>Giving Our Best	</a:t>
            </a:r>
            <a:r>
              <a:rPr lang="en-US" sz="3600">
                <a:latin typeface="Garamond" charset="0"/>
              </a:rPr>
              <a:t> </a:t>
            </a:r>
            <a:br>
              <a:rPr lang="en-US" sz="3600">
                <a:latin typeface="Garamond" charset="0"/>
              </a:rPr>
            </a:br>
            <a:r>
              <a:rPr lang="en-US" sz="3600">
                <a:latin typeface="Garamond" charset="0"/>
              </a:rPr>
              <a:t>    Malachi 1:6-8</a:t>
            </a:r>
            <a:r>
              <a:rPr lang="en-US" sz="4000">
                <a:latin typeface="Garamond" charset="0"/>
              </a:rPr>
              <a:t> 	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742950" indent="-742950">
              <a:buFontTx/>
              <a:buNone/>
            </a:pPr>
            <a:r>
              <a:rPr lang="en-US" b="1" dirty="0"/>
              <a:t>II.  “Our Bodies</a:t>
            </a:r>
            <a:r>
              <a:rPr lang="en-US" b="1" dirty="0" smtClean="0"/>
              <a:t> a </a:t>
            </a:r>
            <a:r>
              <a:rPr lang="en-US" b="1" dirty="0"/>
              <a:t>Living Sacrifice”</a:t>
            </a:r>
            <a:r>
              <a:rPr lang="en-US" sz="3200" dirty="0"/>
              <a:t>  (</a:t>
            </a:r>
            <a:r>
              <a:rPr lang="en-US" sz="3200" dirty="0" smtClean="0"/>
              <a:t>Rom. </a:t>
            </a:r>
            <a:r>
              <a:rPr lang="en-US" sz="3200" dirty="0"/>
              <a:t>12:</a:t>
            </a:r>
            <a:r>
              <a:rPr lang="en-US" sz="3200" dirty="0" smtClean="0"/>
              <a:t>1-2</a:t>
            </a:r>
            <a:r>
              <a:rPr lang="en-US" sz="3200" dirty="0"/>
              <a:t>).</a:t>
            </a:r>
          </a:p>
          <a:p>
            <a:pPr lvl="1">
              <a:buFontTx/>
              <a:buNone/>
            </a:pPr>
            <a:r>
              <a:rPr lang="en-US" sz="2800" dirty="0"/>
              <a:t>A.  Our Time (</a:t>
            </a:r>
            <a:r>
              <a:rPr lang="en-US" sz="2800" dirty="0" smtClean="0"/>
              <a:t>Eph. </a:t>
            </a:r>
            <a:r>
              <a:rPr lang="en-US" sz="2800" dirty="0"/>
              <a:t>5:15-17</a:t>
            </a:r>
            <a:r>
              <a:rPr lang="en-US" sz="2800" dirty="0" smtClean="0"/>
              <a:t>; Col. </a:t>
            </a:r>
            <a:r>
              <a:rPr lang="en-US" sz="2800" dirty="0"/>
              <a:t>4:</a:t>
            </a:r>
            <a:r>
              <a:rPr lang="en-US" sz="2800" dirty="0" smtClean="0"/>
              <a:t>5-6</a:t>
            </a:r>
            <a:r>
              <a:rPr lang="en-US" sz="2800" dirty="0"/>
              <a:t>).  </a:t>
            </a:r>
          </a:p>
          <a:p>
            <a:pPr lvl="1">
              <a:buFontTx/>
              <a:buNone/>
            </a:pPr>
            <a:r>
              <a:rPr lang="en-US" sz="2800" dirty="0"/>
              <a:t>B.  Our Minds (</a:t>
            </a:r>
            <a:r>
              <a:rPr lang="en-US" sz="2800" dirty="0" smtClean="0"/>
              <a:t>Col. </a:t>
            </a:r>
            <a:r>
              <a:rPr lang="en-US" sz="2800" dirty="0"/>
              <a:t>3:1-6).  </a:t>
            </a:r>
          </a:p>
          <a:p>
            <a:pPr lvl="1">
              <a:buFontTx/>
              <a:buNone/>
            </a:pPr>
            <a:r>
              <a:rPr lang="en-US" sz="2800" dirty="0"/>
              <a:t>C.  Our </a:t>
            </a:r>
            <a:r>
              <a:rPr lang="en-US" sz="2800" dirty="0" smtClean="0"/>
              <a:t>Prayer and </a:t>
            </a:r>
            <a:r>
              <a:rPr lang="en-US" sz="2800" dirty="0"/>
              <a:t>Praise (</a:t>
            </a:r>
            <a:r>
              <a:rPr lang="en-US" sz="2800" dirty="0" smtClean="0"/>
              <a:t>Phil. </a:t>
            </a:r>
            <a:r>
              <a:rPr lang="en-US" sz="2800" dirty="0"/>
              <a:t>4:</a:t>
            </a:r>
            <a:r>
              <a:rPr lang="en-US" sz="2800" dirty="0" smtClean="0"/>
              <a:t>6-7</a:t>
            </a:r>
            <a:r>
              <a:rPr lang="en-US" sz="2800" dirty="0"/>
              <a:t>).</a:t>
            </a:r>
          </a:p>
          <a:p>
            <a:pPr lvl="1">
              <a:buFontTx/>
              <a:buNone/>
            </a:pPr>
            <a:r>
              <a:rPr lang="en-US" sz="2800" dirty="0"/>
              <a:t>D.  Our Behavior (</a:t>
            </a:r>
            <a:r>
              <a:rPr lang="en-US" sz="2800" dirty="0" smtClean="0"/>
              <a:t>Rom. </a:t>
            </a:r>
            <a:r>
              <a:rPr lang="en-US" sz="2800" dirty="0"/>
              <a:t>6:1-7</a:t>
            </a:r>
            <a:r>
              <a:rPr lang="en-US" sz="2800" dirty="0" smtClean="0"/>
              <a:t>; Eph. </a:t>
            </a:r>
            <a:r>
              <a:rPr lang="en-US" sz="2800" dirty="0"/>
              <a:t>4:17-24).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algn="r">
              <a:lnSpc>
                <a:spcPct val="90000"/>
              </a:lnSpc>
              <a:spcBef>
                <a:spcPct val="20000"/>
              </a:spcBef>
              <a:spcAft>
                <a:spcPct val="20000"/>
              </a:spcAft>
            </a:pPr>
            <a:r>
              <a:rPr lang="en-US" sz="5400">
                <a:latin typeface="Garamond" charset="0"/>
              </a:rPr>
              <a:t>Giving Our Best	</a:t>
            </a:r>
            <a:r>
              <a:rPr lang="en-US" sz="3600">
                <a:latin typeface="Garamond" charset="0"/>
              </a:rPr>
              <a:t> </a:t>
            </a:r>
            <a:br>
              <a:rPr lang="en-US" sz="3600">
                <a:latin typeface="Garamond" charset="0"/>
              </a:rPr>
            </a:br>
            <a:r>
              <a:rPr lang="en-US" sz="3600">
                <a:latin typeface="Garamond" charset="0"/>
              </a:rPr>
              <a:t>    Malachi 1:6-8</a:t>
            </a:r>
            <a:r>
              <a:rPr lang="en-US" sz="4000">
                <a:latin typeface="Garamond" charset="0"/>
              </a:rPr>
              <a:t> 	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sz="4800" b="1" dirty="0"/>
              <a:t>III.  Our Possessions.</a:t>
            </a:r>
          </a:p>
          <a:p>
            <a:pPr marL="1027113" lvl="1" indent="-569913">
              <a:lnSpc>
                <a:spcPct val="80000"/>
              </a:lnSpc>
              <a:buFontTx/>
              <a:buNone/>
            </a:pPr>
            <a:r>
              <a:rPr lang="en-US" sz="3000" dirty="0"/>
              <a:t>A.  Are Our Possessions Used</a:t>
            </a:r>
            <a:r>
              <a:rPr lang="en-US" sz="3000" dirty="0" smtClean="0"/>
              <a:t> for </a:t>
            </a:r>
            <a:r>
              <a:rPr lang="en-US" sz="3000" dirty="0"/>
              <a:t>the </a:t>
            </a:r>
            <a:r>
              <a:rPr lang="en-US" sz="3000" dirty="0" smtClean="0"/>
              <a:t> Glory </a:t>
            </a:r>
            <a:r>
              <a:rPr lang="en-US" sz="3000" dirty="0"/>
              <a:t>of God</a:t>
            </a:r>
            <a:r>
              <a:rPr lang="en-US" sz="3000" dirty="0" smtClean="0"/>
              <a:t>? (Matt. </a:t>
            </a:r>
            <a:r>
              <a:rPr lang="en-US" sz="3000" dirty="0"/>
              <a:t>25:14-30;</a:t>
            </a:r>
            <a:r>
              <a:rPr lang="en-US" sz="3000" dirty="0" smtClean="0"/>
              <a:t> Rom. </a:t>
            </a:r>
            <a:r>
              <a:rPr lang="en-US" sz="3000" dirty="0"/>
              <a:t>12:3-8). </a:t>
            </a:r>
          </a:p>
          <a:p>
            <a:pPr marL="1027113" lvl="1" indent="-569913">
              <a:lnSpc>
                <a:spcPct val="80000"/>
              </a:lnSpc>
              <a:buFontTx/>
              <a:buNone/>
            </a:pPr>
            <a:r>
              <a:rPr lang="en-US" sz="3000" dirty="0"/>
              <a:t>B.  Do We Use Our Goods</a:t>
            </a:r>
            <a:r>
              <a:rPr lang="en-US" sz="3000" dirty="0" smtClean="0"/>
              <a:t> to </a:t>
            </a:r>
            <a:r>
              <a:rPr lang="en-US" sz="3000" dirty="0"/>
              <a:t>Help</a:t>
            </a:r>
            <a:r>
              <a:rPr lang="en-US" sz="3000" dirty="0" smtClean="0"/>
              <a:t> Others</a:t>
            </a:r>
            <a:r>
              <a:rPr lang="en-US" sz="3000" dirty="0"/>
              <a:t>?  (</a:t>
            </a:r>
            <a:r>
              <a:rPr lang="en-US" sz="3000" dirty="0" smtClean="0"/>
              <a:t>Gal. </a:t>
            </a:r>
            <a:r>
              <a:rPr lang="en-US" sz="3000" dirty="0"/>
              <a:t>6:6-10).</a:t>
            </a:r>
          </a:p>
          <a:p>
            <a:pPr marL="1027113" lvl="1" indent="-569913">
              <a:lnSpc>
                <a:spcPct val="80000"/>
              </a:lnSpc>
              <a:buFontTx/>
              <a:buNone/>
            </a:pPr>
            <a:r>
              <a:rPr lang="en-US" sz="3000" dirty="0"/>
              <a:t>C.  Are We Enslaved</a:t>
            </a:r>
            <a:r>
              <a:rPr lang="en-US" sz="3000" dirty="0" smtClean="0"/>
              <a:t> to </a:t>
            </a:r>
            <a:r>
              <a:rPr lang="en-US" sz="3000" dirty="0"/>
              <a:t>Our Possessions?</a:t>
            </a:r>
            <a:r>
              <a:rPr lang="en-US" sz="3000" dirty="0" smtClean="0"/>
              <a:t> (</a:t>
            </a:r>
            <a:r>
              <a:rPr lang="en-US" sz="3000" dirty="0"/>
              <a:t>Luke 16:13).</a:t>
            </a:r>
          </a:p>
          <a:p>
            <a:pPr marL="1027113" lvl="1" indent="-569913">
              <a:lnSpc>
                <a:spcPct val="80000"/>
              </a:lnSpc>
              <a:buFontTx/>
              <a:buNone/>
            </a:pPr>
            <a:r>
              <a:rPr lang="en-US" sz="3000" dirty="0"/>
              <a:t>D.  Do We Support the Lord’s Work</a:t>
            </a:r>
            <a:r>
              <a:rPr lang="en-US" sz="3000" dirty="0" smtClean="0"/>
              <a:t> with Our </a:t>
            </a:r>
            <a:r>
              <a:rPr lang="en-US" sz="3000" dirty="0"/>
              <a:t>Means</a:t>
            </a:r>
            <a:r>
              <a:rPr lang="en-US" sz="3000" dirty="0" smtClean="0"/>
              <a:t>? (Phil. 4</a:t>
            </a:r>
            <a:r>
              <a:rPr lang="en-US" sz="3000" dirty="0"/>
              <a:t>:18).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800" decel="100000" fill="hold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800" decel="100000" fill="hold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800" decel="100000" fill="hold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800" decel="100000" fill="hold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800" decel="100000" fill="hold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180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bstract2">
  <a:themeElements>
    <a:clrScheme name="Abstract2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bstract2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Abstract2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2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2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2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2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bstract2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bstract2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Abstract2</Template>
  <TotalTime>61</TotalTime>
  <Words>413</Words>
  <Application>Microsoft Macintosh PowerPoint</Application>
  <PresentationFormat>On-screen Show (4:3)</PresentationFormat>
  <Paragraphs>25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Abstract2</vt:lpstr>
      <vt:lpstr>  Malachi 1:6-8  </vt:lpstr>
      <vt:lpstr>Giving Our Best       Malachi 1:6-8  </vt:lpstr>
      <vt:lpstr>Giving Our Best       Malachi 1:6-8  </vt:lpstr>
      <vt:lpstr>Giving Our Best       Malachi 1:6-8  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Olsen Park church</dc:creator>
  <cp:lastModifiedBy>Kyle Pope</cp:lastModifiedBy>
  <cp:revision>7</cp:revision>
  <dcterms:created xsi:type="dcterms:W3CDTF">2018-11-19T02:54:11Z</dcterms:created>
  <dcterms:modified xsi:type="dcterms:W3CDTF">2018-11-19T02:54:21Z</dcterms:modified>
</cp:coreProperties>
</file>