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8AD58"/>
    <a:srgbClr val="FFCC66"/>
    <a:srgbClr val="FF8000"/>
    <a:srgbClr val="D9D9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B511DB-41AD-F94B-A539-D1D15F59DDE2}" type="datetimeFigureOut">
              <a:rPr lang="en-US" smtClean="0"/>
              <a:pPr/>
              <a:t>12/17/18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580989D-6981-3E4A-8A17-97C5F8ADDB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5598" y="274638"/>
            <a:ext cx="5421201" cy="16690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12500" y="2151021"/>
            <a:ext cx="7274299" cy="439274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1075574" cy="6858000"/>
          </a:xfrm>
          <a:prstGeom prst="rect">
            <a:avLst/>
          </a:prstGeom>
          <a:solidFill>
            <a:srgbClr val="D8AD58"/>
          </a:solidFill>
          <a:ln>
            <a:noFill/>
          </a:ln>
          <a:effectLst>
            <a:outerShdw blurRad="40000" dist="61087" dir="21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075574" cy="6858000"/>
          </a:xfrm>
          <a:prstGeom prst="rect">
            <a:avLst/>
          </a:prstGeom>
          <a:blipFill rotWithShape="1">
            <a:blip r:embed="rId13">
              <a:alphaModFix amt="49000"/>
            </a:blip>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075574" cy="6858000"/>
          </a:xfrm>
          <a:prstGeom prst="rect">
            <a:avLst/>
          </a:prstGeom>
          <a:solidFill>
            <a:srgbClr val="FFCC66">
              <a:alpha val="43000"/>
            </a:srgbClr>
          </a:solidFill>
          <a:ln>
            <a:noFill/>
          </a:ln>
          <a:effectLst>
            <a:outerShdw blurRad="40000" dist="61087" dir="21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roto-Aeolic-Capital-King-Davids-Palace.png"/>
          <p:cNvPicPr>
            <a:picLocks noChangeAspect="1"/>
          </p:cNvPicPr>
          <p:nvPr userDrawn="1"/>
        </p:nvPicPr>
        <p:blipFill>
          <a:blip r:embed="rId14"/>
          <a:stretch>
            <a:fillRect/>
          </a:stretch>
        </p:blipFill>
        <p:spPr>
          <a:xfrm>
            <a:off x="-1" y="274638"/>
            <a:ext cx="3265599" cy="1624595"/>
          </a:xfrm>
          <a:prstGeom prst="rect">
            <a:avLst/>
          </a:prstGeom>
          <a:effectLst>
            <a:outerShdw blurRad="50800" dist="38100" dir="2700000">
              <a:srgbClr val="000000">
                <a:alpha val="43000"/>
              </a:srgbClr>
            </a:outerShdw>
          </a:effec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20:1</a:t>
            </a:r>
            <a:endParaRPr lang="en-US" sz="62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412500" y="2161596"/>
            <a:ext cx="7274299" cy="4382173"/>
          </a:xfrm>
        </p:spPr>
        <p:txBody>
          <a:bodyPr>
            <a:normAutofit/>
          </a:bodyPr>
          <a:lstStyle/>
          <a:p>
            <a:pPr marL="0" indent="0">
              <a:buNone/>
            </a:pPr>
            <a:r>
              <a:rPr lang="en-US" sz="3900" b="1" dirty="0" smtClean="0">
                <a:effectLst>
                  <a:outerShdw blurRad="50800" dist="38100" dir="2700000">
                    <a:srgbClr val="000000">
                      <a:alpha val="43000"/>
                    </a:srgbClr>
                  </a:outerShdw>
                </a:effectLst>
              </a:rPr>
              <a:t>“In those days Hezekiah was sick and near death. And Isaiah the prophet, the son of </a:t>
            </a:r>
            <a:r>
              <a:rPr lang="en-US" sz="3900" b="1" dirty="0" err="1" smtClean="0">
                <a:effectLst>
                  <a:outerShdw blurRad="50800" dist="38100" dir="2700000">
                    <a:srgbClr val="000000">
                      <a:alpha val="43000"/>
                    </a:srgbClr>
                  </a:outerShdw>
                </a:effectLst>
              </a:rPr>
              <a:t>Amoz</a:t>
            </a:r>
            <a:r>
              <a:rPr lang="en-US" sz="3900" b="1" dirty="0" smtClean="0">
                <a:effectLst>
                  <a:outerShdw blurRad="50800" dist="38100" dir="2700000">
                    <a:srgbClr val="000000">
                      <a:alpha val="43000"/>
                    </a:srgbClr>
                  </a:outerShdw>
                </a:effectLst>
              </a:rPr>
              <a:t>, went to him and said to him, ‘Thus says the LORD: “Set your house in order, for you shall die, and not live”’” (NKJV).</a:t>
            </a:r>
            <a:endParaRPr lang="en-US" sz="39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smtClean="0"/>
              <a:t>2009 </a:t>
            </a:r>
            <a:r>
              <a:rPr lang="en-US" sz="3000" dirty="0" err="1" smtClean="0"/>
              <a:t>Ophel</a:t>
            </a:r>
            <a:r>
              <a:rPr lang="en-US" sz="3000" dirty="0" smtClean="0"/>
              <a:t> Excavations led by </a:t>
            </a:r>
            <a:r>
              <a:rPr lang="en-US" sz="3000" dirty="0" err="1" smtClean="0"/>
              <a:t>Eilat</a:t>
            </a:r>
            <a:r>
              <a:rPr lang="en-US" sz="3000" dirty="0" smtClean="0"/>
              <a:t> </a:t>
            </a:r>
            <a:r>
              <a:rPr lang="en-US" sz="3000" dirty="0" err="1" smtClean="0"/>
              <a:t>Mazar</a:t>
            </a:r>
            <a:r>
              <a:rPr lang="en-US" sz="3000" dirty="0" smtClean="0"/>
              <a:t> found two important artifacts.</a:t>
            </a:r>
            <a:endParaRPr lang="en-US" sz="3000" dirty="0"/>
          </a:p>
        </p:txBody>
      </p:sp>
      <p:pic>
        <p:nvPicPr>
          <p:cNvPr id="4" name="Picture 3"/>
          <p:cNvPicPr>
            <a:picLocks noChangeAspect="1"/>
          </p:cNvPicPr>
          <p:nvPr/>
        </p:nvPicPr>
        <p:blipFill>
          <a:blip r:embed="rId2"/>
          <a:stretch>
            <a:fillRect/>
          </a:stretch>
        </p:blipFill>
        <p:spPr>
          <a:xfrm>
            <a:off x="2301500" y="2151021"/>
            <a:ext cx="5674100" cy="3194518"/>
          </a:xfrm>
          <a:prstGeom prst="rect">
            <a:avLst/>
          </a:prstGeom>
          <a:ln w="38100" cap="flat" cmpd="sng" algn="ctr">
            <a:solidFill>
              <a:schemeClr val="tx1"/>
            </a:solidFill>
            <a:prstDash val="solid"/>
            <a:round/>
            <a:headEnd type="none" w="med" len="med"/>
            <a:tailEnd type="none" w="med" len="med"/>
          </a:ln>
        </p:spPr>
      </p:pic>
      <p:sp>
        <p:nvSpPr>
          <p:cNvPr id="7"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smtClean="0"/>
              <a:t>Two clay </a:t>
            </a:r>
            <a:r>
              <a:rPr lang="en-US" sz="3000" dirty="0" err="1" smtClean="0"/>
              <a:t>bullae</a:t>
            </a:r>
            <a:r>
              <a:rPr lang="en-US" sz="3000" dirty="0" smtClean="0"/>
              <a:t> from the 8</a:t>
            </a:r>
            <a:r>
              <a:rPr lang="en-US" sz="3000" baseline="30000" dirty="0" smtClean="0"/>
              <a:t>th</a:t>
            </a:r>
            <a:r>
              <a:rPr lang="en-US" sz="3000" dirty="0" smtClean="0"/>
              <a:t> century  BC were found just south of the Temple Mount.</a:t>
            </a:r>
            <a:endParaRPr lang="en-US" sz="3000" dirty="0"/>
          </a:p>
        </p:txBody>
      </p:sp>
      <p:pic>
        <p:nvPicPr>
          <p:cNvPr id="4" name="Picture 3"/>
          <p:cNvPicPr>
            <a:picLocks noChangeAspect="1"/>
          </p:cNvPicPr>
          <p:nvPr/>
        </p:nvPicPr>
        <p:blipFill>
          <a:blip r:embed="rId2"/>
          <a:stretch>
            <a:fillRect/>
          </a:stretch>
        </p:blipFill>
        <p:spPr>
          <a:xfrm>
            <a:off x="2301500" y="2207801"/>
            <a:ext cx="5674100" cy="3080959"/>
          </a:xfrm>
          <a:prstGeom prst="rect">
            <a:avLst/>
          </a:prstGeom>
          <a:ln w="38100" cap="flat" cmpd="sng" algn="ctr">
            <a:solidFill>
              <a:schemeClr val="tx1"/>
            </a:solidFill>
            <a:prstDash val="solid"/>
            <a:round/>
            <a:headEnd type="none" w="med" len="med"/>
            <a:tailEnd type="none" w="med" len="med"/>
          </a:ln>
        </p:spPr>
      </p:pic>
      <p:sp>
        <p:nvSpPr>
          <p:cNvPr id="7"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err="1" smtClean="0"/>
              <a:t>Bullae</a:t>
            </a:r>
            <a:r>
              <a:rPr lang="en-US" sz="3000" dirty="0" smtClean="0"/>
              <a:t> are the clay impressions made by a seal used to seal documents.</a:t>
            </a:r>
            <a:endParaRPr lang="en-US" sz="3000" dirty="0"/>
          </a:p>
        </p:txBody>
      </p:sp>
      <p:pic>
        <p:nvPicPr>
          <p:cNvPr id="4" name="Picture 3"/>
          <p:cNvPicPr>
            <a:picLocks noChangeAspect="1"/>
          </p:cNvPicPr>
          <p:nvPr/>
        </p:nvPicPr>
        <p:blipFill>
          <a:blip r:embed="rId2"/>
          <a:stretch>
            <a:fillRect/>
          </a:stretch>
        </p:blipFill>
        <p:spPr>
          <a:xfrm>
            <a:off x="2301500" y="2436168"/>
            <a:ext cx="5674100" cy="2624224"/>
          </a:xfrm>
          <a:prstGeom prst="rect">
            <a:avLst/>
          </a:prstGeom>
          <a:ln w="38100" cap="flat" cmpd="sng" algn="ctr">
            <a:solidFill>
              <a:schemeClr val="tx1"/>
            </a:solidFill>
            <a:prstDash val="solid"/>
            <a:round/>
            <a:headEnd type="none" w="med" len="med"/>
            <a:tailEnd type="none" w="med" len="med"/>
          </a:ln>
        </p:spPr>
      </p:pic>
      <p:sp>
        <p:nvSpPr>
          <p:cNvPr id="7"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smtClean="0"/>
              <a:t>Decorated with a winged sun-disk, believed to represent God’s care over His people.</a:t>
            </a:r>
            <a:endParaRPr lang="en-US" sz="3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103171" y="1290017"/>
            <a:ext cx="3960951" cy="3776767"/>
          </a:xfrm>
          <a:prstGeom prst="rect">
            <a:avLst/>
          </a:prstGeom>
          <a:ln w="38100" cap="flat" cmpd="sng" algn="ctr">
            <a:noFill/>
            <a:prstDash val="solid"/>
            <a:round/>
            <a:headEnd type="none" w="med" len="med"/>
            <a:tailEnd type="none" w="med" len="med"/>
          </a:ln>
        </p:spPr>
      </p:pic>
      <p:sp>
        <p:nvSpPr>
          <p:cNvPr id="6" name="TextBox 5"/>
          <p:cNvSpPr txBox="1"/>
          <p:nvPr/>
        </p:nvSpPr>
        <p:spPr>
          <a:xfrm>
            <a:off x="1661931" y="2151021"/>
            <a:ext cx="3441240" cy="2677656"/>
          </a:xfrm>
          <a:prstGeom prst="rect">
            <a:avLst/>
          </a:prstGeom>
          <a:noFill/>
        </p:spPr>
        <p:txBody>
          <a:bodyPr wrap="square" rtlCol="0">
            <a:spAutoFit/>
          </a:bodyPr>
          <a:lstStyle/>
          <a:p>
            <a:pPr algn="ctr"/>
            <a:r>
              <a:rPr lang="en-US" sz="4200" dirty="0" smtClean="0"/>
              <a:t>“Belonging to Hezekiah, [son of] </a:t>
            </a:r>
            <a:r>
              <a:rPr lang="en-US" sz="4200" dirty="0" err="1" smtClean="0"/>
              <a:t>Ahaz</a:t>
            </a:r>
            <a:r>
              <a:rPr lang="en-US" sz="4200" dirty="0" smtClean="0"/>
              <a:t>, king of Judah.” </a:t>
            </a:r>
            <a:endParaRPr lang="en-US" sz="4200" dirty="0"/>
          </a:p>
        </p:txBody>
      </p:sp>
      <p:cxnSp>
        <p:nvCxnSpPr>
          <p:cNvPr id="8" name="Straight Arrow Connector 7"/>
          <p:cNvCxnSpPr/>
          <p:nvPr/>
        </p:nvCxnSpPr>
        <p:spPr>
          <a:xfrm rot="5400000" flipH="1" flipV="1">
            <a:off x="4627330" y="4033147"/>
            <a:ext cx="1620704" cy="1198015"/>
          </a:xfrm>
          <a:prstGeom prst="straightConnector1">
            <a:avLst/>
          </a:prstGeom>
          <a:ln w="73025" cap="flat" cmpd="sng" algn="ctr">
            <a:solidFill>
              <a:schemeClr val="tx1"/>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5672168" y="4860815"/>
            <a:ext cx="3005779" cy="581692"/>
            <a:chOff x="5103171" y="4854424"/>
            <a:chExt cx="3005779" cy="581692"/>
          </a:xfrm>
        </p:grpSpPr>
        <p:grpSp>
          <p:nvGrpSpPr>
            <p:cNvPr id="22" name="Group 21"/>
            <p:cNvGrpSpPr/>
            <p:nvPr/>
          </p:nvGrpSpPr>
          <p:grpSpPr>
            <a:xfrm>
              <a:off x="5283050" y="4854424"/>
              <a:ext cx="2501241" cy="208351"/>
              <a:chOff x="5283050" y="4854424"/>
              <a:chExt cx="2501241" cy="208351"/>
            </a:xfrm>
          </p:grpSpPr>
          <p:cxnSp>
            <p:nvCxnSpPr>
              <p:cNvPr id="11" name="Straight Connector 10"/>
              <p:cNvCxnSpPr/>
              <p:nvPr/>
            </p:nvCxnSpPr>
            <p:spPr>
              <a:xfrm>
                <a:off x="5283050" y="5060393"/>
                <a:ext cx="249965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81256" y="4958600"/>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680115" y="4957012"/>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5103171" y="5066784"/>
              <a:ext cx="364521" cy="369332"/>
            </a:xfrm>
            <a:prstGeom prst="rect">
              <a:avLst/>
            </a:prstGeom>
            <a:noFill/>
          </p:spPr>
          <p:txBody>
            <a:bodyPr wrap="square" rtlCol="0">
              <a:spAutoFit/>
            </a:bodyPr>
            <a:lstStyle/>
            <a:p>
              <a:pPr algn="ctr"/>
              <a:r>
                <a:rPr lang="en-US" dirty="0"/>
                <a:t>0</a:t>
              </a:r>
            </a:p>
          </p:txBody>
        </p:sp>
        <p:sp>
          <p:nvSpPr>
            <p:cNvPr id="24" name="TextBox 23"/>
            <p:cNvSpPr txBox="1"/>
            <p:nvPr/>
          </p:nvSpPr>
          <p:spPr>
            <a:xfrm>
              <a:off x="7448550" y="5066784"/>
              <a:ext cx="660400" cy="369332"/>
            </a:xfrm>
            <a:prstGeom prst="rect">
              <a:avLst/>
            </a:prstGeom>
            <a:noFill/>
          </p:spPr>
          <p:txBody>
            <a:bodyPr wrap="square" rtlCol="0">
              <a:spAutoFit/>
            </a:bodyPr>
            <a:lstStyle/>
            <a:p>
              <a:pPr algn="ctr"/>
              <a:r>
                <a:rPr lang="en-US" dirty="0" smtClean="0"/>
                <a:t>1 c</a:t>
              </a:r>
              <a:r>
                <a:rPr lang="en-US" dirty="0"/>
                <a:t>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
        <p:nvSpPr>
          <p:cNvPr id="6" name="TextBox 5"/>
          <p:cNvSpPr txBox="1"/>
          <p:nvPr/>
        </p:nvSpPr>
        <p:spPr>
          <a:xfrm>
            <a:off x="1351165" y="2607655"/>
            <a:ext cx="3752006" cy="1708160"/>
          </a:xfrm>
          <a:prstGeom prst="rect">
            <a:avLst/>
          </a:prstGeom>
          <a:noFill/>
        </p:spPr>
        <p:txBody>
          <a:bodyPr wrap="square" rtlCol="0">
            <a:spAutoFit/>
          </a:bodyPr>
          <a:lstStyle/>
          <a:p>
            <a:pPr algn="ctr"/>
            <a:r>
              <a:rPr lang="en-US" sz="3500" dirty="0" smtClean="0"/>
              <a:t>“For the LORD God is a sun and shield” (Psa. 84:11)</a:t>
            </a:r>
            <a:endParaRPr lang="en-US" sz="3500" dirty="0"/>
          </a:p>
        </p:txBody>
      </p:sp>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clrChange>
              <a:clrFrom>
                <a:srgbClr val="FFFFFF"/>
              </a:clrFrom>
              <a:clrTo>
                <a:srgbClr val="FFFFFF">
                  <a:alpha val="0"/>
                </a:srgbClr>
              </a:clrTo>
            </a:clrChange>
          </a:blip>
          <a:stretch>
            <a:fillRect/>
          </a:stretch>
        </p:blipFill>
        <p:spPr>
          <a:xfrm>
            <a:off x="5103171" y="1290017"/>
            <a:ext cx="3960951" cy="3776767"/>
          </a:xfrm>
          <a:prstGeom prst="rect">
            <a:avLst/>
          </a:prstGeom>
          <a:ln w="38100" cap="flat" cmpd="sng" algn="ctr">
            <a:noFill/>
            <a:prstDash val="solid"/>
            <a:round/>
            <a:headEnd type="none" w="med" len="med"/>
            <a:tailEnd type="none" w="med" len="med"/>
          </a:ln>
        </p:spPr>
      </p:pic>
      <p:grpSp>
        <p:nvGrpSpPr>
          <p:cNvPr id="17" name="Group 16"/>
          <p:cNvGrpSpPr/>
          <p:nvPr/>
        </p:nvGrpSpPr>
        <p:grpSpPr>
          <a:xfrm>
            <a:off x="5672168" y="4860815"/>
            <a:ext cx="3005779" cy="581692"/>
            <a:chOff x="5103171" y="4854424"/>
            <a:chExt cx="3005779" cy="581692"/>
          </a:xfrm>
        </p:grpSpPr>
        <p:grpSp>
          <p:nvGrpSpPr>
            <p:cNvPr id="18" name="Group 21"/>
            <p:cNvGrpSpPr/>
            <p:nvPr/>
          </p:nvGrpSpPr>
          <p:grpSpPr>
            <a:xfrm>
              <a:off x="5283050" y="4854424"/>
              <a:ext cx="2501241" cy="208351"/>
              <a:chOff x="5283050" y="4854424"/>
              <a:chExt cx="2501241" cy="208351"/>
            </a:xfrm>
          </p:grpSpPr>
          <p:cxnSp>
            <p:nvCxnSpPr>
              <p:cNvPr id="25" name="Straight Connector 24"/>
              <p:cNvCxnSpPr/>
              <p:nvPr/>
            </p:nvCxnSpPr>
            <p:spPr>
              <a:xfrm>
                <a:off x="5283050" y="5060393"/>
                <a:ext cx="249965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5181256" y="4958600"/>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7680115" y="4957012"/>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5103171" y="5066784"/>
              <a:ext cx="364521" cy="369332"/>
            </a:xfrm>
            <a:prstGeom prst="rect">
              <a:avLst/>
            </a:prstGeom>
            <a:noFill/>
          </p:spPr>
          <p:txBody>
            <a:bodyPr wrap="square" rtlCol="0">
              <a:spAutoFit/>
            </a:bodyPr>
            <a:lstStyle/>
            <a:p>
              <a:pPr algn="ctr"/>
              <a:r>
                <a:rPr lang="en-US" dirty="0"/>
                <a:t>0</a:t>
              </a:r>
            </a:p>
          </p:txBody>
        </p:sp>
        <p:sp>
          <p:nvSpPr>
            <p:cNvPr id="22" name="TextBox 21"/>
            <p:cNvSpPr txBox="1"/>
            <p:nvPr/>
          </p:nvSpPr>
          <p:spPr>
            <a:xfrm>
              <a:off x="7448550" y="5066784"/>
              <a:ext cx="660400" cy="369332"/>
            </a:xfrm>
            <a:prstGeom prst="rect">
              <a:avLst/>
            </a:prstGeom>
            <a:noFill/>
          </p:spPr>
          <p:txBody>
            <a:bodyPr wrap="square" rtlCol="0">
              <a:spAutoFit/>
            </a:bodyPr>
            <a:lstStyle/>
            <a:p>
              <a:pPr algn="ctr"/>
              <a:r>
                <a:rPr lang="en-US" dirty="0" smtClean="0"/>
                <a:t>1 c</a:t>
              </a:r>
              <a:r>
                <a:rPr lang="en-US" dirty="0"/>
                <a:t>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
        <p:nvSpPr>
          <p:cNvPr id="6" name="TextBox 5"/>
          <p:cNvSpPr txBox="1"/>
          <p:nvPr/>
        </p:nvSpPr>
        <p:spPr>
          <a:xfrm>
            <a:off x="1351164" y="2094046"/>
            <a:ext cx="3931091" cy="3647153"/>
          </a:xfrm>
          <a:prstGeom prst="rect">
            <a:avLst/>
          </a:prstGeom>
          <a:noFill/>
        </p:spPr>
        <p:txBody>
          <a:bodyPr wrap="square" rtlCol="0">
            <a:spAutoFit/>
          </a:bodyPr>
          <a:lstStyle/>
          <a:p>
            <a:pPr algn="ctr"/>
            <a:r>
              <a:rPr lang="en-US" sz="3300" dirty="0" smtClean="0"/>
              <a:t>“He shall cover you with His feathers, and under His wings you shall take refuge; His truth shall be your shield and buckler” (Psa. 91:4).</a:t>
            </a:r>
            <a:endParaRPr lang="en-US" sz="3300" dirty="0"/>
          </a:p>
        </p:txBody>
      </p:sp>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clrChange>
              <a:clrFrom>
                <a:srgbClr val="FFFFFF"/>
              </a:clrFrom>
              <a:clrTo>
                <a:srgbClr val="FFFFFF">
                  <a:alpha val="0"/>
                </a:srgbClr>
              </a:clrTo>
            </a:clrChange>
          </a:blip>
          <a:stretch>
            <a:fillRect/>
          </a:stretch>
        </p:blipFill>
        <p:spPr>
          <a:xfrm>
            <a:off x="5103171" y="1290017"/>
            <a:ext cx="3960951" cy="3776767"/>
          </a:xfrm>
          <a:prstGeom prst="rect">
            <a:avLst/>
          </a:prstGeom>
          <a:ln w="38100" cap="flat" cmpd="sng" algn="ctr">
            <a:noFill/>
            <a:prstDash val="solid"/>
            <a:round/>
            <a:headEnd type="none" w="med" len="med"/>
            <a:tailEnd type="none" w="med" len="med"/>
          </a:ln>
        </p:spPr>
      </p:pic>
      <p:grpSp>
        <p:nvGrpSpPr>
          <p:cNvPr id="3" name="Group 16"/>
          <p:cNvGrpSpPr/>
          <p:nvPr/>
        </p:nvGrpSpPr>
        <p:grpSpPr>
          <a:xfrm>
            <a:off x="5672168" y="4860815"/>
            <a:ext cx="3005779" cy="581692"/>
            <a:chOff x="5103171" y="4854424"/>
            <a:chExt cx="3005779" cy="581692"/>
          </a:xfrm>
        </p:grpSpPr>
        <p:grpSp>
          <p:nvGrpSpPr>
            <p:cNvPr id="4" name="Group 21"/>
            <p:cNvGrpSpPr/>
            <p:nvPr/>
          </p:nvGrpSpPr>
          <p:grpSpPr>
            <a:xfrm>
              <a:off x="5283050" y="4854424"/>
              <a:ext cx="2501241" cy="208351"/>
              <a:chOff x="5283050" y="4854424"/>
              <a:chExt cx="2501241" cy="208351"/>
            </a:xfrm>
          </p:grpSpPr>
          <p:cxnSp>
            <p:nvCxnSpPr>
              <p:cNvPr id="25" name="Straight Connector 24"/>
              <p:cNvCxnSpPr/>
              <p:nvPr/>
            </p:nvCxnSpPr>
            <p:spPr>
              <a:xfrm>
                <a:off x="5283050" y="5060393"/>
                <a:ext cx="249965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5181256" y="4958600"/>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7680115" y="4957012"/>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5103171" y="5066784"/>
              <a:ext cx="364521" cy="369332"/>
            </a:xfrm>
            <a:prstGeom prst="rect">
              <a:avLst/>
            </a:prstGeom>
            <a:noFill/>
          </p:spPr>
          <p:txBody>
            <a:bodyPr wrap="square" rtlCol="0">
              <a:spAutoFit/>
            </a:bodyPr>
            <a:lstStyle/>
            <a:p>
              <a:pPr algn="ctr"/>
              <a:r>
                <a:rPr lang="en-US" dirty="0"/>
                <a:t>0</a:t>
              </a:r>
            </a:p>
          </p:txBody>
        </p:sp>
        <p:sp>
          <p:nvSpPr>
            <p:cNvPr id="22" name="TextBox 21"/>
            <p:cNvSpPr txBox="1"/>
            <p:nvPr/>
          </p:nvSpPr>
          <p:spPr>
            <a:xfrm>
              <a:off x="7448550" y="5066784"/>
              <a:ext cx="660400" cy="369332"/>
            </a:xfrm>
            <a:prstGeom prst="rect">
              <a:avLst/>
            </a:prstGeom>
            <a:noFill/>
          </p:spPr>
          <p:txBody>
            <a:bodyPr wrap="square" rtlCol="0">
              <a:spAutoFit/>
            </a:bodyPr>
            <a:lstStyle/>
            <a:p>
              <a:pPr algn="ctr"/>
              <a:r>
                <a:rPr lang="en-US" dirty="0" smtClean="0"/>
                <a:t>1 c</a:t>
              </a:r>
              <a:r>
                <a:rPr lang="en-US" dirty="0"/>
                <a:t>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smtClean="0"/>
              <a:t>About ten feet away another bulla was found.</a:t>
            </a:r>
            <a:endParaRPr lang="en-US" sz="3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103171" y="1577186"/>
            <a:ext cx="3960951" cy="3202428"/>
          </a:xfrm>
          <a:prstGeom prst="rect">
            <a:avLst/>
          </a:prstGeom>
          <a:ln w="38100" cap="flat" cmpd="sng" algn="ctr">
            <a:noFill/>
            <a:prstDash val="solid"/>
            <a:round/>
            <a:headEnd type="none" w="med" len="med"/>
            <a:tailEnd type="none" w="med" len="med"/>
          </a:ln>
        </p:spPr>
      </p:pic>
      <p:sp>
        <p:nvSpPr>
          <p:cNvPr id="6" name="TextBox 5"/>
          <p:cNvSpPr txBox="1"/>
          <p:nvPr/>
        </p:nvSpPr>
        <p:spPr>
          <a:xfrm>
            <a:off x="1412500" y="4040950"/>
            <a:ext cx="3441240" cy="738664"/>
          </a:xfrm>
          <a:prstGeom prst="rect">
            <a:avLst/>
          </a:prstGeom>
          <a:noFill/>
        </p:spPr>
        <p:txBody>
          <a:bodyPr wrap="square" rtlCol="0">
            <a:spAutoFit/>
          </a:bodyPr>
          <a:lstStyle/>
          <a:p>
            <a:pPr algn="ctr"/>
            <a:r>
              <a:rPr lang="en-US" sz="3100" dirty="0" smtClean="0"/>
              <a:t>Thumbprint</a:t>
            </a:r>
            <a:r>
              <a:rPr lang="en-US" sz="4200" dirty="0" smtClean="0"/>
              <a:t> </a:t>
            </a:r>
            <a:endParaRPr lang="en-US" sz="4200" dirty="0"/>
          </a:p>
        </p:txBody>
      </p:sp>
      <p:cxnSp>
        <p:nvCxnSpPr>
          <p:cNvPr id="8" name="Straight Arrow Connector 7"/>
          <p:cNvCxnSpPr/>
          <p:nvPr/>
        </p:nvCxnSpPr>
        <p:spPr>
          <a:xfrm flipV="1">
            <a:off x="4229145" y="4018325"/>
            <a:ext cx="1443023" cy="480496"/>
          </a:xfrm>
          <a:prstGeom prst="straightConnector1">
            <a:avLst/>
          </a:prstGeom>
          <a:ln w="73025" cap="flat" cmpd="sng" algn="ctr">
            <a:solidFill>
              <a:schemeClr val="tx1"/>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4"/>
          <p:cNvGrpSpPr/>
          <p:nvPr/>
        </p:nvGrpSpPr>
        <p:grpSpPr>
          <a:xfrm>
            <a:off x="5672168" y="4860815"/>
            <a:ext cx="3005779" cy="581692"/>
            <a:chOff x="5103171" y="4854424"/>
            <a:chExt cx="3005779" cy="581692"/>
          </a:xfrm>
        </p:grpSpPr>
        <p:grpSp>
          <p:nvGrpSpPr>
            <p:cNvPr id="7" name="Group 21"/>
            <p:cNvGrpSpPr/>
            <p:nvPr/>
          </p:nvGrpSpPr>
          <p:grpSpPr>
            <a:xfrm>
              <a:off x="5283050" y="4854424"/>
              <a:ext cx="2501241" cy="208351"/>
              <a:chOff x="5283050" y="4854424"/>
              <a:chExt cx="2501241" cy="208351"/>
            </a:xfrm>
          </p:grpSpPr>
          <p:cxnSp>
            <p:nvCxnSpPr>
              <p:cNvPr id="11" name="Straight Connector 10"/>
              <p:cNvCxnSpPr/>
              <p:nvPr/>
            </p:nvCxnSpPr>
            <p:spPr>
              <a:xfrm>
                <a:off x="5283050" y="5060393"/>
                <a:ext cx="249965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81256" y="4958600"/>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680115" y="4957012"/>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5103171" y="5066784"/>
              <a:ext cx="364521" cy="369332"/>
            </a:xfrm>
            <a:prstGeom prst="rect">
              <a:avLst/>
            </a:prstGeom>
            <a:noFill/>
          </p:spPr>
          <p:txBody>
            <a:bodyPr wrap="square" rtlCol="0">
              <a:spAutoFit/>
            </a:bodyPr>
            <a:lstStyle/>
            <a:p>
              <a:pPr algn="ctr"/>
              <a:r>
                <a:rPr lang="en-US" dirty="0"/>
                <a:t>0</a:t>
              </a:r>
            </a:p>
          </p:txBody>
        </p:sp>
        <p:sp>
          <p:nvSpPr>
            <p:cNvPr id="24" name="TextBox 23"/>
            <p:cNvSpPr txBox="1"/>
            <p:nvPr/>
          </p:nvSpPr>
          <p:spPr>
            <a:xfrm>
              <a:off x="7448550" y="5066784"/>
              <a:ext cx="660400" cy="369332"/>
            </a:xfrm>
            <a:prstGeom prst="rect">
              <a:avLst/>
            </a:prstGeom>
            <a:noFill/>
          </p:spPr>
          <p:txBody>
            <a:bodyPr wrap="square" rtlCol="0">
              <a:spAutoFit/>
            </a:bodyPr>
            <a:lstStyle/>
            <a:p>
              <a:pPr algn="ctr"/>
              <a:r>
                <a:rPr lang="en-US" dirty="0" smtClean="0"/>
                <a:t>1 c</a:t>
              </a:r>
              <a:r>
                <a:rPr lang="en-US" dirty="0"/>
                <a:t>m</a:t>
              </a:r>
            </a:p>
          </p:txBody>
        </p:sp>
      </p:grpSp>
      <p:sp>
        <p:nvSpPr>
          <p:cNvPr id="16" name="TextBox 15"/>
          <p:cNvSpPr txBox="1"/>
          <p:nvPr/>
        </p:nvSpPr>
        <p:spPr>
          <a:xfrm>
            <a:off x="2230928" y="1835388"/>
            <a:ext cx="3441240" cy="569387"/>
          </a:xfrm>
          <a:prstGeom prst="rect">
            <a:avLst/>
          </a:prstGeom>
          <a:noFill/>
        </p:spPr>
        <p:txBody>
          <a:bodyPr wrap="square" rtlCol="0">
            <a:spAutoFit/>
          </a:bodyPr>
          <a:lstStyle/>
          <a:p>
            <a:pPr algn="ctr"/>
            <a:r>
              <a:rPr lang="en-US" sz="3100" dirty="0" smtClean="0"/>
              <a:t>Damaged</a:t>
            </a:r>
            <a:endParaRPr lang="en-US" sz="4200" dirty="0"/>
          </a:p>
        </p:txBody>
      </p:sp>
      <p:cxnSp>
        <p:nvCxnSpPr>
          <p:cNvPr id="17" name="Straight Arrow Connector 16"/>
          <p:cNvCxnSpPr/>
          <p:nvPr/>
        </p:nvCxnSpPr>
        <p:spPr>
          <a:xfrm>
            <a:off x="4853740" y="2151021"/>
            <a:ext cx="1685892" cy="253755"/>
          </a:xfrm>
          <a:prstGeom prst="straightConnector1">
            <a:avLst/>
          </a:prstGeom>
          <a:ln w="73025" cap="flat" cmpd="sng" algn="ctr">
            <a:solidFill>
              <a:schemeClr val="tx1"/>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smtClean="0"/>
              <a:t>What has been preserved is remarkable!</a:t>
            </a:r>
            <a:endParaRPr lang="en-US" sz="3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103171" y="1577186"/>
            <a:ext cx="3960951" cy="3202428"/>
          </a:xfrm>
          <a:prstGeom prst="rect">
            <a:avLst/>
          </a:prstGeom>
          <a:ln w="38100" cap="flat" cmpd="sng" algn="ctr">
            <a:noFill/>
            <a:prstDash val="solid"/>
            <a:round/>
            <a:headEnd type="none" w="med" len="med"/>
            <a:tailEnd type="none" w="med" len="med"/>
          </a:ln>
        </p:spPr>
      </p:pic>
      <p:sp>
        <p:nvSpPr>
          <p:cNvPr id="6" name="TextBox 5"/>
          <p:cNvSpPr txBox="1"/>
          <p:nvPr/>
        </p:nvSpPr>
        <p:spPr>
          <a:xfrm>
            <a:off x="2230928" y="3772213"/>
            <a:ext cx="3441240" cy="738664"/>
          </a:xfrm>
          <a:prstGeom prst="rect">
            <a:avLst/>
          </a:prstGeom>
          <a:noFill/>
        </p:spPr>
        <p:txBody>
          <a:bodyPr wrap="square" rtlCol="0" anchor="ctr">
            <a:spAutoFit/>
          </a:bodyPr>
          <a:lstStyle/>
          <a:p>
            <a:pPr algn="ctr"/>
            <a:r>
              <a:rPr lang="en-US" sz="3100" dirty="0" smtClean="0"/>
              <a:t>Heb. </a:t>
            </a:r>
            <a:r>
              <a:rPr lang="en-US" sz="3100" i="1" dirty="0" err="1" smtClean="0"/>
              <a:t>nvy</a:t>
            </a:r>
            <a:r>
              <a:rPr lang="en-US" sz="4200" dirty="0" smtClean="0"/>
              <a:t> </a:t>
            </a:r>
            <a:endParaRPr lang="en-US" sz="4200" dirty="0"/>
          </a:p>
        </p:txBody>
      </p:sp>
      <p:cxnSp>
        <p:nvCxnSpPr>
          <p:cNvPr id="8" name="Straight Arrow Connector 7"/>
          <p:cNvCxnSpPr/>
          <p:nvPr/>
        </p:nvCxnSpPr>
        <p:spPr>
          <a:xfrm flipV="1">
            <a:off x="5103171" y="3800702"/>
            <a:ext cx="1023619" cy="340843"/>
          </a:xfrm>
          <a:prstGeom prst="straightConnector1">
            <a:avLst/>
          </a:prstGeom>
          <a:ln w="73025" cap="flat" cmpd="sng" algn="ctr">
            <a:solidFill>
              <a:schemeClr val="tx1"/>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4"/>
          <p:cNvGrpSpPr/>
          <p:nvPr/>
        </p:nvGrpSpPr>
        <p:grpSpPr>
          <a:xfrm>
            <a:off x="5672168" y="4860815"/>
            <a:ext cx="3005779" cy="581692"/>
            <a:chOff x="5103171" y="4854424"/>
            <a:chExt cx="3005779" cy="581692"/>
          </a:xfrm>
        </p:grpSpPr>
        <p:grpSp>
          <p:nvGrpSpPr>
            <p:cNvPr id="7" name="Group 21"/>
            <p:cNvGrpSpPr/>
            <p:nvPr/>
          </p:nvGrpSpPr>
          <p:grpSpPr>
            <a:xfrm>
              <a:off x="5283050" y="4854424"/>
              <a:ext cx="2501241" cy="208351"/>
              <a:chOff x="5283050" y="4854424"/>
              <a:chExt cx="2501241" cy="208351"/>
            </a:xfrm>
          </p:grpSpPr>
          <p:cxnSp>
            <p:nvCxnSpPr>
              <p:cNvPr id="11" name="Straight Connector 10"/>
              <p:cNvCxnSpPr/>
              <p:nvPr/>
            </p:nvCxnSpPr>
            <p:spPr>
              <a:xfrm>
                <a:off x="5283050" y="5060393"/>
                <a:ext cx="249965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81256" y="4958600"/>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680115" y="4957012"/>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5103171" y="5066784"/>
              <a:ext cx="364521" cy="369332"/>
            </a:xfrm>
            <a:prstGeom prst="rect">
              <a:avLst/>
            </a:prstGeom>
            <a:noFill/>
          </p:spPr>
          <p:txBody>
            <a:bodyPr wrap="square" rtlCol="0">
              <a:spAutoFit/>
            </a:bodyPr>
            <a:lstStyle/>
            <a:p>
              <a:pPr algn="ctr"/>
              <a:r>
                <a:rPr lang="en-US" dirty="0"/>
                <a:t>0</a:t>
              </a:r>
            </a:p>
          </p:txBody>
        </p:sp>
        <p:sp>
          <p:nvSpPr>
            <p:cNvPr id="24" name="TextBox 23"/>
            <p:cNvSpPr txBox="1"/>
            <p:nvPr/>
          </p:nvSpPr>
          <p:spPr>
            <a:xfrm>
              <a:off x="7448550" y="5066784"/>
              <a:ext cx="660400" cy="369332"/>
            </a:xfrm>
            <a:prstGeom prst="rect">
              <a:avLst/>
            </a:prstGeom>
            <a:noFill/>
          </p:spPr>
          <p:txBody>
            <a:bodyPr wrap="square" rtlCol="0">
              <a:spAutoFit/>
            </a:bodyPr>
            <a:lstStyle/>
            <a:p>
              <a:pPr algn="ctr"/>
              <a:r>
                <a:rPr lang="en-US" dirty="0" smtClean="0"/>
                <a:t>1 c</a:t>
              </a:r>
              <a:r>
                <a:rPr lang="en-US" dirty="0"/>
                <a:t>m</a:t>
              </a:r>
            </a:p>
          </p:txBody>
        </p:sp>
      </p:grpSp>
      <p:sp>
        <p:nvSpPr>
          <p:cNvPr id="16" name="TextBox 15"/>
          <p:cNvSpPr txBox="1"/>
          <p:nvPr/>
        </p:nvSpPr>
        <p:spPr>
          <a:xfrm>
            <a:off x="1841016" y="2120081"/>
            <a:ext cx="3441240" cy="1523494"/>
          </a:xfrm>
          <a:prstGeom prst="rect">
            <a:avLst/>
          </a:prstGeom>
          <a:noFill/>
        </p:spPr>
        <p:txBody>
          <a:bodyPr wrap="square" rtlCol="0">
            <a:spAutoFit/>
          </a:bodyPr>
          <a:lstStyle/>
          <a:p>
            <a:pPr algn="ctr"/>
            <a:r>
              <a:rPr lang="en-US" sz="3100" dirty="0" smtClean="0"/>
              <a:t>Heb.</a:t>
            </a:r>
            <a:r>
              <a:rPr lang="en-US" sz="3100" i="1" dirty="0" smtClean="0"/>
              <a:t> </a:t>
            </a:r>
            <a:r>
              <a:rPr lang="en-US" sz="3100" i="1" dirty="0" err="1" smtClean="0"/>
              <a:t>leyesha‘yah</a:t>
            </a:r>
            <a:r>
              <a:rPr lang="en-US" sz="3100" dirty="0" err="1" smtClean="0"/>
              <a:t>[</a:t>
            </a:r>
            <a:r>
              <a:rPr lang="en-US" sz="3100" i="1" dirty="0" err="1" smtClean="0"/>
              <a:t>u</a:t>
            </a:r>
            <a:r>
              <a:rPr lang="en-US" sz="3100" dirty="0" smtClean="0"/>
              <a:t>]</a:t>
            </a:r>
          </a:p>
          <a:p>
            <a:pPr algn="ctr"/>
            <a:r>
              <a:rPr lang="en-US" sz="3100" dirty="0" smtClean="0"/>
              <a:t>“Belonging to Isaiah”</a:t>
            </a:r>
            <a:endParaRPr lang="en-US" sz="4200" dirty="0"/>
          </a:p>
        </p:txBody>
      </p:sp>
      <p:cxnSp>
        <p:nvCxnSpPr>
          <p:cNvPr id="17" name="Straight Arrow Connector 16"/>
          <p:cNvCxnSpPr/>
          <p:nvPr/>
        </p:nvCxnSpPr>
        <p:spPr>
          <a:xfrm>
            <a:off x="4853740" y="3036809"/>
            <a:ext cx="1273050" cy="1588"/>
          </a:xfrm>
          <a:prstGeom prst="straightConnector1">
            <a:avLst/>
          </a:prstGeom>
          <a:ln w="73025" cap="flat" cmpd="sng" algn="ctr">
            <a:solidFill>
              <a:schemeClr val="tx1"/>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103171" y="1577186"/>
            <a:ext cx="3960951" cy="3202428"/>
          </a:xfrm>
          <a:prstGeom prst="rect">
            <a:avLst/>
          </a:prstGeom>
          <a:ln w="38100" cap="flat" cmpd="sng" algn="ctr">
            <a:noFill/>
            <a:prstDash val="solid"/>
            <a:round/>
            <a:headEnd type="none" w="med" len="med"/>
            <a:tailEnd type="none" w="med" len="med"/>
          </a:ln>
        </p:spPr>
      </p:pic>
      <p:cxnSp>
        <p:nvCxnSpPr>
          <p:cNvPr id="8" name="Straight Arrow Connector 7"/>
          <p:cNvCxnSpPr/>
          <p:nvPr/>
        </p:nvCxnSpPr>
        <p:spPr>
          <a:xfrm rot="5400000" flipH="1" flipV="1">
            <a:off x="4856722" y="4046957"/>
            <a:ext cx="876961" cy="753932"/>
          </a:xfrm>
          <a:prstGeom prst="straightConnector1">
            <a:avLst/>
          </a:prstGeom>
          <a:ln w="73025" cap="flat" cmpd="sng" algn="ctr">
            <a:solidFill>
              <a:schemeClr val="tx1"/>
            </a:solidFill>
            <a:prstDash val="solid"/>
            <a:round/>
            <a:headEnd type="none" w="med" len="med"/>
            <a:tailEnd type="stealth" w="med" len="lg"/>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4"/>
          <p:cNvGrpSpPr/>
          <p:nvPr/>
        </p:nvGrpSpPr>
        <p:grpSpPr>
          <a:xfrm>
            <a:off x="5672168" y="4860815"/>
            <a:ext cx="3005779" cy="581692"/>
            <a:chOff x="5103171" y="4854424"/>
            <a:chExt cx="3005779" cy="581692"/>
          </a:xfrm>
        </p:grpSpPr>
        <p:grpSp>
          <p:nvGrpSpPr>
            <p:cNvPr id="7" name="Group 21"/>
            <p:cNvGrpSpPr/>
            <p:nvPr/>
          </p:nvGrpSpPr>
          <p:grpSpPr>
            <a:xfrm>
              <a:off x="5283050" y="4854424"/>
              <a:ext cx="2501241" cy="208351"/>
              <a:chOff x="5283050" y="4854424"/>
              <a:chExt cx="2501241" cy="208351"/>
            </a:xfrm>
          </p:grpSpPr>
          <p:cxnSp>
            <p:nvCxnSpPr>
              <p:cNvPr id="11" name="Straight Connector 10"/>
              <p:cNvCxnSpPr/>
              <p:nvPr/>
            </p:nvCxnSpPr>
            <p:spPr>
              <a:xfrm>
                <a:off x="5283050" y="5060393"/>
                <a:ext cx="249965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81256" y="4958600"/>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680115" y="4957012"/>
                <a:ext cx="2067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5103171" y="5066784"/>
              <a:ext cx="364521" cy="369332"/>
            </a:xfrm>
            <a:prstGeom prst="rect">
              <a:avLst/>
            </a:prstGeom>
            <a:noFill/>
          </p:spPr>
          <p:txBody>
            <a:bodyPr wrap="square" rtlCol="0">
              <a:spAutoFit/>
            </a:bodyPr>
            <a:lstStyle/>
            <a:p>
              <a:pPr algn="ctr"/>
              <a:r>
                <a:rPr lang="en-US" dirty="0"/>
                <a:t>0</a:t>
              </a:r>
            </a:p>
          </p:txBody>
        </p:sp>
        <p:sp>
          <p:nvSpPr>
            <p:cNvPr id="24" name="TextBox 23"/>
            <p:cNvSpPr txBox="1"/>
            <p:nvPr/>
          </p:nvSpPr>
          <p:spPr>
            <a:xfrm>
              <a:off x="7448550" y="5066784"/>
              <a:ext cx="660400" cy="369332"/>
            </a:xfrm>
            <a:prstGeom prst="rect">
              <a:avLst/>
            </a:prstGeom>
            <a:noFill/>
          </p:spPr>
          <p:txBody>
            <a:bodyPr wrap="square" rtlCol="0">
              <a:spAutoFit/>
            </a:bodyPr>
            <a:lstStyle/>
            <a:p>
              <a:pPr algn="ctr"/>
              <a:r>
                <a:rPr lang="en-US" dirty="0" smtClean="0"/>
                <a:t>1 c</a:t>
              </a:r>
              <a:r>
                <a:rPr lang="en-US" dirty="0"/>
                <a:t>m</a:t>
              </a:r>
            </a:p>
          </p:txBody>
        </p:sp>
      </p:grpSp>
      <p:sp>
        <p:nvSpPr>
          <p:cNvPr id="16" name="TextBox 15"/>
          <p:cNvSpPr txBox="1"/>
          <p:nvPr/>
        </p:nvSpPr>
        <p:spPr>
          <a:xfrm>
            <a:off x="1544978" y="2120081"/>
            <a:ext cx="3441240" cy="2215991"/>
          </a:xfrm>
          <a:prstGeom prst="rect">
            <a:avLst/>
          </a:prstGeom>
          <a:noFill/>
        </p:spPr>
        <p:txBody>
          <a:bodyPr wrap="square" rtlCol="0">
            <a:spAutoFit/>
          </a:bodyPr>
          <a:lstStyle/>
          <a:p>
            <a:pPr algn="ctr"/>
            <a:r>
              <a:rPr lang="en-US" sz="4600" dirty="0" smtClean="0"/>
              <a:t>“Belonging to Isaiah, [the] prophet.”</a:t>
            </a:r>
            <a:endParaRPr lang="en-US" sz="4600" dirty="0"/>
          </a:p>
        </p:txBody>
      </p:sp>
      <p:sp>
        <p:nvSpPr>
          <p:cNvPr id="18" name="TextBox 17"/>
          <p:cNvSpPr txBox="1"/>
          <p:nvPr/>
        </p:nvSpPr>
        <p:spPr>
          <a:xfrm>
            <a:off x="1842604" y="4680760"/>
            <a:ext cx="3441240" cy="1523494"/>
          </a:xfrm>
          <a:prstGeom prst="rect">
            <a:avLst/>
          </a:prstGeom>
          <a:noFill/>
        </p:spPr>
        <p:txBody>
          <a:bodyPr wrap="square" rtlCol="0" anchor="ctr">
            <a:spAutoFit/>
          </a:bodyPr>
          <a:lstStyle/>
          <a:p>
            <a:pPr algn="ctr"/>
            <a:r>
              <a:rPr lang="en-US" sz="3100" dirty="0" smtClean="0"/>
              <a:t>If thumbprint covered Heb. </a:t>
            </a:r>
            <a:r>
              <a:rPr lang="en-US" sz="3100" i="1" dirty="0" smtClean="0"/>
              <a:t>aleph—</a:t>
            </a:r>
            <a:r>
              <a:rPr lang="en-US" sz="3100" i="1" dirty="0" err="1" smtClean="0"/>
              <a:t>nvy</a:t>
            </a:r>
            <a:r>
              <a:rPr lang="en-US" sz="3100" i="1" dirty="0" smtClean="0"/>
              <a:t>’ </a:t>
            </a:r>
            <a:r>
              <a:rPr lang="en-US" sz="3100" dirty="0" smtClean="0"/>
              <a:t>“prophet”</a:t>
            </a:r>
            <a:endParaRPr lang="en-US" sz="42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strVal val="#ppt_w*0.70"/>
                                          </p:val>
                                        </p:tav>
                                        <p:tav tm="100000">
                                          <p:val>
                                            <p:strVal val="#ppt_w"/>
                                          </p:val>
                                        </p:tav>
                                      </p:tavLst>
                                    </p:anim>
                                    <p:anim calcmode="lin" valueType="num">
                                      <p:cBhvr>
                                        <p:cTn id="11" dur="1000" fill="hold"/>
                                        <p:tgtEl>
                                          <p:spTgt spid="18"/>
                                        </p:tgtEl>
                                        <p:attrNameLst>
                                          <p:attrName>ppt_h</p:attrName>
                                        </p:attrNameLst>
                                      </p:cBhvr>
                                      <p:tavLst>
                                        <p:tav tm="0">
                                          <p:val>
                                            <p:strVal val="#ppt_h"/>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0.70"/>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b">
            <a:normAutofit/>
          </a:bodyPr>
          <a:lstStyle/>
          <a:p>
            <a:pPr marL="0" indent="0" algn="ctr">
              <a:buNone/>
            </a:pPr>
            <a:r>
              <a:rPr lang="en-US" sz="3000" dirty="0" smtClean="0"/>
              <a:t>Sixteen times the Bible uses these names together (2 Kings 19:5, 20; 20:1, 8, 12, 14, 16, 19; 2 Chron. 32:20, 32; Isa. 37:5, 21; 38:1; 39:3, 5, 8).</a:t>
            </a:r>
            <a:endParaRPr lang="en-US" sz="3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999722" y="1567157"/>
            <a:ext cx="2997397" cy="2858018"/>
          </a:xfrm>
          <a:prstGeom prst="rect">
            <a:avLst/>
          </a:prstGeom>
          <a:ln w="38100" cap="flat" cmpd="sng" algn="ctr">
            <a:noFill/>
            <a:prstDash val="solid"/>
            <a:round/>
            <a:headEnd type="none" w="med" len="med"/>
            <a:tailEnd type="none" w="med" len="med"/>
          </a:ln>
        </p:spPr>
      </p:pic>
      <p:cxnSp>
        <p:nvCxnSpPr>
          <p:cNvPr id="13" name="Straight Connector 12"/>
          <p:cNvCxnSpPr/>
          <p:nvPr/>
        </p:nvCxnSpPr>
        <p:spPr>
          <a:xfrm rot="5400000" flipH="1" flipV="1">
            <a:off x="5282256" y="5061187"/>
            <a:ext cx="1588"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4997119" y="2088258"/>
            <a:ext cx="2997397" cy="2423395"/>
          </a:xfrm>
          <a:prstGeom prst="rect">
            <a:avLst/>
          </a:prstGeom>
          <a:ln w="38100" cap="flat" cmpd="sng" algn="ctr">
            <a:noFill/>
            <a:prstDash val="solid"/>
            <a:round/>
            <a:headEnd type="none" w="med" len="med"/>
            <a:tailEnd type="none" w="med" len="me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20:1</a:t>
            </a:r>
            <a:endParaRPr lang="en-US" sz="62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412500" y="2151021"/>
            <a:ext cx="7274299" cy="3847407"/>
          </a:xfrm>
        </p:spPr>
        <p:txBody>
          <a:bodyPr anchor="ctr">
            <a:normAutofit/>
          </a:bodyPr>
          <a:lstStyle/>
          <a:p>
            <a:pPr algn="ctr">
              <a:buNone/>
            </a:pPr>
            <a:r>
              <a:rPr lang="en-US" sz="4200" dirty="0" smtClean="0"/>
              <a:t> Imagine learning that you were about to die. </a:t>
            </a:r>
          </a:p>
          <a:p>
            <a:pPr algn="ctr">
              <a:buNone/>
            </a:pPr>
            <a:r>
              <a:rPr lang="en-US" sz="4200" dirty="0" smtClean="0"/>
              <a:t>How would you react?</a:t>
            </a:r>
            <a:endParaRPr lang="en-US" sz="4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80653" y="2151021"/>
            <a:ext cx="5606146" cy="4279725"/>
          </a:xfrm>
        </p:spPr>
        <p:txBody>
          <a:bodyPr anchor="b">
            <a:noAutofit/>
          </a:bodyPr>
          <a:lstStyle/>
          <a:p>
            <a:pPr marL="0" indent="0" algn="ctr">
              <a:buNone/>
            </a:pPr>
            <a:endParaRPr lang="en-US" sz="3000" dirty="0" smtClean="0"/>
          </a:p>
          <a:p>
            <a:pPr marL="0" indent="0" algn="ctr">
              <a:spcBef>
                <a:spcPts val="0"/>
              </a:spcBef>
              <a:spcAft>
                <a:spcPts val="1200"/>
              </a:spcAft>
              <a:buNone/>
            </a:pPr>
            <a:r>
              <a:rPr lang="en-US" sz="2600" dirty="0" smtClean="0"/>
              <a:t>“…The close relationship between Isaiah and King Hezekiah, as described in the Bible, and the fact the bulla was found next to one bearing the name of Hezekiah seem to leave open the possibility that, despite the difficulties presented by the bulla’s damaged area, this may have been a seal impression of Isaiah the prophet, adviser to King Hezekiah”</a:t>
            </a:r>
          </a:p>
          <a:p>
            <a:pPr marL="0" indent="0" algn="r">
              <a:buNone/>
            </a:pPr>
            <a:r>
              <a:rPr lang="en-US" sz="1500" dirty="0" err="1" smtClean="0"/>
              <a:t>Mazar</a:t>
            </a:r>
            <a:r>
              <a:rPr lang="en-US" sz="1500" dirty="0" smtClean="0"/>
              <a:t>, </a:t>
            </a:r>
            <a:r>
              <a:rPr lang="en-US" sz="1500" dirty="0" err="1" smtClean="0"/>
              <a:t>Eilat</a:t>
            </a:r>
            <a:r>
              <a:rPr lang="en-US" sz="1500" dirty="0" smtClean="0"/>
              <a:t>. “Is This the Prophet Isaiah’s Signature?”</a:t>
            </a:r>
            <a:r>
              <a:rPr lang="en-US" sz="1500" i="1" dirty="0" smtClean="0"/>
              <a:t> Biblical Archaeology Review</a:t>
            </a:r>
            <a:r>
              <a:rPr lang="en-US" sz="1500" dirty="0" smtClean="0"/>
              <a:t> 44.2 (May/June 2018): 64–73, 92.</a:t>
            </a:r>
            <a:endParaRPr lang="en-US" sz="1500" dirty="0"/>
          </a:p>
        </p:txBody>
      </p:sp>
      <p:pic>
        <p:nvPicPr>
          <p:cNvPr id="4" name="Picture 3"/>
          <p:cNvPicPr>
            <a:picLocks noChangeAspect="1"/>
          </p:cNvPicPr>
          <p:nvPr/>
        </p:nvPicPr>
        <p:blipFill>
          <a:blip r:embed="rId2"/>
          <a:srcRect l="5397" r="33642"/>
          <a:stretch>
            <a:fillRect/>
          </a:stretch>
        </p:blipFill>
        <p:spPr>
          <a:xfrm>
            <a:off x="563039" y="3069699"/>
            <a:ext cx="2278853" cy="2104620"/>
          </a:xfrm>
          <a:prstGeom prst="rect">
            <a:avLst/>
          </a:prstGeom>
          <a:ln w="38100" cap="flat" cmpd="sng" algn="ctr">
            <a:solidFill>
              <a:schemeClr val="tx1"/>
            </a:solidFill>
            <a:prstDash val="solid"/>
            <a:round/>
            <a:headEnd type="none" w="med" len="med"/>
            <a:tailEnd type="none" w="med" len="med"/>
          </a:ln>
        </p:spPr>
      </p:pic>
      <p:sp>
        <p:nvSpPr>
          <p:cNvPr id="7" name="Title 1"/>
          <p:cNvSpPr>
            <a:spLocks noGrp="1"/>
          </p:cNvSpPr>
          <p:nvPr>
            <p:ph type="title"/>
          </p:nvPr>
        </p:nvSpPr>
        <p:spPr>
          <a:xfrm>
            <a:off x="3265598" y="274638"/>
            <a:ext cx="5421201" cy="1292519"/>
          </a:xfrm>
        </p:spPr>
        <p:txBody>
          <a:bodyPr>
            <a:noAutofit/>
          </a:bodyPr>
          <a:lstStyle/>
          <a:p>
            <a:pPr>
              <a:lnSpc>
                <a:spcPct val="80000"/>
              </a:lnSpc>
            </a:pPr>
            <a:r>
              <a:rPr lang="en-US" sz="4300" b="1" dirty="0" smtClean="0">
                <a:effectLst>
                  <a:outerShdw blurRad="50800" dist="38100" dir="2700000">
                    <a:srgbClr val="000000">
                      <a:alpha val="43000"/>
                    </a:srgbClr>
                  </a:outerShdw>
                </a:effectLst>
              </a:rPr>
              <a:t>These Were Real Men—Not Myths</a:t>
            </a:r>
            <a:endParaRPr lang="en-US" sz="43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20:4-6</a:t>
            </a:r>
            <a:endParaRPr lang="en-US" sz="62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412500" y="2161596"/>
            <a:ext cx="7274299" cy="4382173"/>
          </a:xfrm>
        </p:spPr>
        <p:txBody>
          <a:bodyPr>
            <a:normAutofit fontScale="92500" lnSpcReduction="10000"/>
          </a:bodyPr>
          <a:lstStyle/>
          <a:p>
            <a:pPr marL="0" indent="0">
              <a:buNone/>
            </a:pPr>
            <a:r>
              <a:rPr lang="en-US" sz="3900" b="1" dirty="0" smtClean="0">
                <a:effectLst>
                  <a:outerShdw blurRad="50800" dist="38100" dir="2700000">
                    <a:srgbClr val="000000">
                      <a:alpha val="43000"/>
                    </a:srgbClr>
                  </a:outerShdw>
                </a:effectLst>
              </a:rPr>
              <a:t>“It happened, before Isaiah had gone out into the middle court, that the word of the LORD came to him, saying, ‘Return and tell Hezekiah the leader of My people, “Thus says the LORD, the God of David your father: ‘I have heard your prayer, I have seen your tears; surely I will heal you…”</a:t>
            </a:r>
            <a:endParaRPr lang="en-US" sz="39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20:4-6</a:t>
            </a:r>
            <a:endParaRPr lang="en-US" sz="62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412500" y="2161596"/>
            <a:ext cx="7274299" cy="4382173"/>
          </a:xfrm>
        </p:spPr>
        <p:txBody>
          <a:bodyPr>
            <a:normAutofit lnSpcReduction="10000"/>
          </a:bodyPr>
          <a:lstStyle/>
          <a:p>
            <a:pPr marL="0" indent="0">
              <a:buNone/>
            </a:pPr>
            <a:r>
              <a:rPr lang="en-US" sz="3900" b="1" dirty="0" smtClean="0">
                <a:effectLst>
                  <a:outerShdw blurRad="50800" dist="38100" dir="2700000">
                    <a:srgbClr val="000000">
                      <a:alpha val="43000"/>
                    </a:srgbClr>
                  </a:outerShdw>
                </a:effectLst>
              </a:rPr>
              <a:t>“…On the third day you shall go up to the house of the LORD. And I will add to your days fifteen years. I will deliver you and this city from the hand of the king of Assyria; and I will defend this city for My own sake, and for the sake of My servant David.”</a:t>
            </a:r>
            <a:endParaRPr lang="en-US" sz="39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5400" b="1" dirty="0" smtClean="0">
                <a:effectLst>
                  <a:outerShdw blurRad="50800" dist="38100" dir="2700000">
                    <a:srgbClr val="000000">
                      <a:alpha val="43000"/>
                    </a:srgbClr>
                  </a:outerShdw>
                </a:effectLst>
              </a:rPr>
              <a:t>Hezekiah’s Life Extended</a:t>
            </a:r>
            <a:endParaRPr lang="en-US" sz="54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lnSpcReduction="10000"/>
          </a:bodyPr>
          <a:lstStyle/>
          <a:p>
            <a:r>
              <a:rPr lang="en-US" sz="3800" dirty="0" smtClean="0"/>
              <a:t>God may not extend our lives here on earth… </a:t>
            </a:r>
          </a:p>
          <a:p>
            <a:r>
              <a:rPr lang="en-US" sz="3800" dirty="0" smtClean="0"/>
              <a:t>…But like Hezekiah, by His mercy He extends life in the age to come to those who serve Him faithfully.  </a:t>
            </a:r>
          </a:p>
          <a:p>
            <a:r>
              <a:rPr lang="en-US" sz="3800" dirty="0" smtClean="0"/>
              <a:t>Jesus came to bring life (John 10:10b).</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5400" b="1" dirty="0" smtClean="0">
                <a:effectLst>
                  <a:outerShdw blurRad="50800" dist="38100" dir="2700000">
                    <a:srgbClr val="000000">
                      <a:alpha val="43000"/>
                    </a:srgbClr>
                  </a:outerShdw>
                </a:effectLst>
              </a:rPr>
              <a:t>Hezekiah’s Life Extended</a:t>
            </a:r>
            <a:endParaRPr lang="en-US" sz="54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a:bodyPr>
          <a:lstStyle/>
          <a:p>
            <a:r>
              <a:rPr lang="en-US" sz="3800" dirty="0" smtClean="0"/>
              <a:t>John wrote to motivate faith unto eternal life (John 20:31). </a:t>
            </a:r>
          </a:p>
          <a:p>
            <a:r>
              <a:rPr lang="en-US" sz="3800" dirty="0" smtClean="0"/>
              <a:t>The extension of Hezekiah’s life was merely a foretaste of the Power that would ultimately conquer death and offer to all souls the way to eternal life.</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5400" b="1" dirty="0" smtClean="0">
                <a:effectLst>
                  <a:outerShdw blurRad="50800" dist="38100" dir="2700000">
                    <a:srgbClr val="000000">
                      <a:alpha val="43000"/>
                    </a:srgbClr>
                  </a:outerShdw>
                </a:effectLst>
              </a:rPr>
              <a:t>Hezekiah’s Life Extended</a:t>
            </a:r>
            <a:endParaRPr lang="en-US" sz="54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fontScale="92500" lnSpcReduction="20000"/>
          </a:bodyPr>
          <a:lstStyle/>
          <a:p>
            <a:r>
              <a:rPr lang="en-US" sz="3800" dirty="0" smtClean="0"/>
              <a:t>What a comfort to hear  “I will deliver you” and “I will defend this city.” </a:t>
            </a:r>
          </a:p>
          <a:p>
            <a:r>
              <a:rPr lang="en-US" sz="3800" dirty="0" smtClean="0"/>
              <a:t>We too face many dangers, obstacles, and threats. </a:t>
            </a:r>
          </a:p>
          <a:p>
            <a:r>
              <a:rPr lang="en-US" sz="3800" dirty="0" smtClean="0"/>
              <a:t>In Christ we have the promise that God will deliver us from all our foes, whether persecution, temptation, enemies, or death.</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5400" b="1" dirty="0" smtClean="0">
                <a:effectLst>
                  <a:outerShdw blurRad="50800" dist="38100" dir="2700000">
                    <a:srgbClr val="000000">
                      <a:alpha val="43000"/>
                    </a:srgbClr>
                  </a:outerShdw>
                </a:effectLst>
              </a:rPr>
              <a:t>Hezekiah’s Life Extended</a:t>
            </a:r>
            <a:endParaRPr lang="en-US" sz="54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lnSpcReduction="10000"/>
          </a:bodyPr>
          <a:lstStyle/>
          <a:p>
            <a:r>
              <a:rPr lang="en-US" sz="3800" dirty="0" smtClean="0"/>
              <a:t>Through all we are “more than conquerors” (Rom. 8:37). </a:t>
            </a:r>
          </a:p>
          <a:p>
            <a:r>
              <a:rPr lang="en-US" sz="3800" dirty="0" smtClean="0"/>
              <a:t>Our victory is found in obedience to the gospel (Rom. 8:38-39). </a:t>
            </a:r>
          </a:p>
          <a:p>
            <a:r>
              <a:rPr lang="en-US" sz="3800" dirty="0" smtClean="0"/>
              <a:t>Like this ancient prophet and king, we too serve a real God of real promises and real deliverance.</a:t>
            </a:r>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5000" b="1" dirty="0" smtClean="0">
                <a:effectLst>
                  <a:outerShdw blurRad="50800" dist="38100" dir="2700000">
                    <a:srgbClr val="000000">
                      <a:alpha val="43000"/>
                    </a:srgbClr>
                  </a:outerShdw>
                </a:effectLst>
              </a:rPr>
              <a:t>Isaiah Could Be Trusted</a:t>
            </a:r>
            <a:endParaRPr lang="en-US" sz="50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412500" y="2151021"/>
            <a:ext cx="7274299" cy="4374296"/>
          </a:xfrm>
        </p:spPr>
        <p:txBody>
          <a:bodyPr anchor="t">
            <a:normAutofit/>
          </a:bodyPr>
          <a:lstStyle/>
          <a:p>
            <a:r>
              <a:rPr lang="en-US" sz="2900" dirty="0" smtClean="0"/>
              <a:t> He prophesied in the time of his father, grandfather, and great-grandfather (Isa. 1:1).</a:t>
            </a:r>
          </a:p>
          <a:p>
            <a:r>
              <a:rPr lang="en-US" sz="2900" dirty="0" smtClean="0"/>
              <a:t> Isaiah had revealed to him God’s deliverance from the Assyrian army that threatened Jerusalem (2 Kings 19:1-7).</a:t>
            </a:r>
          </a:p>
          <a:p>
            <a:r>
              <a:rPr lang="en-US" sz="2900" dirty="0" smtClean="0"/>
              <a:t>God revealed through Isaiah God’s answer to his prayer at that time (2 Kings 19:15-34). </a:t>
            </a:r>
          </a:p>
          <a:p>
            <a:r>
              <a:rPr lang="en-US" sz="2900" dirty="0" smtClean="0"/>
              <a:t>God destroyed the Assyrian army, as Isaiah had prophesied (2 Kings 20:35).</a:t>
            </a:r>
          </a:p>
          <a:p>
            <a:endParaRPr lang="en-US" sz="2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5000" b="1" dirty="0" smtClean="0">
                <a:effectLst>
                  <a:outerShdw blurRad="50800" dist="38100" dir="2700000">
                    <a:srgbClr val="000000">
                      <a:alpha val="43000"/>
                    </a:srgbClr>
                  </a:outerShdw>
                </a:effectLst>
              </a:rPr>
              <a:t>Isaiah Could Be Trusted</a:t>
            </a:r>
            <a:endParaRPr lang="en-US" sz="50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3847407"/>
          </a:xfrm>
        </p:spPr>
        <p:txBody>
          <a:bodyPr anchor="ctr">
            <a:normAutofit/>
          </a:bodyPr>
          <a:lstStyle/>
          <a:p>
            <a:pPr algn="ctr">
              <a:buNone/>
            </a:pPr>
            <a:r>
              <a:rPr lang="en-US" sz="4200" dirty="0" smtClean="0"/>
              <a:t> Now his prophesy was not of deliverance, </a:t>
            </a:r>
          </a:p>
          <a:p>
            <a:pPr algn="ctr">
              <a:buNone/>
            </a:pPr>
            <a:r>
              <a:rPr lang="en-US" sz="4200" dirty="0" smtClean="0"/>
              <a:t>but death—</a:t>
            </a:r>
          </a:p>
          <a:p>
            <a:pPr algn="ctr">
              <a:buNone/>
            </a:pPr>
            <a:r>
              <a:rPr lang="en-US" sz="4200" dirty="0" smtClean="0"/>
              <a:t>the death of Hezekiah.</a:t>
            </a:r>
            <a:endParaRPr lang="en-US" sz="4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20:2-3</a:t>
            </a:r>
            <a:endParaRPr lang="en-US" sz="6200" b="1" dirty="0">
              <a:effectLst>
                <a:outerShdw blurRad="50800" dist="38100" dir="2700000">
                  <a:srgbClr val="000000">
                    <a:alpha val="43000"/>
                  </a:srgbClr>
                </a:outerShdw>
              </a:effectLst>
            </a:endParaRPr>
          </a:p>
        </p:txBody>
      </p:sp>
      <p:sp>
        <p:nvSpPr>
          <p:cNvPr id="3" name="Content Placeholder 2"/>
          <p:cNvSpPr>
            <a:spLocks noGrp="1"/>
          </p:cNvSpPr>
          <p:nvPr>
            <p:ph idx="1"/>
          </p:nvPr>
        </p:nvSpPr>
        <p:spPr>
          <a:xfrm>
            <a:off x="1412500" y="2161596"/>
            <a:ext cx="7274299" cy="4382173"/>
          </a:xfrm>
        </p:spPr>
        <p:txBody>
          <a:bodyPr>
            <a:normAutofit lnSpcReduction="10000"/>
          </a:bodyPr>
          <a:lstStyle/>
          <a:p>
            <a:pPr marL="0" indent="0">
              <a:buNone/>
            </a:pPr>
            <a:r>
              <a:rPr lang="en-US" sz="3900" b="1" dirty="0" smtClean="0">
                <a:effectLst>
                  <a:outerShdw blurRad="50800" dist="38100" dir="2700000">
                    <a:srgbClr val="000000">
                      <a:alpha val="43000"/>
                    </a:srgbClr>
                  </a:outerShdw>
                </a:effectLst>
              </a:rPr>
              <a:t>“Then he turned his face toward the wall, and prayed to the LORD, saying, ‘Remember now, O LORD, I pray, how I have walked before You in truth and with a loyal heart, and have done what was good in Your sight.’ And Hezekiah wept bitterly.”</a:t>
            </a:r>
            <a:endParaRPr lang="en-US" sz="3900"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20:2-3</a:t>
            </a:r>
            <a:endParaRPr lang="en-US" sz="62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a:bodyPr>
          <a:lstStyle/>
          <a:p>
            <a:r>
              <a:rPr lang="en-US" sz="3800" dirty="0" smtClean="0"/>
              <a:t>Hezekiah wept “bitterly” (or literally “a great weeping,” YLT).</a:t>
            </a:r>
          </a:p>
          <a:p>
            <a:r>
              <a:rPr lang="en-US" sz="3800" dirty="0" smtClean="0"/>
              <a:t>Death can lead us to sadness…</a:t>
            </a:r>
          </a:p>
          <a:p>
            <a:r>
              <a:rPr lang="en-US" sz="3800" dirty="0" smtClean="0"/>
              <a:t>…But God is not blind to this.</a:t>
            </a:r>
          </a:p>
          <a:p>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20:2-3</a:t>
            </a:r>
            <a:endParaRPr lang="en-US" sz="62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fontScale="92500"/>
          </a:bodyPr>
          <a:lstStyle/>
          <a:p>
            <a:r>
              <a:rPr lang="en-US" sz="3800" dirty="0" smtClean="0"/>
              <a:t>Jesus wept at the death of Lazarus (John 11:35).</a:t>
            </a:r>
          </a:p>
          <a:p>
            <a:r>
              <a:rPr lang="en-US" sz="3800" dirty="0" smtClean="0"/>
              <a:t>Because by sharing in our flesh and blood, He destroyed the devil’s “power of death” (Heb. 2:14)… </a:t>
            </a:r>
          </a:p>
          <a:p>
            <a:r>
              <a:rPr lang="en-US" sz="3800" dirty="0" smtClean="0"/>
              <a:t>…Releasing those  in bondage to “the fear of death” (Heb. 2:15).</a:t>
            </a:r>
          </a:p>
          <a:p>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20:2-3</a:t>
            </a:r>
            <a:endParaRPr lang="en-US" sz="62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a:bodyPr>
          <a:lstStyle/>
          <a:p>
            <a:r>
              <a:rPr lang="en-US" sz="3800" dirty="0" smtClean="0"/>
              <a:t>His reaction is impressive.</a:t>
            </a:r>
          </a:p>
          <a:p>
            <a:r>
              <a:rPr lang="en-US" sz="3800" dirty="0" smtClean="0"/>
              <a:t>His first reaction was prayer. </a:t>
            </a:r>
          </a:p>
          <a:p>
            <a:r>
              <a:rPr lang="en-US" sz="3800" dirty="0" smtClean="0"/>
              <a:t>“Pray without ceasing” (1 Thess. 5:17).</a:t>
            </a:r>
          </a:p>
          <a:p>
            <a:r>
              <a:rPr lang="en-US" sz="3800" dirty="0" smtClean="0"/>
              <a:t>“In everything by prayer and supplication” (Phil. 4:6-7).</a:t>
            </a:r>
          </a:p>
          <a:p>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0000"/>
              </a:lnSpc>
            </a:pPr>
            <a:r>
              <a:rPr lang="en-US" sz="6200" b="1" dirty="0" smtClean="0">
                <a:effectLst>
                  <a:outerShdw blurRad="50800" dist="38100" dir="2700000">
                    <a:srgbClr val="000000">
                      <a:alpha val="43000"/>
                    </a:srgbClr>
                  </a:outerShdw>
                </a:effectLst>
              </a:rPr>
              <a:t>2 Kings 20:2-3</a:t>
            </a:r>
            <a:endParaRPr lang="en-US" sz="6200" b="1" dirty="0">
              <a:effectLst>
                <a:outerShdw blurRad="50800" dist="38100" dir="2700000">
                  <a:srgbClr val="000000">
                    <a:alpha val="43000"/>
                  </a:srgbClr>
                </a:outerShdw>
              </a:effectLst>
            </a:endParaRPr>
          </a:p>
        </p:txBody>
      </p:sp>
      <p:sp>
        <p:nvSpPr>
          <p:cNvPr id="5" name="Content Placeholder 2"/>
          <p:cNvSpPr>
            <a:spLocks noGrp="1"/>
          </p:cNvSpPr>
          <p:nvPr>
            <p:ph idx="1"/>
          </p:nvPr>
        </p:nvSpPr>
        <p:spPr>
          <a:xfrm>
            <a:off x="1412500" y="2151021"/>
            <a:ext cx="7274299" cy="4279725"/>
          </a:xfrm>
        </p:spPr>
        <p:txBody>
          <a:bodyPr anchor="ctr">
            <a:normAutofit/>
          </a:bodyPr>
          <a:lstStyle/>
          <a:p>
            <a:r>
              <a:rPr lang="en-US" sz="3800" dirty="0" smtClean="0"/>
              <a:t>Sometimes the answer is </a:t>
            </a:r>
            <a:r>
              <a:rPr lang="en-US" sz="3800" smtClean="0"/>
              <a:t>no (2 </a:t>
            </a:r>
            <a:r>
              <a:rPr lang="en-US" sz="3800" dirty="0" smtClean="0"/>
              <a:t>Cor. 12:7-9).</a:t>
            </a:r>
          </a:p>
          <a:p>
            <a:r>
              <a:rPr lang="en-US" sz="3800" dirty="0" smtClean="0"/>
              <a:t>Prayer demonstrates a humble recognition of God’s dominion in our lives.</a:t>
            </a:r>
          </a:p>
          <a:p>
            <a:r>
              <a:rPr lang="en-US" sz="3800" dirty="0" smtClean="0"/>
              <a:t>God cares for us (1 Pet. 5:6-7).</a:t>
            </a:r>
          </a:p>
          <a:p>
            <a:endParaRPr lang="en-US" sz="3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858</TotalTime>
  <Words>1267</Words>
  <Application>Microsoft Macintosh PowerPoint</Application>
  <PresentationFormat>On-screen Show (4:3)</PresentationFormat>
  <Paragraphs>95</Paragraphs>
  <Slides>26</Slides>
  <Notes>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2 Kings 20:1</vt:lpstr>
      <vt:lpstr>2 Kings 20:1</vt:lpstr>
      <vt:lpstr>Isaiah Could Be Trusted</vt:lpstr>
      <vt:lpstr>Isaiah Could Be Trusted</vt:lpstr>
      <vt:lpstr>2 Kings 20:2-3</vt:lpstr>
      <vt:lpstr>2 Kings 20:2-3</vt:lpstr>
      <vt:lpstr>2 Kings 20:2-3</vt:lpstr>
      <vt:lpstr>2 Kings 20:2-3</vt:lpstr>
      <vt:lpstr>2 Kings 20:2-3</vt:lpstr>
      <vt:lpstr>These Were Real Men—Not Myths</vt:lpstr>
      <vt:lpstr>These Were Real Men—Not Myths</vt:lpstr>
      <vt:lpstr>These Were Real Men—Not Myths</vt:lpstr>
      <vt:lpstr>These Were Real Men—Not Myths</vt:lpstr>
      <vt:lpstr>These Were Real Men—Not Myths</vt:lpstr>
      <vt:lpstr>These Were Real Men—Not Myths</vt:lpstr>
      <vt:lpstr>These Were Real Men—Not Myths</vt:lpstr>
      <vt:lpstr>These Were Real Men—Not Myths</vt:lpstr>
      <vt:lpstr>These Were Real Men—Not Myths</vt:lpstr>
      <vt:lpstr>These Were Real Men—Not Myths</vt:lpstr>
      <vt:lpstr>These Were Real Men—Not Myths</vt:lpstr>
      <vt:lpstr>2 Kings 20:4-6</vt:lpstr>
      <vt:lpstr>2 Kings 20:4-6</vt:lpstr>
      <vt:lpstr>Hezekiah’s Life Extended</vt:lpstr>
      <vt:lpstr>Hezekiah’s Life Extended</vt:lpstr>
      <vt:lpstr>Hezekiah’s Life Extended</vt:lpstr>
      <vt:lpstr>Hezekiah’s Life Extended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8</cp:revision>
  <dcterms:created xsi:type="dcterms:W3CDTF">2018-12-18T03:18:28Z</dcterms:created>
  <dcterms:modified xsi:type="dcterms:W3CDTF">2018-12-18T03:20:00Z</dcterms:modified>
</cp:coreProperties>
</file>