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715640"/>
    <a:srgbClr val="765035"/>
    <a:srgbClr val="6F4B31"/>
    <a:srgbClr val="715135"/>
    <a:srgbClr val="715133"/>
    <a:srgbClr val="001731"/>
    <a:srgbClr val="001F3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9FE791-D62C-B448-A473-14EFA651DF71}" type="datetimeFigureOut">
              <a:rPr lang="en-US" smtClean="0"/>
              <a:pPr/>
              <a:t>5/25/18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4786F4-D15B-4D4C-90A2-D5E125CDD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7" name="Picture 6" descr="abstract-architecture-art-534153.jpg"/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 flipH="1" flipV="1">
              <a:off x="0" y="0"/>
              <a:ext cx="6019800" cy="6858000"/>
            </a:xfrm>
            <a:prstGeom prst="rect">
              <a:avLst/>
            </a:prstGeom>
          </p:spPr>
        </p:pic>
        <p:pic>
          <p:nvPicPr>
            <p:cNvPr id="9" name="Picture 8" descr="abstract-architecture-art-534153.jpg"/>
            <p:cNvPicPr>
              <a:picLocks noChangeAspect="1"/>
            </p:cNvPicPr>
            <p:nvPr userDrawn="1"/>
          </p:nvPicPr>
          <p:blipFill>
            <a:blip r:embed="rId13"/>
            <a:srcRect r="50616"/>
            <a:stretch>
              <a:fillRect/>
            </a:stretch>
          </p:blipFill>
          <p:spPr>
            <a:xfrm flipH="1" flipV="1">
              <a:off x="2933700" y="0"/>
              <a:ext cx="6210300" cy="6858000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2100" y="0"/>
            <a:ext cx="8394700" cy="11430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24200" y="1600200"/>
            <a:ext cx="5562600" cy="500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1" kern="1200" cap="none" spc="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814" y="0"/>
            <a:ext cx="8321986" cy="1143000"/>
          </a:xfrm>
        </p:spPr>
        <p:txBody>
          <a:bodyPr>
            <a:normAutofit/>
          </a:bodyPr>
          <a:lstStyle/>
          <a:p>
            <a:r>
              <a:rPr lang="en-US" sz="5600" dirty="0" smtClean="0"/>
              <a:t>2 Corinthians 4:16-18</a:t>
            </a:r>
            <a:endParaRPr lang="en-US" sz="5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199" y="1600200"/>
            <a:ext cx="5847527" cy="50038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4571" dirty="0" smtClean="0"/>
              <a:t>“Light Affliction”</a:t>
            </a:r>
          </a:p>
          <a:p>
            <a:pPr algn="ctr">
              <a:buNone/>
            </a:pPr>
            <a:r>
              <a:rPr lang="en-US" dirty="0" smtClean="0"/>
              <a:t>2 Corinthians 10:24-27</a:t>
            </a:r>
          </a:p>
          <a:p>
            <a:r>
              <a:rPr lang="en-US" sz="3286" dirty="0" smtClean="0"/>
              <a:t>39 lashes by the Jews five times (vs. 24).</a:t>
            </a:r>
          </a:p>
          <a:p>
            <a:r>
              <a:rPr lang="en-US" sz="3286" dirty="0" smtClean="0"/>
              <a:t>Beaten with rods three times (vs. 25).</a:t>
            </a:r>
          </a:p>
          <a:p>
            <a:r>
              <a:rPr lang="en-US" sz="3286" dirty="0" smtClean="0"/>
              <a:t>Stoned once (vs. 25)</a:t>
            </a:r>
          </a:p>
          <a:p>
            <a:r>
              <a:rPr lang="en-US" sz="3286" dirty="0" smtClean="0"/>
              <a:t>Shipwrecked three times (vs. 25)</a:t>
            </a:r>
          </a:p>
          <a:p>
            <a:r>
              <a:rPr lang="en-US" sz="3286" dirty="0" smtClean="0"/>
              <a:t>In the open sea for a day and a night (vs. 25).</a:t>
            </a:r>
          </a:p>
          <a:p>
            <a:r>
              <a:rPr lang="en-US" sz="3286" dirty="0" smtClean="0"/>
              <a:t>Peril from; waters, robbers, his countrymen, the Gentiles, in the city, in the wilderness, at sea, and from false brethren (vs. 26)</a:t>
            </a:r>
          </a:p>
          <a:p>
            <a:r>
              <a:rPr lang="en-US" sz="3286" dirty="0" smtClean="0"/>
              <a:t>In weariness and sleeplessness (vs. 27)</a:t>
            </a:r>
          </a:p>
          <a:p>
            <a:r>
              <a:rPr lang="en-US" sz="3286" dirty="0" smtClean="0"/>
              <a:t>Often in hunger and thirst and fasting (vs. 27).</a:t>
            </a:r>
          </a:p>
          <a:p>
            <a:r>
              <a:rPr lang="en-US" sz="3286" dirty="0" smtClean="0"/>
              <a:t>In cold and nakedness (vs. 27)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4814" y="2877624"/>
            <a:ext cx="218888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</a:pPr>
            <a:r>
              <a:rPr lang="en-US" sz="2600" b="1" dirty="0" smtClean="0"/>
              <a:t>PAUL</a:t>
            </a:r>
          </a:p>
          <a:p>
            <a:pPr>
              <a:spcBef>
                <a:spcPts val="3000"/>
              </a:spcBef>
            </a:pPr>
            <a:r>
              <a:rPr lang="en-US" sz="2600" b="1" dirty="0" smtClean="0">
                <a:solidFill>
                  <a:srgbClr val="765035"/>
                </a:solidFill>
              </a:rPr>
              <a:t>CONFIDENCE</a:t>
            </a:r>
          </a:p>
          <a:p>
            <a:pPr>
              <a:spcBef>
                <a:spcPts val="3000"/>
              </a:spcBef>
            </a:pPr>
            <a:r>
              <a:rPr lang="en-US" sz="2600" b="1" dirty="0" smtClean="0">
                <a:solidFill>
                  <a:srgbClr val="765035"/>
                </a:solidFill>
              </a:rPr>
              <a:t>PERSPECTIVE</a:t>
            </a:r>
            <a:endParaRPr lang="en-US" sz="2600" b="1" dirty="0">
              <a:solidFill>
                <a:srgbClr val="765035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814" y="0"/>
            <a:ext cx="8321986" cy="1143000"/>
          </a:xfrm>
        </p:spPr>
        <p:txBody>
          <a:bodyPr>
            <a:normAutofit/>
          </a:bodyPr>
          <a:lstStyle/>
          <a:p>
            <a:r>
              <a:rPr lang="en-US" sz="4100" dirty="0" smtClean="0"/>
              <a:t>Viewing Hardships in Perspective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199" y="1600200"/>
            <a:ext cx="5847527" cy="50038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742" i="1" dirty="0" smtClean="0"/>
              <a:t>How can Christians maintain their confidence that God still cares for them when facing great hardships?</a:t>
            </a:r>
          </a:p>
          <a:p>
            <a:r>
              <a:rPr lang="en-US" sz="3484" dirty="0" smtClean="0"/>
              <a:t>By realizing God is not the cause of hardships we may face (Eccl. 9:11-12).</a:t>
            </a:r>
          </a:p>
          <a:p>
            <a:r>
              <a:rPr lang="en-US" sz="3484" dirty="0" smtClean="0"/>
              <a:t>By understanding that struggles are a natural part of life in this age (John 16:33).</a:t>
            </a:r>
          </a:p>
          <a:p>
            <a:r>
              <a:rPr lang="en-US" sz="3484" dirty="0" smtClean="0"/>
              <a:t>By growing to see trials as occasions to develop our character (Rom. 5:1-5).</a:t>
            </a:r>
          </a:p>
          <a:p>
            <a:r>
              <a:rPr lang="en-US" sz="3484" dirty="0" smtClean="0"/>
              <a:t>By considering that Christ endured greater trials (Heb. 2:10, 14-15).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4814" y="2877624"/>
            <a:ext cx="218888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</a:pPr>
            <a:r>
              <a:rPr lang="en-US" sz="2600" b="1" dirty="0" smtClean="0">
                <a:solidFill>
                  <a:srgbClr val="715133"/>
                </a:solidFill>
              </a:rPr>
              <a:t>PAUL</a:t>
            </a:r>
          </a:p>
          <a:p>
            <a:pPr>
              <a:spcBef>
                <a:spcPts val="3000"/>
              </a:spcBef>
            </a:pPr>
            <a:r>
              <a:rPr lang="en-US" sz="2600" b="1" dirty="0" smtClean="0"/>
              <a:t>CONFIDENCE</a:t>
            </a:r>
          </a:p>
          <a:p>
            <a:pPr>
              <a:spcBef>
                <a:spcPts val="3000"/>
              </a:spcBef>
            </a:pPr>
            <a:r>
              <a:rPr lang="en-US" sz="2600" b="1" dirty="0" smtClean="0">
                <a:solidFill>
                  <a:srgbClr val="765035"/>
                </a:solidFill>
              </a:rPr>
              <a:t>PERSPECTIVE</a:t>
            </a:r>
            <a:endParaRPr lang="en-US" sz="2600" b="1" dirty="0">
              <a:solidFill>
                <a:srgbClr val="765035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814" y="0"/>
            <a:ext cx="8321986" cy="1143000"/>
          </a:xfrm>
        </p:spPr>
        <p:txBody>
          <a:bodyPr>
            <a:normAutofit/>
          </a:bodyPr>
          <a:lstStyle/>
          <a:p>
            <a:r>
              <a:rPr lang="en-US" sz="4100" dirty="0" smtClean="0"/>
              <a:t>Viewing Hardships in Perspective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199" y="1600200"/>
            <a:ext cx="5562601" cy="50038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640" i="1" dirty="0" smtClean="0"/>
              <a:t>How can we view our struggles as light and momentary?</a:t>
            </a:r>
          </a:p>
          <a:p>
            <a:r>
              <a:rPr lang="en-US" sz="3840" dirty="0" smtClean="0"/>
              <a:t>By comparing them with the severe trials of Christ and the apostles (1 Pet.</a:t>
            </a:r>
            <a:r>
              <a:rPr lang="en-US" sz="3840" dirty="0"/>
              <a:t> </a:t>
            </a:r>
            <a:r>
              <a:rPr lang="en-US" sz="3840" dirty="0" smtClean="0"/>
              <a:t>2:21-24; Acts 5:41-42).</a:t>
            </a:r>
          </a:p>
          <a:p>
            <a:r>
              <a:rPr lang="en-US" sz="3840" dirty="0" smtClean="0"/>
              <a:t>By meditating on the duration of our hardships in light of eternity (Rom. 8:18).</a:t>
            </a:r>
          </a:p>
          <a:p>
            <a:r>
              <a:rPr lang="en-US" sz="3840" dirty="0" smtClean="0"/>
              <a:t>By taking comfort in the hope of freedom from pain in the life to come (Rev. 21:1-5).</a:t>
            </a:r>
          </a:p>
          <a:p>
            <a:r>
              <a:rPr lang="en-US" sz="3840" dirty="0" smtClean="0"/>
              <a:t>By considering that in a small part we are able to share in the sufferings Christ endured for us (1 Pet. 4:1-5; 12-16).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4814" y="2877624"/>
            <a:ext cx="218888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</a:pPr>
            <a:r>
              <a:rPr lang="en-US" sz="2600" b="1" dirty="0" smtClean="0">
                <a:solidFill>
                  <a:srgbClr val="715640"/>
                </a:solidFill>
              </a:rPr>
              <a:t>PAUL</a:t>
            </a:r>
          </a:p>
          <a:p>
            <a:pPr>
              <a:spcBef>
                <a:spcPts val="3000"/>
              </a:spcBef>
            </a:pPr>
            <a:r>
              <a:rPr lang="en-US" sz="2600" b="1" dirty="0" smtClean="0">
                <a:solidFill>
                  <a:srgbClr val="715640"/>
                </a:solidFill>
              </a:rPr>
              <a:t>CONFIDENCE</a:t>
            </a:r>
          </a:p>
          <a:p>
            <a:pPr>
              <a:spcBef>
                <a:spcPts val="3000"/>
              </a:spcBef>
            </a:pPr>
            <a:r>
              <a:rPr lang="en-US" sz="2600" b="1" dirty="0" smtClean="0">
                <a:solidFill>
                  <a:srgbClr val="000000"/>
                </a:solidFill>
              </a:rPr>
              <a:t>PERSPECTIVE</a:t>
            </a:r>
            <a:endParaRPr lang="en-US" sz="2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373</Words>
  <Application>Microsoft Macintosh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2 Corinthians 4:16-18</vt:lpstr>
      <vt:lpstr>Viewing Hardships in Perspective</vt:lpstr>
      <vt:lpstr>Viewing Hardships in Perspective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6</cp:revision>
  <dcterms:created xsi:type="dcterms:W3CDTF">2018-05-25T15:46:24Z</dcterms:created>
  <dcterms:modified xsi:type="dcterms:W3CDTF">2018-05-25T15:46:43Z</dcterms:modified>
</cp:coreProperties>
</file>