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88DA9F6-DA02-E840-8372-8D626BE50EF4}" type="datetimeFigureOut">
              <a:rPr lang="en-US" smtClean="0"/>
              <a:pPr/>
              <a:t>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7A3AF8-D13B-CD42-9DD7-161A3CF92C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88DA9F6-DA02-E840-8372-8D626BE50EF4}" type="datetimeFigureOut">
              <a:rPr lang="en-US" smtClean="0"/>
              <a:pPr/>
              <a:t>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7A3AF8-D13B-CD42-9DD7-161A3CF92C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88DA9F6-DA02-E840-8372-8D626BE50EF4}" type="datetimeFigureOut">
              <a:rPr lang="en-US" smtClean="0"/>
              <a:pPr/>
              <a:t>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7A3AF8-D13B-CD42-9DD7-161A3CF92C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88DA9F6-DA02-E840-8372-8D626BE50EF4}" type="datetimeFigureOut">
              <a:rPr lang="en-US" smtClean="0"/>
              <a:pPr/>
              <a:t>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7A3AF8-D13B-CD42-9DD7-161A3CF92C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88DA9F6-DA02-E840-8372-8D626BE50EF4}" type="datetimeFigureOut">
              <a:rPr lang="en-US" smtClean="0"/>
              <a:pPr/>
              <a:t>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7A3AF8-D13B-CD42-9DD7-161A3CF92C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88DA9F6-DA02-E840-8372-8D626BE50EF4}" type="datetimeFigureOut">
              <a:rPr lang="en-US" smtClean="0"/>
              <a:pPr/>
              <a:t>2/6/18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7A3AF8-D13B-CD42-9DD7-161A3CF92C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88DA9F6-DA02-E840-8372-8D626BE50EF4}" type="datetimeFigureOut">
              <a:rPr lang="en-US" smtClean="0"/>
              <a:pPr/>
              <a:t>2/6/18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7A3AF8-D13B-CD42-9DD7-161A3CF92C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88DA9F6-DA02-E840-8372-8D626BE50EF4}" type="datetimeFigureOut">
              <a:rPr lang="en-US" smtClean="0"/>
              <a:pPr/>
              <a:t>2/6/18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7A3AF8-D13B-CD42-9DD7-161A3CF92C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88DA9F6-DA02-E840-8372-8D626BE50EF4}" type="datetimeFigureOut">
              <a:rPr lang="en-US" smtClean="0"/>
              <a:pPr/>
              <a:t>2/6/18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7A3AF8-D13B-CD42-9DD7-161A3CF92C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88DA9F6-DA02-E840-8372-8D626BE50EF4}" type="datetimeFigureOut">
              <a:rPr lang="en-US" smtClean="0"/>
              <a:pPr/>
              <a:t>2/6/18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7A3AF8-D13B-CD42-9DD7-161A3CF92C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88DA9F6-DA02-E840-8372-8D626BE50EF4}" type="datetimeFigureOut">
              <a:rPr lang="en-US" smtClean="0"/>
              <a:pPr/>
              <a:t>2/6/18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7A3AF8-D13B-CD42-9DD7-161A3CF92C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lum bright="-16000" contrast="-28000"/>
          </a:blip>
          <a:stretch>
            <a:fillRect/>
          </a:stretch>
        </p:blipFill>
        <p:spPr>
          <a:xfrm>
            <a:off x="-17333" y="0"/>
            <a:ext cx="917312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59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191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Luke 4:1-13</a:t>
            </a:r>
            <a:endParaRPr lang="en-US" sz="6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en-US" sz="3600" dirty="0" smtClean="0"/>
              <a:t>“All this authority…has been delivered to me” (Luke 4:6)</a:t>
            </a:r>
          </a:p>
          <a:p>
            <a:pPr marL="0" indent="0" algn="ctr">
              <a:spcAft>
                <a:spcPts val="1800"/>
              </a:spcAft>
              <a:buNone/>
            </a:pPr>
            <a:r>
              <a:rPr lang="en-US" sz="3600" dirty="0" smtClean="0"/>
              <a:t>“The ruler of this world is         judged” (John 16:7-11)</a:t>
            </a:r>
          </a:p>
          <a:p>
            <a:pPr marL="0" indent="0" algn="ctr">
              <a:spcAft>
                <a:spcPts val="1800"/>
              </a:spcAft>
              <a:buNone/>
            </a:pPr>
            <a:r>
              <a:rPr lang="en-US" sz="3600" dirty="0" smtClean="0"/>
              <a:t>Nature of his rule?</a:t>
            </a:r>
          </a:p>
          <a:p>
            <a:pPr marL="0" indent="0" algn="ctr">
              <a:spcAft>
                <a:spcPts val="1800"/>
              </a:spcAft>
              <a:buNone/>
            </a:pPr>
            <a:r>
              <a:rPr lang="en-US" sz="3600" dirty="0" smtClean="0"/>
              <a:t>How did this come to Satan?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“The Ruler of This World”</a:t>
            </a:r>
            <a:endParaRPr lang="en-US" sz="5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 fontScale="92500"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3900" dirty="0" smtClean="0"/>
              <a:t>Satan’s Fall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i="1" dirty="0" smtClean="0"/>
              <a:t>Lucifer </a:t>
            </a:r>
            <a:r>
              <a:rPr lang="en-US" sz="3100" dirty="0" smtClean="0"/>
              <a:t>is not Satan (Isa. 14:12)—                                    he is the king of Babylon (14:3).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 smtClean="0"/>
              <a:t>Jesus’ words (Luke 10:17-20)—past or then?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 smtClean="0"/>
              <a:t>In Revelation (Rev. 12:7-12)—in context of Jesus’ victory over sin. 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 smtClean="0"/>
              <a:t>No account of Satan being given authority on earth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“The Ruler of This World”</a:t>
            </a:r>
            <a:endParaRPr lang="en-US" sz="5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 lnSpcReduction="10000"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3900" dirty="0" smtClean="0"/>
              <a:t>Inferences Regarding This Fall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 smtClean="0"/>
              <a:t>“Puffed up with pride…fall into the same condemnation as the devil” (1 Tim. 3:6).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 smtClean="0"/>
              <a:t>“Sinned from the beginning” (1 John 3:8)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 smtClean="0"/>
              <a:t>“Deceives the whole world” (Rev. 12:9). 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 smtClean="0"/>
              <a:t>Sows tares in the world (Matt. 13:39)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 smtClean="0"/>
              <a:t>Responsible for sin, but we choose `(James 1:14)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“The Ruler of This World”</a:t>
            </a:r>
            <a:endParaRPr lang="en-US" sz="5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3600" dirty="0" smtClean="0"/>
              <a:t>How Is Authority “Delivered Over” to Him?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 smtClean="0"/>
              <a:t>Not direct—God tempts no one (James 1:13)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 smtClean="0"/>
              <a:t>Compare, </a:t>
            </a:r>
            <a:r>
              <a:rPr lang="en-US" sz="3100" dirty="0" err="1" smtClean="0"/>
              <a:t>Hymenaeus</a:t>
            </a:r>
            <a:r>
              <a:rPr lang="en-US" sz="3100" dirty="0" smtClean="0"/>
              <a:t> and Alexander (1 Tim. 1:20)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 smtClean="0"/>
              <a:t>…Sinful man in Corinth (1 Cor. 5:5) 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 smtClean="0"/>
              <a:t>God does not cause, but allows Satan to exercise this type of influence.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“The Ruler of This World”</a:t>
            </a:r>
            <a:endParaRPr lang="en-US" sz="5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 algn="ctr">
              <a:spcAft>
                <a:spcPts val="3600"/>
              </a:spcAft>
              <a:buNone/>
            </a:pPr>
            <a:r>
              <a:rPr lang="en-US" sz="3500" dirty="0" smtClean="0"/>
              <a:t>What power (or authority) does he possess?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 smtClean="0"/>
              <a:t>Woman “bound by Satan” (Luke 13:16)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 smtClean="0"/>
              <a:t>Thorn in flesh—“messenger of Satan” (2 Cor. 12:7)</a:t>
            </a:r>
          </a:p>
          <a:p>
            <a:pPr marL="0" indent="0" algn="ctr">
              <a:buNone/>
            </a:pPr>
            <a:r>
              <a:rPr lang="en-US" sz="3100" dirty="0" smtClean="0"/>
              <a:t>Negative influence over nature? 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 smtClean="0"/>
              <a:t>Consequence of influence in the garden?</a:t>
            </a:r>
          </a:p>
          <a:p>
            <a:pPr marL="0" indent="0" algn="ctr">
              <a:spcAft>
                <a:spcPts val="1200"/>
              </a:spcAft>
              <a:buNone/>
            </a:pPr>
            <a:endParaRPr lang="en-US" sz="31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“The Ruler of This World”</a:t>
            </a:r>
            <a:endParaRPr lang="en-US" sz="5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 lnSpcReduction="10000"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en-US" sz="3500" dirty="0" smtClean="0"/>
              <a:t>What power (or authority) does he possess?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2800" dirty="0" smtClean="0"/>
              <a:t>Greatest “power” in man’s spiritual state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2800" dirty="0" smtClean="0"/>
              <a:t>Child of Satan follows his desires (John 8:39-44)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2800" dirty="0" smtClean="0"/>
              <a:t>Sinners have “turned aside after Satan” (1 Tim. 5:15) 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2800" dirty="0" smtClean="0"/>
              <a:t>Satan had “power of death” (Heb. 2:14-15)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2800" dirty="0" smtClean="0"/>
              <a:t>The gospel brings deliverance from the “power (or authority—</a:t>
            </a:r>
            <a:r>
              <a:rPr lang="en-US" sz="2800" i="1" dirty="0" err="1" smtClean="0"/>
              <a:t>exousia</a:t>
            </a:r>
            <a:r>
              <a:rPr lang="en-US" sz="2800" dirty="0" smtClean="0"/>
              <a:t>) of Satan” (Acts 26:17-18). </a:t>
            </a:r>
          </a:p>
          <a:p>
            <a:pPr marL="0" indent="0" algn="ctr">
              <a:spcAft>
                <a:spcPts val="1200"/>
              </a:spcAft>
              <a:buNone/>
            </a:pPr>
            <a:endParaRPr lang="en-US" sz="31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“The Ruler of This World”</a:t>
            </a:r>
            <a:endParaRPr lang="en-US" sz="5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 algn="ctr">
              <a:spcAft>
                <a:spcPts val="3000"/>
              </a:spcAft>
              <a:buNone/>
            </a:pPr>
            <a:r>
              <a:rPr lang="en-US" sz="3500" dirty="0" smtClean="0"/>
              <a:t>What power (or authority) does he possess?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 smtClean="0"/>
              <a:t>Similar to Christ’s reign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 smtClean="0"/>
              <a:t>When I submit myself to the reign of Christ, I am under His rule. 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 smtClean="0"/>
              <a:t>When I submit myself to the reign of Satan, I am under his rule.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“The Ruler of This World”</a:t>
            </a:r>
            <a:endParaRPr lang="en-US" sz="5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3600" i="1" dirty="0" smtClean="0"/>
              <a:t>Satan </a:t>
            </a:r>
            <a:r>
              <a:rPr lang="en-US" sz="3600" dirty="0" smtClean="0"/>
              <a:t>Means “Adversary”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 smtClean="0"/>
              <a:t>He is the “accuser” (Rev. 12:10-11)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 smtClean="0"/>
              <a:t>He accused Job (Job 1:6-7)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 smtClean="0"/>
              <a:t>Role of “accuser” was a power grated to Satan 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 smtClean="0"/>
              <a:t>Christ’s death robbed him of that power.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3100" dirty="0"/>
              <a:t>T</a:t>
            </a:r>
            <a:r>
              <a:rPr lang="en-US" sz="3100" dirty="0" smtClean="0"/>
              <a:t>he repentant Christian can no longer be </a:t>
            </a:r>
            <a:r>
              <a:rPr lang="en-US" sz="3100" i="1" dirty="0" smtClean="0"/>
              <a:t>accused</a:t>
            </a:r>
            <a:r>
              <a:rPr lang="en-US" sz="3100" dirty="0" smtClean="0"/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564</Words>
  <Application>Microsoft Macintosh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Luke 4:1-13</vt:lpstr>
      <vt:lpstr>“The Ruler of This World”</vt:lpstr>
      <vt:lpstr>“The Ruler of This World”</vt:lpstr>
      <vt:lpstr>“The Ruler of This World”</vt:lpstr>
      <vt:lpstr>“The Ruler of This World”</vt:lpstr>
      <vt:lpstr>“The Ruler of This World”</vt:lpstr>
      <vt:lpstr>“The Ruler of This World”</vt:lpstr>
      <vt:lpstr>“The Ruler of This World”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9</cp:revision>
  <dcterms:created xsi:type="dcterms:W3CDTF">2018-02-06T06:12:17Z</dcterms:created>
  <dcterms:modified xsi:type="dcterms:W3CDTF">2018-02-06T06:12:28Z</dcterms:modified>
</cp:coreProperties>
</file>