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3004800" cy="9753600"/>
  <p:notesSz cx="6858000" cy="9144000"/>
  <p:embeddedFontLst>
    <p:embeddedFont>
      <p:font typeface="Helvetica Neue" pitchFamily="2"/>
      <p:regular r:id="rId13"/>
      <p:bold r:id="rId14"/>
      <p:italic r:id="rId15"/>
      <p:boldItalic r:id="rId16"/>
    </p:embeddedFont>
    <p:embeddedFont>
      <p:font typeface="Helvetica Neue Medium" pitchFamily="34" charset="0"/>
      <p:regular r:id="rId17"/>
    </p:embeddedFont>
    <p:embeddedFont>
      <p:font typeface="Helvetica Neue Light" pitchFamily="2"/>
      <p:regular r:id="rId18"/>
    </p:embeddedFont>
    <p:embeddedFont>
      <p:font typeface="TypoGraphica" pitchFamily="2" charset="0"/>
      <p:regular r:id="rId19"/>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D75F01"/>
        </a:solidFill>
        <a:effectLst/>
        <a:uFillTx/>
        <a:latin typeface="TypoGraphica"/>
        <a:ea typeface="TypoGraphica"/>
        <a:cs typeface="TypoGraphica"/>
        <a:sym typeface="TypoGraphica"/>
      </a:defRPr>
    </a:lvl1pPr>
    <a:lvl2pPr marL="0" marR="0" indent="228600" algn="ctr" defTabSz="58420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D75F01"/>
        </a:solidFill>
        <a:effectLst/>
        <a:uFillTx/>
        <a:latin typeface="TypoGraphica"/>
        <a:ea typeface="TypoGraphica"/>
        <a:cs typeface="TypoGraphica"/>
        <a:sym typeface="TypoGraphica"/>
      </a:defRPr>
    </a:lvl2pPr>
    <a:lvl3pPr marL="0" marR="0" indent="457200" algn="ctr" defTabSz="58420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D75F01"/>
        </a:solidFill>
        <a:effectLst/>
        <a:uFillTx/>
        <a:latin typeface="TypoGraphica"/>
        <a:ea typeface="TypoGraphica"/>
        <a:cs typeface="TypoGraphica"/>
        <a:sym typeface="TypoGraphica"/>
      </a:defRPr>
    </a:lvl3pPr>
    <a:lvl4pPr marL="0" marR="0" indent="685800" algn="ctr" defTabSz="58420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D75F01"/>
        </a:solidFill>
        <a:effectLst/>
        <a:uFillTx/>
        <a:latin typeface="TypoGraphica"/>
        <a:ea typeface="TypoGraphica"/>
        <a:cs typeface="TypoGraphica"/>
        <a:sym typeface="TypoGraphica"/>
      </a:defRPr>
    </a:lvl4pPr>
    <a:lvl5pPr marL="0" marR="0" indent="914400" algn="ctr" defTabSz="58420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D75F01"/>
        </a:solidFill>
        <a:effectLst/>
        <a:uFillTx/>
        <a:latin typeface="TypoGraphica"/>
        <a:ea typeface="TypoGraphica"/>
        <a:cs typeface="TypoGraphica"/>
        <a:sym typeface="TypoGraphica"/>
      </a:defRPr>
    </a:lvl5pPr>
    <a:lvl6pPr marL="0" marR="0" indent="1143000" algn="ctr" defTabSz="58420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D75F01"/>
        </a:solidFill>
        <a:effectLst/>
        <a:uFillTx/>
        <a:latin typeface="TypoGraphica"/>
        <a:ea typeface="TypoGraphica"/>
        <a:cs typeface="TypoGraphica"/>
        <a:sym typeface="TypoGraphica"/>
      </a:defRPr>
    </a:lvl6pPr>
    <a:lvl7pPr marL="0" marR="0" indent="1371600" algn="ctr" defTabSz="58420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D75F01"/>
        </a:solidFill>
        <a:effectLst/>
        <a:uFillTx/>
        <a:latin typeface="TypoGraphica"/>
        <a:ea typeface="TypoGraphica"/>
        <a:cs typeface="TypoGraphica"/>
        <a:sym typeface="TypoGraphica"/>
      </a:defRPr>
    </a:lvl7pPr>
    <a:lvl8pPr marL="0" marR="0" indent="1600200" algn="ctr" defTabSz="58420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D75F01"/>
        </a:solidFill>
        <a:effectLst/>
        <a:uFillTx/>
        <a:latin typeface="TypoGraphica"/>
        <a:ea typeface="TypoGraphica"/>
        <a:cs typeface="TypoGraphica"/>
        <a:sym typeface="TypoGraphica"/>
      </a:defRPr>
    </a:lvl8pPr>
    <a:lvl9pPr marL="0" marR="0" indent="1828800" algn="ctr" defTabSz="58420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D75F01"/>
        </a:solidFill>
        <a:effectLst/>
        <a:uFillTx/>
        <a:latin typeface="TypoGraphica"/>
        <a:ea typeface="TypoGraphica"/>
        <a:cs typeface="TypoGraphica"/>
        <a:sym typeface="TypoGraph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044" y="-10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640329076"/>
      </p:ext>
    </p:extLst>
  </p:cSld>
  <p:clrMap bg1="lt1" tx1="dk1" bg2="lt2" tx2="dk2" accent1="accent1" accent2="accent2" accent3="accent3" accent4="accent4" accent5="accent5" accent6="accent6" hlink="hlink" folHlink="folHlink"/>
  <p:notesStyle>
    <a:lvl1pPr defTabSz="457200" latinLnBrk="0">
      <a:lnSpc>
        <a:spcPct val="117999"/>
      </a:lnSpc>
      <a:defRPr sz="1400">
        <a:latin typeface="Avenir Book"/>
        <a:ea typeface="Avenir Book"/>
        <a:cs typeface="Avenir Book"/>
        <a:sym typeface="Avenir Book"/>
      </a:defRPr>
    </a:lvl1pPr>
    <a:lvl2pPr indent="228600" defTabSz="457200" latinLnBrk="0">
      <a:lnSpc>
        <a:spcPct val="117999"/>
      </a:lnSpc>
      <a:defRPr sz="1400">
        <a:latin typeface="Avenir Book"/>
        <a:ea typeface="Avenir Book"/>
        <a:cs typeface="Avenir Book"/>
        <a:sym typeface="Avenir Book"/>
      </a:defRPr>
    </a:lvl2pPr>
    <a:lvl3pPr indent="457200" defTabSz="457200" latinLnBrk="0">
      <a:lnSpc>
        <a:spcPct val="117999"/>
      </a:lnSpc>
      <a:defRPr sz="1400">
        <a:latin typeface="Avenir Book"/>
        <a:ea typeface="Avenir Book"/>
        <a:cs typeface="Avenir Book"/>
        <a:sym typeface="Avenir Book"/>
      </a:defRPr>
    </a:lvl3pPr>
    <a:lvl4pPr indent="685800" defTabSz="457200" latinLnBrk="0">
      <a:lnSpc>
        <a:spcPct val="117999"/>
      </a:lnSpc>
      <a:defRPr sz="1400">
        <a:latin typeface="Avenir Book"/>
        <a:ea typeface="Avenir Book"/>
        <a:cs typeface="Avenir Book"/>
        <a:sym typeface="Avenir Book"/>
      </a:defRPr>
    </a:lvl4pPr>
    <a:lvl5pPr indent="914400" defTabSz="457200" latinLnBrk="0">
      <a:lnSpc>
        <a:spcPct val="117999"/>
      </a:lnSpc>
      <a:defRPr sz="1400">
        <a:latin typeface="Avenir Book"/>
        <a:ea typeface="Avenir Book"/>
        <a:cs typeface="Avenir Book"/>
        <a:sym typeface="Avenir Book"/>
      </a:defRPr>
    </a:lvl5pPr>
    <a:lvl6pPr indent="1143000" defTabSz="457200" latinLnBrk="0">
      <a:lnSpc>
        <a:spcPct val="117999"/>
      </a:lnSpc>
      <a:defRPr sz="1400">
        <a:latin typeface="Avenir Book"/>
        <a:ea typeface="Avenir Book"/>
        <a:cs typeface="Avenir Book"/>
        <a:sym typeface="Avenir Book"/>
      </a:defRPr>
    </a:lvl6pPr>
    <a:lvl7pPr indent="1371600" defTabSz="457200" latinLnBrk="0">
      <a:lnSpc>
        <a:spcPct val="117999"/>
      </a:lnSpc>
      <a:defRPr sz="1400">
        <a:latin typeface="Avenir Book"/>
        <a:ea typeface="Avenir Book"/>
        <a:cs typeface="Avenir Book"/>
        <a:sym typeface="Avenir Book"/>
      </a:defRPr>
    </a:lvl7pPr>
    <a:lvl8pPr indent="1600200" defTabSz="457200" latinLnBrk="0">
      <a:lnSpc>
        <a:spcPct val="117999"/>
      </a:lnSpc>
      <a:defRPr sz="1400">
        <a:latin typeface="Avenir Book"/>
        <a:ea typeface="Avenir Book"/>
        <a:cs typeface="Avenir Book"/>
        <a:sym typeface="Avenir Book"/>
      </a:defRPr>
    </a:lvl8pPr>
    <a:lvl9pPr indent="1828800" defTabSz="457200" latinLnBrk="0">
      <a:lnSpc>
        <a:spcPct val="117999"/>
      </a:lnSpc>
      <a:defRPr sz="1400">
        <a:latin typeface="Avenir Book"/>
        <a:ea typeface="Avenir Book"/>
        <a:cs typeface="Avenir Book"/>
        <a:sym typeface="Avenir Book"/>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pPr marL="194468" indent="-194468">
              <a:buSzPct val="145000"/>
              <a:buChar char="-"/>
            </a:pPr>
            <a:r>
              <a:t>Appreciate the invite</a:t>
            </a:r>
          </a:p>
          <a:p>
            <a:pPr marL="194468" indent="-194468">
              <a:buSzPct val="145000"/>
              <a:buChar char="-"/>
            </a:pPr>
            <a:r>
              <a:t>Enjoyed listening to the other guys this week</a:t>
            </a:r>
          </a:p>
          <a:p>
            <a:pPr marL="194468" indent="-194468">
              <a:buSzPct val="145000"/>
              <a:buChar char="-"/>
            </a:pPr>
            <a:r>
              <a:t>I welcome comments. This will not be a sermon but a class.</a:t>
            </a:r>
          </a:p>
          <a:p>
            <a:pPr marL="194468" indent="-194468">
              <a:buSzPct val="145000"/>
              <a:buChar char="-"/>
            </a:pPr>
            <a:r>
              <a:t>Our text comes from Hebrews 2:1-4, but we’ll read that in a minute.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marL="194468" indent="-194468">
              <a:buSzPct val="145000"/>
              <a:buChar char="-"/>
            </a:pPr>
            <a:r>
              <a:t>We’ve said it before and we’ll say it again: Drifting is a passive activity. No one wakes up one morning and says “Today, I will stop being a Christian.”</a:t>
            </a:r>
          </a:p>
          <a:p>
            <a:pPr marL="638968" lvl="1" indent="-194468">
              <a:buSzPct val="145000"/>
              <a:buChar char="-"/>
            </a:pPr>
            <a:r>
              <a:t>C.S. Lewis: “If you have once accepted Christianity, then some of its main doctrines shall be deliberately held before your mind for some time every day. That is why daily prayers and religious readings and church-going are necessary parts of the Christian life. We have to be continually reminded of what we believe. Neither this belief nor any other will automatically remain alive in the mind. It must be fed. As a matter of fact, if you examined a hundred people who had lost their faith in Christianity, I wonder how many of them would turn out to have been reasoned out of it by honest argument? Do not most people simply drift away?”</a:t>
            </a:r>
          </a:p>
          <a:p>
            <a:pPr marL="638968" lvl="1" indent="-194468">
              <a:buSzPct val="145000"/>
              <a:buChar char="-"/>
            </a:pPr>
            <a:r>
              <a:t>Zig Ziglar, talking about Motivation: “People often say that motivation doesn't last. Well, neither does bathing - that's why we recommend it daily.”</a:t>
            </a:r>
          </a:p>
          <a:p>
            <a:pPr marL="194468" indent="-194468">
              <a:buSzPct val="145000"/>
              <a:buChar char="-"/>
            </a:pPr>
            <a:r>
              <a:t>Paul told the Ephesian elders to “Take heed to yourself”; Peter told his audience in 2 Peter to heed to the “prophetic word confirmed.”</a:t>
            </a:r>
          </a:p>
          <a:p>
            <a:pPr marL="194468" indent="-194468">
              <a:buSzPct val="145000"/>
              <a:buChar char="-"/>
            </a:pPr>
            <a:r>
              <a:t>He says in Hebrews 2:1-4 to “Pay closer attention to what we have heard so we don’t drift away from it.” That statement of “pay closer attention” creates a comparison: if people paid attention X amount to the OT, we have to pay attention 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prstGeom prst="rect">
            <a:avLst/>
          </a:prstGeom>
        </p:spPr>
        <p:txBody>
          <a:bodyPr/>
          <a:lstStyle/>
          <a:p>
            <a:endParaRPr/>
          </a:p>
        </p:txBody>
      </p:sp>
      <p:sp>
        <p:nvSpPr>
          <p:cNvPr id="135" name="Shape 135"/>
          <p:cNvSpPr>
            <a:spLocks noGrp="1"/>
          </p:cNvSpPr>
          <p:nvPr>
            <p:ph type="body" sz="quarter" idx="1"/>
          </p:nvPr>
        </p:nvSpPr>
        <p:spPr>
          <a:prstGeom prst="rect">
            <a:avLst/>
          </a:prstGeom>
        </p:spPr>
        <p:txBody>
          <a:bodyPr/>
          <a:lstStyle/>
          <a:p>
            <a:pPr marL="194468" indent="-194468">
              <a:buSzPct val="145000"/>
              <a:buChar char="-"/>
            </a:pPr>
            <a:r>
              <a:t>We don’t have time to go through a complete overview of the entire book, but it’s good to at least get a surface overview of what we’re dealing with here. I think you see that outlined very well in (Hebrews 10:32-39)</a:t>
            </a:r>
          </a:p>
          <a:p>
            <a:pPr marL="638968" lvl="1" indent="-194468">
              <a:buSzPct val="145000"/>
              <a:buChar char="-"/>
            </a:pPr>
            <a:r>
              <a:t>From everything that we can tell, the audience for this book is a group of Christian Jews who have struggled to push forward towards Christ. They keep wanting to turn back towards the Old Law.</a:t>
            </a:r>
          </a:p>
          <a:p>
            <a:pPr marL="638968" lvl="1" indent="-194468">
              <a:buSzPct val="145000"/>
              <a:buChar char="-"/>
            </a:pPr>
            <a:r>
              <a:t>I would argue that that’s a temptation for all of us. In times of hardship, we will often revert back to the area of our life that’s most comfortable.</a:t>
            </a:r>
          </a:p>
          <a:p>
            <a:pPr marL="638968" lvl="1" indent="-194468">
              <a:buSzPct val="145000"/>
              <a:buChar char="-"/>
            </a:pPr>
            <a:r>
              <a:t>Hebrews is about having the confidence to move forward through the danger and push on towards what you know is right. Taken in a modern-day context, that’s something we all struggle with.</a:t>
            </a:r>
          </a:p>
          <a:p>
            <a:pPr marL="194468" indent="-194468">
              <a:buSzPct val="145000"/>
              <a:buChar char="-"/>
            </a:pPr>
            <a:r>
              <a:t>There’s a heavy emphasis on practical faith throughout this book: what does it mean, why should you believe, how does that faith manifest itself in everyday life.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pPr marL="194468" indent="-194468">
              <a:buSzPct val="145000"/>
              <a:buChar char="-"/>
            </a:pPr>
            <a:r>
              <a:t>Two degrees of importance here: First is that He is higher than the angels (Heb. 1:1-4) </a:t>
            </a:r>
          </a:p>
          <a:p>
            <a:pPr marL="638968" lvl="1" indent="-194468">
              <a:buSzPct val="145000"/>
              <a:buChar char="-"/>
            </a:pPr>
            <a:r>
              <a:t>You could theoretically just read “Has in these last days spoken to us by His Son” and fast forward to Chapter 2, because everything in between is more or less proof of that central thesis.</a:t>
            </a:r>
          </a:p>
          <a:p>
            <a:pPr marL="638968" lvl="1" indent="-194468">
              <a:buSzPct val="145000"/>
              <a:buChar char="-"/>
            </a:pPr>
            <a:r>
              <a:t>Angels acted as God’s messengers throughout the OT; possibly even the Law administered through angels (Gal. 3:19; Acts 7:53)</a:t>
            </a:r>
          </a:p>
          <a:p>
            <a:pPr marL="194468" indent="-194468">
              <a:buSzPct val="145000"/>
              <a:buChar char="-"/>
            </a:pPr>
            <a:r>
              <a:t>The second is that He was made lower than the angels (2:9)</a:t>
            </a:r>
          </a:p>
          <a:p>
            <a:pPr marL="638968" lvl="1" indent="-194468">
              <a:buSzPct val="145000"/>
              <a:buChar char="-"/>
            </a:pPr>
            <a:r>
              <a:t>The fact that He is made “lower than the angels” is important because it describes our kinsmanship that we have with Him (Heb. 2:14-18)</a:t>
            </a:r>
          </a:p>
          <a:p>
            <a:pPr marL="638968" lvl="1" indent="-194468">
              <a:buSzPct val="145000"/>
              <a:buChar char="-"/>
            </a:pPr>
            <a:r>
              <a:t>In a sense, because of His great humiliation, He was granted the highest exaltation, if that makes any sense.</a:t>
            </a:r>
          </a:p>
          <a:p>
            <a:pPr marL="638968" lvl="1" indent="-194468">
              <a:buSzPct val="145000"/>
              <a:buChar char="-"/>
            </a:pPr>
            <a:r>
              <a:t>All of this goes back to the central point that Jesus is King. He’s the authority, He’s the law, and you should push forward towards Him and not backwards toward the Law.</a:t>
            </a:r>
          </a:p>
          <a:p>
            <a:pPr marL="194468" indent="-194468">
              <a:buSzPct val="145000"/>
              <a:buChar char="-"/>
            </a:pPr>
            <a:r>
              <a:t>All of this puts our verse this morning into context, because the verses that we’re talking about are all about </a:t>
            </a:r>
            <a:r>
              <a:rPr>
                <a:latin typeface="Avenir Heavy"/>
                <a:ea typeface="Avenir Heavy"/>
                <a:cs typeface="Avenir Heavy"/>
                <a:sym typeface="Avenir Heavy"/>
              </a:rPr>
              <a:t>authority</a:t>
            </a:r>
            <a:r>
              <a:t>. Authority of Christ, authority of the Law, and how those two intersect to describe our salvation.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pPr marL="194468" indent="-194468">
              <a:buSzPct val="145000"/>
              <a:buChar char="-"/>
            </a:pPr>
            <a:r>
              <a:t>Now, let’s read (Hebrews 2:1-4)</a:t>
            </a:r>
          </a:p>
          <a:p>
            <a:pPr marL="638968" lvl="1" indent="-194468">
              <a:buSzPct val="145000"/>
              <a:buChar char="-"/>
            </a:pPr>
            <a:r>
              <a:t>There’s a whole lot going on in these verses so we’ll try to digest it chunk by chunk.</a:t>
            </a:r>
          </a:p>
          <a:p>
            <a:pPr marL="194468" indent="-194468">
              <a:buSzPct val="145000"/>
              <a:buChar char="-"/>
            </a:pPr>
            <a:r>
              <a:t>“For this reason” - what reason?</a:t>
            </a:r>
          </a:p>
          <a:p>
            <a:pPr marL="194468" indent="-194468">
              <a:buSzPct val="145000"/>
              <a:buChar char="-"/>
            </a:pPr>
            <a:r>
              <a:t>He’s talking about the Law. We could go on about this for a long time, but there’s two fundamental points he brings out in this text about the Law and how it compares to the Law of Christ.</a:t>
            </a:r>
          </a:p>
          <a:p>
            <a:pPr marL="638968" lvl="1" indent="-194468">
              <a:buSzPct val="145000"/>
              <a:buChar char="-"/>
            </a:pPr>
            <a:r>
              <a:t>“Proved unalterable” - Jesus understood that - Matthew 5:18. The point was not that it was unchanging as much as it is that it was binding - that’s the main point here (Heb. 10:28-29).</a:t>
            </a:r>
          </a:p>
          <a:p>
            <a:pPr marL="638968" lvl="1" indent="-194468">
              <a:buSzPct val="145000"/>
              <a:buChar char="-"/>
            </a:pPr>
            <a:r>
              <a:t>“Received a Just Penalty” - You don’t set it aside. Period.</a:t>
            </a:r>
          </a:p>
          <a:p>
            <a:pPr marL="1083468" lvl="2" indent="-194468">
              <a:buSzPct val="145000"/>
              <a:buChar char="-"/>
            </a:pPr>
            <a:r>
              <a:t>Transgression is an outwardly visible failure to comply with a law</a:t>
            </a:r>
          </a:p>
          <a:p>
            <a:pPr marL="1083468" lvl="2" indent="-194468">
              <a:buSzPct val="145000"/>
              <a:buChar char="-"/>
            </a:pPr>
            <a:r>
              <a:t>Disobedience is an intentional neglect to hear (more inward). This is the one that Jesus chastised the Pharisees for so often. Both are in play here.</a:t>
            </a:r>
          </a:p>
          <a:p>
            <a:pPr marL="194468" indent="-194468">
              <a:buSzPct val="145000"/>
              <a:buChar char="-"/>
            </a:pPr>
            <a:r>
              <a:t>This is what Paul means in Romans 4:15 when he says “The Law brings wrath.”</a:t>
            </a:r>
          </a:p>
          <a:p>
            <a:pPr marL="194468" indent="-194468">
              <a:buSzPct val="145000"/>
              <a:buChar char="-"/>
            </a:pPr>
            <a:r>
              <a:t>This is maybe jumping forward a little bit, but when the Hebrew writer asks the question: “How do you escape condemnation [under the Old Law]?” what’s the answer? </a:t>
            </a:r>
            <a:r>
              <a:rPr>
                <a:latin typeface="Avenir Heavy"/>
                <a:ea typeface="Avenir Heavy"/>
                <a:cs typeface="Avenir Heavy"/>
                <a:sym typeface="Avenir Heavy"/>
              </a:rPr>
              <a:t>You can’t!</a:t>
            </a:r>
          </a:p>
          <a:p>
            <a:pPr marL="638968" lvl="1" indent="-194468">
              <a:buSzPct val="145000"/>
              <a:buChar char="-"/>
            </a:pPr>
            <a:r>
              <a:t>And of course, we look at the OT and we think, “God is super mean!” What the Old Law represents is His extreme hatred of sin. That’s balanced out by looking at the cross, because only when we understand the magnitude of sin do we understand the depth of God’s love by sending Jesus to die on the Cross. That’s a powerful concept, and I would say if we get nothing else out of this discussion, grab hold of that concept. (Rom. 7:24-25; 8:1-8; Heb. 9:11-14)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endParaRPr/>
          </a:p>
        </p:txBody>
      </p:sp>
      <p:sp>
        <p:nvSpPr>
          <p:cNvPr id="157" name="Shape 157"/>
          <p:cNvSpPr>
            <a:spLocks noGrp="1"/>
          </p:cNvSpPr>
          <p:nvPr>
            <p:ph type="body" sz="quarter" idx="1"/>
          </p:nvPr>
        </p:nvSpPr>
        <p:spPr>
          <a:prstGeom prst="rect">
            <a:avLst/>
          </a:prstGeom>
        </p:spPr>
        <p:txBody>
          <a:bodyPr/>
          <a:lstStyle>
            <a:lvl1pPr marL="222250" indent="-222250">
              <a:buSzPct val="145000"/>
              <a:buChar char="-"/>
            </a:lvl1pPr>
          </a:lstStyle>
          <a:p>
            <a:r>
              <a:t>This is why the cross is so powerful.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prstGeom prst="rect">
            <a:avLst/>
          </a:prstGeom>
        </p:spPr>
        <p:txBody>
          <a:bodyPr/>
          <a:lstStyle/>
          <a:p>
            <a:endParaRPr/>
          </a:p>
        </p:txBody>
      </p:sp>
      <p:sp>
        <p:nvSpPr>
          <p:cNvPr id="165" name="Shape 165"/>
          <p:cNvSpPr>
            <a:spLocks noGrp="1"/>
          </p:cNvSpPr>
          <p:nvPr>
            <p:ph type="body" sz="quarter" idx="1"/>
          </p:nvPr>
        </p:nvSpPr>
        <p:spPr>
          <a:prstGeom prst="rect">
            <a:avLst/>
          </a:prstGeom>
        </p:spPr>
        <p:txBody>
          <a:bodyPr/>
          <a:lstStyle>
            <a:lvl1pPr marL="194468" indent="-194468">
              <a:buSzPct val="145000"/>
              <a:buChar char="-"/>
            </a:lvl1pPr>
          </a:lstStyle>
          <a:p>
            <a:r>
              <a:t>Because of all these things, what’s our responsibility.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prstGeom prst="rect">
            <a:avLst/>
          </a:prstGeom>
        </p:spPr>
        <p:txBody>
          <a:bodyPr/>
          <a:lstStyle/>
          <a:p>
            <a:endParaRPr/>
          </a:p>
        </p:txBody>
      </p:sp>
      <p:sp>
        <p:nvSpPr>
          <p:cNvPr id="172" name="Shape 172"/>
          <p:cNvSpPr>
            <a:spLocks noGrp="1"/>
          </p:cNvSpPr>
          <p:nvPr>
            <p:ph type="body" sz="quarter" idx="1"/>
          </p:nvPr>
        </p:nvSpPr>
        <p:spPr>
          <a:prstGeom prst="rect">
            <a:avLst/>
          </a:prstGeom>
        </p:spPr>
        <p:txBody>
          <a:bodyPr/>
          <a:lstStyle/>
          <a:p>
            <a:pPr marL="218777" indent="-218777">
              <a:buSzPct val="145000"/>
              <a:buChar char="-"/>
            </a:pPr>
            <a:r>
              <a:t>Hearing denotes responsibility. </a:t>
            </a:r>
          </a:p>
          <a:p>
            <a:pPr marL="663277" lvl="1" indent="-218777">
              <a:buSzPct val="145000"/>
              <a:buChar char="-"/>
            </a:pPr>
            <a:r>
              <a:t>2 Peter 2:21 - better for you not to have heard than to have heard and depart from it.</a:t>
            </a:r>
          </a:p>
          <a:p>
            <a:pPr marL="218777" indent="-218777">
              <a:buSzPct val="145000"/>
              <a:buChar char="-"/>
            </a:pPr>
            <a:r>
              <a:t>Drifting is a passive thing; it doesn’t happen intentionally</a:t>
            </a:r>
          </a:p>
          <a:p>
            <a:pPr marL="663277" lvl="1" indent="-218777">
              <a:buSzPct val="145000"/>
              <a:buChar char="-"/>
            </a:pPr>
            <a:r>
              <a:t>We made mention of this fact at the beginning, but the audience here is people who are leaving the Judaistic system and are tempted to go back. They’re listening to Judeaizing teachers who are telling them to go back.</a:t>
            </a:r>
          </a:p>
          <a:p>
            <a:pPr marL="663277" lvl="1" indent="-218777">
              <a:buSzPct val="145000"/>
              <a:buChar char="-"/>
            </a:pPr>
            <a:r>
              <a:t>That’s a tough temptation for these people, because they’re being asked to leave everything they know and move into something different.</a:t>
            </a:r>
          </a:p>
          <a:p>
            <a:pPr marL="663277" lvl="1" indent="-218777">
              <a:buSzPct val="145000"/>
              <a:buChar char="-"/>
            </a:pPr>
            <a:r>
              <a:t>The Jewish system was more than just a religious system. It represented their culture, social life, economic, national identity, etc. Sometimes we think of it as a religious document when the Law encompassed much more than that.</a:t>
            </a:r>
          </a:p>
          <a:p>
            <a:pPr marL="663277" lvl="1" indent="-218777">
              <a:buSzPct val="145000"/>
              <a:buChar char="-"/>
            </a:pPr>
            <a:r>
              <a:t>Because of that, they want to implement circumcision and the Sabbath and the Passover. If you look at Paul’s epistles, that type of struggle is mentioned in almost every book. </a:t>
            </a:r>
          </a:p>
          <a:p>
            <a:pPr marL="663277" lvl="1" indent="-218777">
              <a:buSzPct val="145000"/>
              <a:buChar char="-"/>
            </a:pPr>
            <a:r>
              <a:t>If you do that though, you become guilty of making void in your own life everything that Jesus died to accomplish (Hebrews 6:7-8, 9-12)</a:t>
            </a:r>
          </a:p>
          <a:p>
            <a:pPr marL="218777" indent="-218777">
              <a:buSzPct val="145000"/>
              <a:buChar char="-"/>
            </a:pPr>
            <a:r>
              <a:t>Staying in Hebrews 6, the writer talks about this guarantee: two immutable things - God’s promise of salvation, and His oath of the promise - and then calls that hope our “anchor of the soul.” That’s a direct tie-in to the idea of not drifting away.</a:t>
            </a:r>
          </a:p>
          <a:p>
            <a:pPr marL="663277" lvl="1" indent="-218777">
              <a:buSzPct val="145000"/>
              <a:buChar char="-"/>
              <a:defRPr>
                <a:latin typeface="Avenir Heavy"/>
                <a:ea typeface="Avenir Heavy"/>
                <a:cs typeface="Avenir Heavy"/>
                <a:sym typeface="Avenir Heavy"/>
              </a:defRPr>
            </a:pPr>
            <a:r>
              <a:t>This is how we’re going to escape condemnation, folks.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endParaRPr/>
          </a:p>
        </p:txBody>
      </p:sp>
      <p:sp>
        <p:nvSpPr>
          <p:cNvPr id="179" name="Shape 179"/>
          <p:cNvSpPr>
            <a:spLocks noGrp="1"/>
          </p:cNvSpPr>
          <p:nvPr>
            <p:ph type="body" sz="quarter" idx="1"/>
          </p:nvPr>
        </p:nvSpPr>
        <p:spPr>
          <a:prstGeom prst="rect">
            <a:avLst/>
          </a:prstGeom>
        </p:spPr>
        <p:txBody>
          <a:bodyPr/>
          <a:lstStyle/>
          <a:p>
            <a:pPr marL="194468" indent="-194468">
              <a:buSzPct val="145000"/>
              <a:buChar char="-"/>
            </a:pPr>
            <a:r>
              <a:t>What makes it so great?</a:t>
            </a:r>
          </a:p>
          <a:p>
            <a:pPr marL="638968" lvl="1" indent="-194468">
              <a:buSzPct val="145000"/>
              <a:buChar char="-"/>
            </a:pPr>
            <a:r>
              <a:t>Because of what it took to secure it </a:t>
            </a:r>
          </a:p>
          <a:p>
            <a:pPr marL="638968" lvl="1" indent="-194468">
              <a:buSzPct val="145000"/>
              <a:buChar char="-"/>
            </a:pPr>
            <a:r>
              <a:t>Because of what it rescues us from.</a:t>
            </a:r>
          </a:p>
          <a:p>
            <a:pPr marL="1083468" lvl="2" indent="-194468">
              <a:buSzPct val="145000"/>
              <a:buChar char="-"/>
            </a:pPr>
            <a:r>
              <a:t>At its core, salvation rescues us from death, not from social injustice or boredom or anything else. </a:t>
            </a:r>
          </a:p>
          <a:p>
            <a:pPr marL="638968" lvl="1" indent="-194468">
              <a:buSzPct val="145000"/>
              <a:buChar char="-"/>
            </a:pPr>
            <a:r>
              <a:t>Because of who testifies about it:</a:t>
            </a:r>
          </a:p>
          <a:p>
            <a:pPr marL="1083468" lvl="2" indent="-194468">
              <a:buSzPct val="145000"/>
              <a:buChar char="-"/>
            </a:pPr>
            <a:r>
              <a:t>Jesus (2:3)</a:t>
            </a:r>
          </a:p>
          <a:p>
            <a:pPr marL="1083468" lvl="2" indent="-194468">
              <a:buSzPct val="145000"/>
              <a:buChar char="-"/>
            </a:pPr>
            <a:r>
              <a:t>Apostles (2:3)</a:t>
            </a:r>
          </a:p>
          <a:p>
            <a:pPr marL="1083468" lvl="2" indent="-194468">
              <a:buSzPct val="145000"/>
              <a:buChar char="-"/>
            </a:pPr>
            <a:r>
              <a:t>God Himself (2:4)</a:t>
            </a:r>
          </a:p>
          <a:p>
            <a:pPr marL="1527968" lvl="3" indent="-194468">
              <a:buSzPct val="145000"/>
              <a:buChar char="-"/>
            </a:pPr>
            <a:r>
              <a:t>Sign - points to something else</a:t>
            </a:r>
          </a:p>
          <a:p>
            <a:pPr marL="1527968" lvl="3" indent="-194468">
              <a:buSzPct val="145000"/>
              <a:buChar char="-"/>
            </a:pPr>
            <a:r>
              <a:t>Wonder - exemplifies it’s extraordinary status</a:t>
            </a:r>
          </a:p>
          <a:p>
            <a:pPr marL="1527968" lvl="3" indent="-194468">
              <a:buSzPct val="145000"/>
              <a:buChar char="-"/>
            </a:pPr>
            <a:r>
              <a:t>Miracle - displays the power of God.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pPr marL="194468" indent="-194468">
              <a:buSzPct val="145000"/>
              <a:buChar char="-"/>
            </a:pPr>
            <a:r>
              <a:t>(1 Cor. 10:1-13)</a:t>
            </a:r>
          </a:p>
          <a:p>
            <a:pPr marL="194468" indent="-194468">
              <a:buSzPct val="145000"/>
              <a:buChar char="-"/>
            </a:pPr>
            <a:r>
              <a:t>Why do you think the generation that saw the exodus and the plagues ended up leaving God in the wilderness? They’re people like us, so what changed?</a:t>
            </a:r>
          </a:p>
          <a:p>
            <a:pPr marL="638968" lvl="1" indent="-194468">
              <a:buSzPct val="145000"/>
              <a:buChar char="-"/>
            </a:pPr>
            <a:r>
              <a:t>They became familiar with it. It’s old news, we’re not as hungry for it as we used to be.</a:t>
            </a:r>
          </a:p>
          <a:p>
            <a:pPr marL="638968" lvl="1" indent="-194468">
              <a:buSzPct val="145000"/>
              <a:buChar char="-"/>
            </a:pPr>
            <a:r>
              <a:t>They became lazy. It simply was easier to do things one way as opposed to another.</a:t>
            </a:r>
          </a:p>
          <a:p>
            <a:pPr marL="638968" lvl="1" indent="-194468">
              <a:buSzPct val="145000"/>
              <a:buChar char="-"/>
            </a:pPr>
            <a:r>
              <a:t>They became busy. This is a big issue in our society. We make time for everything else: hobbies, school, work, but we hardly ever make time for God. That’s the one big thing that we can take from this: we have to make time for God in everyday life.</a:t>
            </a:r>
          </a:p>
          <a:p>
            <a:pPr marL="638968" lvl="1" indent="-194468">
              <a:buSzPct val="145000"/>
              <a:buChar char="-"/>
            </a:pPr>
            <a:r>
              <a:t>They had toxic relationships (1 Cor. 15:33-34).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19250" y="673100"/>
            <a:ext cx="9758016"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8919"/>
            <a:ext cx="5334001" cy="82169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solidFill>
                  <a:srgbClr val="FFFFFF"/>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ln>
            <a:noFill/>
          </a:ln>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 descr="Image"/>
          <p:cNvPicPr>
            <a:picLocks noChangeAspect="1"/>
          </p:cNvPicPr>
          <p:nvPr/>
        </p:nvPicPr>
        <p:blipFill>
          <a:blip r:embed="rId3">
            <a:extLst/>
          </a:blip>
          <a:stretch>
            <a:fillRect/>
          </a:stretch>
        </p:blipFill>
        <p:spPr>
          <a:xfrm>
            <a:off x="-62131" y="4354654"/>
            <a:ext cx="13129062" cy="5388386"/>
          </a:xfrm>
          <a:prstGeom prst="rect">
            <a:avLst/>
          </a:prstGeom>
          <a:ln w="12700">
            <a:miter lim="400000"/>
          </a:ln>
        </p:spPr>
      </p:pic>
      <p:sp>
        <p:nvSpPr>
          <p:cNvPr id="123" name="Rectangle"/>
          <p:cNvSpPr/>
          <p:nvPr/>
        </p:nvSpPr>
        <p:spPr>
          <a:xfrm>
            <a:off x="-38100" y="-38100"/>
            <a:ext cx="13129061" cy="4919514"/>
          </a:xfrm>
          <a:prstGeom prst="rect">
            <a:avLst/>
          </a:prstGeom>
          <a:gradFill>
            <a:gsLst>
              <a:gs pos="0">
                <a:srgbClr val="FFFFDE"/>
              </a:gs>
              <a:gs pos="100000">
                <a:srgbClr val="FFFFFF"/>
              </a:gs>
            </a:gsLst>
            <a:path>
              <a:fillToRect l="46846" t="120716" r="53153" b="-20716"/>
            </a:path>
          </a:gradFill>
          <a:ln w="12700">
            <a:miter lim="400000"/>
          </a:ln>
        </p:spPr>
        <p:txBody>
          <a:bodyPr lIns="50800" tIns="50800" rIns="50800" bIns="50800" anchor="ctr"/>
          <a:lstStyle/>
          <a:p>
            <a:pPr>
              <a:defRPr sz="2200">
                <a:solidFill>
                  <a:srgbClr val="FFFFFF"/>
                </a:solidFill>
                <a:latin typeface="+mn-lt"/>
                <a:ea typeface="+mn-ea"/>
                <a:cs typeface="+mn-cs"/>
                <a:sym typeface="Helvetica Neue Medium"/>
              </a:defRPr>
            </a:pPr>
            <a:endParaRPr/>
          </a:p>
        </p:txBody>
      </p:sp>
      <p:sp>
        <p:nvSpPr>
          <p:cNvPr id="124" name="How will we escape if we neglect…"/>
          <p:cNvSpPr txBox="1"/>
          <p:nvPr/>
        </p:nvSpPr>
        <p:spPr>
          <a:xfrm>
            <a:off x="420662" y="444500"/>
            <a:ext cx="12163476" cy="325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5400">
                <a:solidFill>
                  <a:schemeClr val="accent4">
                    <a:hueOff val="-1109302"/>
                    <a:lumOff val="-6470"/>
                  </a:schemeClr>
                </a:solidFill>
              </a:defRPr>
            </a:pPr>
            <a:r>
              <a:t>How will we escape if we neglect</a:t>
            </a:r>
          </a:p>
          <a:p>
            <a:pPr>
              <a:defRPr sz="8900">
                <a:solidFill>
                  <a:schemeClr val="accent4">
                    <a:hueOff val="-1109302"/>
                    <a:lumOff val="-6470"/>
                  </a:schemeClr>
                </a:solidFill>
              </a:defRPr>
            </a:pPr>
            <a:r>
              <a:t>SO GREAT A SALVATION</a:t>
            </a:r>
            <a:r>
              <a:rPr b="1">
                <a:latin typeface="Gill Sans"/>
                <a:ea typeface="Gill Sans"/>
                <a:cs typeface="Gill Sans"/>
                <a:sym typeface="Gill Sans"/>
              </a:rPr>
              <a:t>?</a:t>
            </a:r>
          </a:p>
          <a:p>
            <a:pPr algn="r">
              <a:defRPr sz="4000">
                <a:solidFill>
                  <a:schemeClr val="accent4">
                    <a:hueOff val="-1109302"/>
                    <a:lumOff val="-6470"/>
                  </a:schemeClr>
                </a:solidFill>
              </a:defRPr>
            </a:pPr>
            <a:r>
              <a:rPr b="1">
                <a:latin typeface="Gill Sans"/>
                <a:ea typeface="Gill Sans"/>
                <a:cs typeface="Gill Sans"/>
                <a:sym typeface="Gill Sans"/>
              </a:rPr>
              <a:t>-</a:t>
            </a:r>
            <a:r>
              <a:t> Hebrews 2</a:t>
            </a:r>
            <a:r>
              <a:rPr b="1">
                <a:latin typeface="Gill Sans"/>
                <a:ea typeface="Gill Sans"/>
                <a:cs typeface="Gill Sans"/>
                <a:sym typeface="Gill Sans"/>
              </a:rPr>
              <a:t>:</a:t>
            </a:r>
            <a:r>
              <a:t>2</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Image" descr="Image"/>
          <p:cNvPicPr>
            <a:picLocks noChangeAspect="1"/>
          </p:cNvPicPr>
          <p:nvPr/>
        </p:nvPicPr>
        <p:blipFill>
          <a:blip r:embed="rId3">
            <a:extLst/>
          </a:blip>
          <a:stretch>
            <a:fillRect/>
          </a:stretch>
        </p:blipFill>
        <p:spPr>
          <a:xfrm>
            <a:off x="-62131" y="4354654"/>
            <a:ext cx="13129062" cy="5388386"/>
          </a:xfrm>
          <a:prstGeom prst="rect">
            <a:avLst/>
          </a:prstGeom>
          <a:ln w="12700">
            <a:miter lim="400000"/>
          </a:ln>
        </p:spPr>
      </p:pic>
      <p:sp>
        <p:nvSpPr>
          <p:cNvPr id="189" name="Rectangle"/>
          <p:cNvSpPr/>
          <p:nvPr/>
        </p:nvSpPr>
        <p:spPr>
          <a:xfrm>
            <a:off x="-38100" y="-38100"/>
            <a:ext cx="13129061" cy="4919514"/>
          </a:xfrm>
          <a:prstGeom prst="rect">
            <a:avLst/>
          </a:prstGeom>
          <a:gradFill>
            <a:gsLst>
              <a:gs pos="0">
                <a:srgbClr val="FFFFDE"/>
              </a:gs>
              <a:gs pos="100000">
                <a:srgbClr val="FFFFFF"/>
              </a:gs>
            </a:gsLst>
            <a:path>
              <a:fillToRect l="46846" t="120716" r="53153" b="-20716"/>
            </a:path>
          </a:gradFill>
          <a:ln w="12700">
            <a:miter lim="400000"/>
          </a:ln>
        </p:spPr>
        <p:txBody>
          <a:bodyPr lIns="50800" tIns="50800" rIns="50800" bIns="50800" anchor="ctr"/>
          <a:lstStyle/>
          <a:p>
            <a:pPr>
              <a:defRPr sz="2200">
                <a:solidFill>
                  <a:srgbClr val="FFFFFF"/>
                </a:solidFill>
                <a:latin typeface="+mn-lt"/>
                <a:ea typeface="+mn-ea"/>
                <a:cs typeface="+mn-cs"/>
                <a:sym typeface="Helvetica Neue Medium"/>
              </a:defRPr>
            </a:pPr>
            <a:endParaRPr/>
          </a:p>
        </p:txBody>
      </p:sp>
      <p:sp>
        <p:nvSpPr>
          <p:cNvPr id="190" name="Do Not Drift Away"/>
          <p:cNvSpPr txBox="1"/>
          <p:nvPr/>
        </p:nvSpPr>
        <p:spPr>
          <a:xfrm>
            <a:off x="653531" y="370147"/>
            <a:ext cx="11697737" cy="1282701"/>
          </a:xfrm>
          <a:prstGeom prst="rect">
            <a:avLst/>
          </a:prstGeom>
          <a:ln w="12700">
            <a:solidFill>
              <a:srgbClr val="A935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6800">
                <a:solidFill>
                  <a:schemeClr val="accent4">
                    <a:hueOff val="-1109302"/>
                    <a:lumOff val="-6470"/>
                  </a:schemeClr>
                </a:solidFill>
              </a:defRPr>
            </a:lvl1pPr>
          </a:lstStyle>
          <a:p>
            <a:r>
              <a:t>Do Not Drift Away</a:t>
            </a:r>
          </a:p>
        </p:txBody>
      </p:sp>
      <p:sp>
        <p:nvSpPr>
          <p:cNvPr id="191" name="Practice Paying Attention"/>
          <p:cNvSpPr txBox="1"/>
          <p:nvPr/>
        </p:nvSpPr>
        <p:spPr>
          <a:xfrm>
            <a:off x="751115" y="2000326"/>
            <a:ext cx="11502570" cy="3048001"/>
          </a:xfrm>
          <a:prstGeom prst="rect">
            <a:avLst/>
          </a:prstGeom>
          <a:ln w="12700">
            <a:miter lim="400000"/>
          </a:ln>
          <a:effectLst>
            <a:outerShdw blurRad="1270000" dir="5400000" rotWithShape="0">
              <a:srgbClr val="FFFFFF"/>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1358900" indent="-1358900" algn="l">
              <a:buSzPct val="100000"/>
              <a:buAutoNum type="arabicPeriod" startAt="3"/>
              <a:defRPr sz="8500">
                <a:solidFill>
                  <a:schemeClr val="accent4">
                    <a:hueOff val="-1109302"/>
                    <a:lumOff val="-6470"/>
                  </a:schemeClr>
                </a:solidFill>
              </a:defRPr>
            </a:lvl1pPr>
          </a:lstStyle>
          <a:p>
            <a:r>
              <a:t>Practice Paying Attention</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91"/>
                                        </p:tgtEl>
                                        <p:attrNameLst>
                                          <p:attrName>style.visibility</p:attrName>
                                        </p:attrNameLst>
                                      </p:cBhvr>
                                      <p:to>
                                        <p:strVal val="visible"/>
                                      </p:to>
                                    </p:set>
                                    <p:animEffect transition="in" filter="wipe(left)">
                                      <p:cBhvr>
                                        <p:cTn id="7" dur="10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 descr="Image"/>
          <p:cNvPicPr>
            <a:picLocks noChangeAspect="1"/>
          </p:cNvPicPr>
          <p:nvPr/>
        </p:nvPicPr>
        <p:blipFill>
          <a:blip r:embed="rId3">
            <a:extLst/>
          </a:blip>
          <a:stretch>
            <a:fillRect/>
          </a:stretch>
        </p:blipFill>
        <p:spPr>
          <a:xfrm>
            <a:off x="-62131" y="4354654"/>
            <a:ext cx="13129062" cy="5388386"/>
          </a:xfrm>
          <a:prstGeom prst="rect">
            <a:avLst/>
          </a:prstGeom>
          <a:ln w="12700">
            <a:miter lim="400000"/>
          </a:ln>
        </p:spPr>
      </p:pic>
      <p:sp>
        <p:nvSpPr>
          <p:cNvPr id="129" name="Rectangle"/>
          <p:cNvSpPr/>
          <p:nvPr/>
        </p:nvSpPr>
        <p:spPr>
          <a:xfrm>
            <a:off x="-38100" y="-38100"/>
            <a:ext cx="13129061" cy="4919514"/>
          </a:xfrm>
          <a:prstGeom prst="rect">
            <a:avLst/>
          </a:prstGeom>
          <a:gradFill>
            <a:gsLst>
              <a:gs pos="0">
                <a:srgbClr val="FFFFDE"/>
              </a:gs>
              <a:gs pos="100000">
                <a:srgbClr val="FFFFFF"/>
              </a:gs>
            </a:gsLst>
            <a:path>
              <a:fillToRect l="46846" t="120716" r="53153" b="-20716"/>
            </a:path>
          </a:gradFill>
          <a:ln w="12700">
            <a:miter lim="400000"/>
          </a:ln>
        </p:spPr>
        <p:txBody>
          <a:bodyPr lIns="50800" tIns="50800" rIns="50800" bIns="50800" anchor="ctr"/>
          <a:lstStyle/>
          <a:p>
            <a:pPr>
              <a:defRPr sz="2200">
                <a:solidFill>
                  <a:srgbClr val="FFFFFF"/>
                </a:solidFill>
                <a:latin typeface="+mn-lt"/>
                <a:ea typeface="+mn-ea"/>
                <a:cs typeface="+mn-cs"/>
                <a:sym typeface="Helvetica Neue Medium"/>
              </a:defRPr>
            </a:pPr>
            <a:endParaRPr/>
          </a:p>
        </p:txBody>
      </p:sp>
      <p:sp>
        <p:nvSpPr>
          <p:cNvPr id="130" name="1. Superiority of New Law…"/>
          <p:cNvSpPr txBox="1"/>
          <p:nvPr/>
        </p:nvSpPr>
        <p:spPr>
          <a:xfrm>
            <a:off x="533682" y="1771649"/>
            <a:ext cx="11712539" cy="30353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lnSpc>
                <a:spcPct val="120000"/>
              </a:lnSpc>
              <a:defRPr sz="7700">
                <a:solidFill>
                  <a:schemeClr val="accent4">
                    <a:hueOff val="-1109302"/>
                    <a:lumOff val="-6470"/>
                  </a:schemeClr>
                </a:solidFill>
              </a:defRPr>
            </a:pPr>
            <a:r>
              <a:t>1. Superiority of New Law </a:t>
            </a:r>
          </a:p>
          <a:p>
            <a:pPr algn="l">
              <a:lnSpc>
                <a:spcPct val="120000"/>
              </a:lnSpc>
              <a:defRPr sz="7700">
                <a:solidFill>
                  <a:schemeClr val="accent4">
                    <a:hueOff val="-1109302"/>
                    <a:lumOff val="-6470"/>
                  </a:schemeClr>
                </a:solidFill>
              </a:defRPr>
            </a:pPr>
            <a:r>
              <a:t>2. Persevering Towards Christ</a:t>
            </a:r>
          </a:p>
        </p:txBody>
      </p:sp>
      <p:sp>
        <p:nvSpPr>
          <p:cNvPr id="131" name="Themes of Hebrews"/>
          <p:cNvSpPr txBox="1"/>
          <p:nvPr/>
        </p:nvSpPr>
        <p:spPr>
          <a:xfrm>
            <a:off x="4337722" y="235191"/>
            <a:ext cx="8299439" cy="1435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120000"/>
              </a:lnSpc>
              <a:defRPr sz="7700">
                <a:solidFill>
                  <a:schemeClr val="accent4">
                    <a:hueOff val="-1109302"/>
                    <a:lumOff val="-6470"/>
                  </a:schemeClr>
                </a:solidFill>
              </a:defRPr>
            </a:lvl1pPr>
          </a:lstStyle>
          <a:p>
            <a:r>
              <a:t>Themes of Hebrews</a:t>
            </a:r>
          </a:p>
        </p:txBody>
      </p:sp>
      <p:sp>
        <p:nvSpPr>
          <p:cNvPr id="133" name="Line"/>
          <p:cNvSpPr/>
          <p:nvPr/>
        </p:nvSpPr>
        <p:spPr>
          <a:xfrm>
            <a:off x="1540786" y="951913"/>
            <a:ext cx="2569182" cy="1"/>
          </a:xfrm>
          <a:prstGeom prst="line">
            <a:avLst/>
          </a:prstGeom>
          <a:ln>
            <a:tailEnd type="triangle"/>
          </a:ln>
        </p:spPr>
        <p:txBody>
          <a:bodyPr lIns="50800" tIns="50800" rIns="50800" bIns="50800" anchor="ctr"/>
          <a:lstStyle/>
          <a:p>
            <a:pPr>
              <a:defRPr sz="220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33"/>
                                        </p:tgtEl>
                                        <p:attrNameLst>
                                          <p:attrName>style.visibility</p:attrName>
                                        </p:attrNameLst>
                                      </p:cBhvr>
                                      <p:to>
                                        <p:strVal val="visible"/>
                                      </p:to>
                                    </p:set>
                                    <p:animEffect transition="in" filter="wipe(left)">
                                      <p:cBhvr>
                                        <p:cTn id="7" dur="499"/>
                                        <p:tgtEl>
                                          <p:spTgt spid="133"/>
                                        </p:tgtEl>
                                      </p:cBhvr>
                                    </p:animEffect>
                                  </p:childTnLst>
                                </p:cTn>
                              </p:par>
                            </p:childTnLst>
                          </p:cTn>
                        </p:par>
                        <p:par>
                          <p:cTn id="8" fill="hold">
                            <p:stCondLst>
                              <p:cond delay="499"/>
                            </p:stCondLst>
                            <p:childTnLst>
                              <p:par>
                                <p:cTn id="9" presetID="22" presetClass="entr" presetSubtype="8" fill="hold" grpId="2" nodeType="afterEffect">
                                  <p:stCondLst>
                                    <p:cond delay="0"/>
                                  </p:stCondLst>
                                  <p:iterate>
                                    <p:tmAbs val="0"/>
                                  </p:iterate>
                                  <p:childTnLst>
                                    <p:set>
                                      <p:cBhvr>
                                        <p:cTn id="10" fill="hold"/>
                                        <p:tgtEl>
                                          <p:spTgt spid="131"/>
                                        </p:tgtEl>
                                        <p:attrNameLst>
                                          <p:attrName>style.visibility</p:attrName>
                                        </p:attrNameLst>
                                      </p:cBhvr>
                                      <p:to>
                                        <p:strVal val="visible"/>
                                      </p:to>
                                    </p:set>
                                    <p:animEffect transition="in" filter="wipe(left)">
                                      <p:cBhvr>
                                        <p:cTn id="11" dur="499"/>
                                        <p:tgtEl>
                                          <p:spTgt spid="1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3" nodeType="clickEffect">
                                  <p:stCondLst>
                                    <p:cond delay="0"/>
                                  </p:stCondLst>
                                  <p:iterate>
                                    <p:tmAbs val="0"/>
                                  </p:iterate>
                                  <p:childTnLst>
                                    <p:set>
                                      <p:cBhvr>
                                        <p:cTn id="15" fill="hold"/>
                                        <p:tgtEl>
                                          <p:spTgt spid="130">
                                            <p:bg/>
                                          </p:spTgt>
                                        </p:tgtEl>
                                        <p:attrNameLst>
                                          <p:attrName>style.visibility</p:attrName>
                                        </p:attrNameLst>
                                      </p:cBhvr>
                                      <p:to>
                                        <p:strVal val="visible"/>
                                      </p:to>
                                    </p:set>
                                    <p:animEffect transition="in" filter="wipe(left)">
                                      <p:cBhvr>
                                        <p:cTn id="16" dur="1000"/>
                                        <p:tgtEl>
                                          <p:spTgt spid="130">
                                            <p:bg/>
                                          </p:spTgt>
                                        </p:tgtEl>
                                      </p:cBhvr>
                                    </p:animEffect>
                                  </p:childTnLst>
                                </p:cTn>
                              </p:par>
                              <p:par>
                                <p:cTn id="17" presetID="22" presetClass="entr" presetSubtype="8" fill="hold" grpId="3" nodeType="withEffect">
                                  <p:stCondLst>
                                    <p:cond delay="0"/>
                                  </p:stCondLst>
                                  <p:iterate>
                                    <p:tmAbs val="0"/>
                                  </p:iterate>
                                  <p:childTnLst>
                                    <p:set>
                                      <p:cBhvr>
                                        <p:cTn id="18" fill="hold"/>
                                        <p:tgtEl>
                                          <p:spTgt spid="130">
                                            <p:txEl>
                                              <p:pRg st="0" end="0"/>
                                            </p:txEl>
                                          </p:spTgt>
                                        </p:tgtEl>
                                        <p:attrNameLst>
                                          <p:attrName>style.visibility</p:attrName>
                                        </p:attrNameLst>
                                      </p:cBhvr>
                                      <p:to>
                                        <p:strVal val="visible"/>
                                      </p:to>
                                    </p:set>
                                    <p:animEffect transition="in" filter="wipe(left)">
                                      <p:cBhvr>
                                        <p:cTn id="19" dur="1000"/>
                                        <p:tgtEl>
                                          <p:spTgt spid="13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3" nodeType="clickEffect">
                                  <p:stCondLst>
                                    <p:cond delay="0"/>
                                  </p:stCondLst>
                                  <p:iterate>
                                    <p:tmAbs val="0"/>
                                  </p:iterate>
                                  <p:childTnLst>
                                    <p:set>
                                      <p:cBhvr>
                                        <p:cTn id="23" fill="hold"/>
                                        <p:tgtEl>
                                          <p:spTgt spid="130">
                                            <p:txEl>
                                              <p:pRg st="1" end="1"/>
                                            </p:txEl>
                                          </p:spTgt>
                                        </p:tgtEl>
                                        <p:attrNameLst>
                                          <p:attrName>style.visibility</p:attrName>
                                        </p:attrNameLst>
                                      </p:cBhvr>
                                      <p:to>
                                        <p:strVal val="visible"/>
                                      </p:to>
                                    </p:set>
                                    <p:animEffect transition="in" filter="wipe(left)">
                                      <p:cBhvr>
                                        <p:cTn id="24" dur="1000"/>
                                        <p:tgtEl>
                                          <p:spTgt spid="1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3" build="p" bldLvl="5" animBg="1" advAuto="0"/>
      <p:bldP spid="131" grpId="2" animBg="1" advAuto="0"/>
      <p:bldP spid="13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 descr="Image"/>
          <p:cNvPicPr>
            <a:picLocks noChangeAspect="1"/>
          </p:cNvPicPr>
          <p:nvPr/>
        </p:nvPicPr>
        <p:blipFill>
          <a:blip r:embed="rId3">
            <a:extLst/>
          </a:blip>
          <a:stretch>
            <a:fillRect/>
          </a:stretch>
        </p:blipFill>
        <p:spPr>
          <a:xfrm>
            <a:off x="-62131" y="4354654"/>
            <a:ext cx="13129062" cy="5388386"/>
          </a:xfrm>
          <a:prstGeom prst="rect">
            <a:avLst/>
          </a:prstGeom>
          <a:ln w="12700">
            <a:miter lim="400000"/>
          </a:ln>
        </p:spPr>
      </p:pic>
      <p:sp>
        <p:nvSpPr>
          <p:cNvPr id="138" name="Rectangle"/>
          <p:cNvSpPr/>
          <p:nvPr/>
        </p:nvSpPr>
        <p:spPr>
          <a:xfrm>
            <a:off x="-38100" y="-38100"/>
            <a:ext cx="13129061" cy="4919514"/>
          </a:xfrm>
          <a:prstGeom prst="rect">
            <a:avLst/>
          </a:prstGeom>
          <a:gradFill>
            <a:gsLst>
              <a:gs pos="0">
                <a:srgbClr val="FFFFDE"/>
              </a:gs>
              <a:gs pos="100000">
                <a:srgbClr val="FFFFFF"/>
              </a:gs>
            </a:gsLst>
            <a:path>
              <a:fillToRect l="46846" t="120716" r="53153" b="-20716"/>
            </a:path>
          </a:gradFill>
          <a:ln w="12700">
            <a:miter lim="400000"/>
          </a:ln>
        </p:spPr>
        <p:txBody>
          <a:bodyPr lIns="50800" tIns="50800" rIns="50800" bIns="50800" anchor="ctr"/>
          <a:lstStyle/>
          <a:p>
            <a:pPr>
              <a:defRPr sz="2200">
                <a:solidFill>
                  <a:srgbClr val="FFFFFF"/>
                </a:solidFill>
                <a:latin typeface="+mn-lt"/>
                <a:ea typeface="+mn-ea"/>
                <a:cs typeface="+mn-cs"/>
                <a:sym typeface="Helvetica Neue Medium"/>
              </a:defRPr>
            </a:pPr>
            <a:endParaRPr/>
          </a:p>
        </p:txBody>
      </p:sp>
      <p:sp>
        <p:nvSpPr>
          <p:cNvPr id="139" name="Christ is Higher than Angels? (Hebrews 1)"/>
          <p:cNvSpPr txBox="1"/>
          <p:nvPr/>
        </p:nvSpPr>
        <p:spPr>
          <a:xfrm>
            <a:off x="653531" y="327044"/>
            <a:ext cx="11697737" cy="1838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90000"/>
              </a:lnSpc>
              <a:defRPr sz="6800">
                <a:solidFill>
                  <a:schemeClr val="accent4">
                    <a:hueOff val="-1109302"/>
                    <a:lumOff val="-6470"/>
                  </a:schemeClr>
                </a:solidFill>
              </a:defRPr>
            </a:pPr>
            <a:r>
              <a:t>Christ is Higher than Angels?</a:t>
            </a:r>
            <a:br/>
            <a:r>
              <a:rPr sz="4000" b="1">
                <a:latin typeface="Gill Sans"/>
                <a:ea typeface="Gill Sans"/>
                <a:cs typeface="Gill Sans"/>
                <a:sym typeface="Gill Sans"/>
              </a:rPr>
              <a:t>(</a:t>
            </a:r>
            <a:r>
              <a:rPr sz="4000"/>
              <a:t>Hebrews 1</a:t>
            </a:r>
            <a:r>
              <a:rPr sz="4000" b="1">
                <a:latin typeface="Gill Sans"/>
                <a:ea typeface="Gill Sans"/>
                <a:cs typeface="Gill Sans"/>
                <a:sym typeface="Gill Sans"/>
              </a:rPr>
              <a:t>)</a:t>
            </a:r>
          </a:p>
        </p:txBody>
      </p:sp>
      <p:sp>
        <p:nvSpPr>
          <p:cNvPr id="140" name="Christ Was Lower Than Angels? (Hebrews 2)"/>
          <p:cNvSpPr txBox="1"/>
          <p:nvPr/>
        </p:nvSpPr>
        <p:spPr>
          <a:xfrm>
            <a:off x="677562" y="2340849"/>
            <a:ext cx="11697737" cy="1838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90000"/>
              </a:lnSpc>
              <a:defRPr sz="6800">
                <a:solidFill>
                  <a:schemeClr val="accent4">
                    <a:hueOff val="-1109302"/>
                    <a:lumOff val="-6470"/>
                  </a:schemeClr>
                </a:solidFill>
              </a:defRPr>
            </a:pPr>
            <a:r>
              <a:t>Christ Was Lower Than Angels?</a:t>
            </a:r>
            <a:br/>
            <a:r>
              <a:rPr sz="4000" b="1">
                <a:latin typeface="Gill Sans"/>
                <a:ea typeface="Gill Sans"/>
                <a:cs typeface="Gill Sans"/>
                <a:sym typeface="Gill Sans"/>
              </a:rPr>
              <a:t>(</a:t>
            </a:r>
            <a:r>
              <a:rPr sz="4000"/>
              <a:t>Hebrews 2</a:t>
            </a:r>
            <a:r>
              <a:rPr sz="4000" b="1">
                <a:latin typeface="Gill Sans"/>
                <a:ea typeface="Gill Sans"/>
                <a:cs typeface="Gill Sans"/>
                <a:sym typeface="Gill Sans"/>
              </a:rPr>
              <a:t>)</a:t>
            </a:r>
          </a:p>
        </p:txBody>
      </p:sp>
      <p:sp>
        <p:nvSpPr>
          <p:cNvPr id="141" name="Tiara"/>
          <p:cNvSpPr/>
          <p:nvPr/>
        </p:nvSpPr>
        <p:spPr>
          <a:xfrm>
            <a:off x="4689119" y="4647401"/>
            <a:ext cx="3626561" cy="1906598"/>
          </a:xfrm>
          <a:custGeom>
            <a:avLst/>
            <a:gdLst/>
            <a:ahLst/>
            <a:cxnLst>
              <a:cxn ang="0">
                <a:pos x="wd2" y="hd2"/>
              </a:cxn>
              <a:cxn ang="5400000">
                <a:pos x="wd2" y="hd2"/>
              </a:cxn>
              <a:cxn ang="10800000">
                <a:pos x="wd2" y="hd2"/>
              </a:cxn>
              <a:cxn ang="16200000">
                <a:pos x="wd2" y="hd2"/>
              </a:cxn>
            </a:cxnLst>
            <a:rect l="0" t="0" r="r" b="b"/>
            <a:pathLst>
              <a:path w="21095" h="21189" extrusionOk="0">
                <a:moveTo>
                  <a:pt x="10548" y="0"/>
                </a:moveTo>
                <a:cubicBezTo>
                  <a:pt x="10216" y="0"/>
                  <a:pt x="9946" y="512"/>
                  <a:pt x="9946" y="1147"/>
                </a:cubicBezTo>
                <a:cubicBezTo>
                  <a:pt x="9946" y="1228"/>
                  <a:pt x="9921" y="1290"/>
                  <a:pt x="9874" y="1270"/>
                </a:cubicBezTo>
                <a:cubicBezTo>
                  <a:pt x="9821" y="1250"/>
                  <a:pt x="9762" y="1240"/>
                  <a:pt x="9704" y="1261"/>
                </a:cubicBezTo>
                <a:cubicBezTo>
                  <a:pt x="9466" y="1301"/>
                  <a:pt x="9260" y="1612"/>
                  <a:pt x="9181" y="2036"/>
                </a:cubicBezTo>
                <a:cubicBezTo>
                  <a:pt x="9139" y="2258"/>
                  <a:pt x="9140" y="2481"/>
                  <a:pt x="9161" y="2673"/>
                </a:cubicBezTo>
                <a:cubicBezTo>
                  <a:pt x="9172" y="2753"/>
                  <a:pt x="9139" y="2824"/>
                  <a:pt x="9097" y="2824"/>
                </a:cubicBezTo>
                <a:cubicBezTo>
                  <a:pt x="9033" y="2824"/>
                  <a:pt x="8966" y="2843"/>
                  <a:pt x="8897" y="2893"/>
                </a:cubicBezTo>
                <a:cubicBezTo>
                  <a:pt x="8676" y="3044"/>
                  <a:pt x="8517" y="3439"/>
                  <a:pt x="8501" y="3883"/>
                </a:cubicBezTo>
                <a:cubicBezTo>
                  <a:pt x="8475" y="4629"/>
                  <a:pt x="8802" y="5202"/>
                  <a:pt x="9171" y="5121"/>
                </a:cubicBezTo>
                <a:cubicBezTo>
                  <a:pt x="9245" y="5101"/>
                  <a:pt x="9313" y="5223"/>
                  <a:pt x="9313" y="5364"/>
                </a:cubicBezTo>
                <a:cubicBezTo>
                  <a:pt x="9313" y="5586"/>
                  <a:pt x="9308" y="5807"/>
                  <a:pt x="9287" y="6029"/>
                </a:cubicBezTo>
                <a:cubicBezTo>
                  <a:pt x="9281" y="6110"/>
                  <a:pt x="9240" y="6150"/>
                  <a:pt x="9197" y="6130"/>
                </a:cubicBezTo>
                <a:cubicBezTo>
                  <a:pt x="8970" y="5989"/>
                  <a:pt x="8728" y="5909"/>
                  <a:pt x="8480" y="5909"/>
                </a:cubicBezTo>
                <a:cubicBezTo>
                  <a:pt x="7540" y="5909"/>
                  <a:pt x="6727" y="7018"/>
                  <a:pt x="6395" y="8591"/>
                </a:cubicBezTo>
                <a:cubicBezTo>
                  <a:pt x="6379" y="8672"/>
                  <a:pt x="6326" y="8701"/>
                  <a:pt x="6289" y="8661"/>
                </a:cubicBezTo>
                <a:cubicBezTo>
                  <a:pt x="6110" y="8449"/>
                  <a:pt x="5951" y="8197"/>
                  <a:pt x="5819" y="7895"/>
                </a:cubicBezTo>
                <a:cubicBezTo>
                  <a:pt x="5793" y="7834"/>
                  <a:pt x="5799" y="7743"/>
                  <a:pt x="5836" y="7703"/>
                </a:cubicBezTo>
                <a:cubicBezTo>
                  <a:pt x="6020" y="7481"/>
                  <a:pt x="6135" y="7078"/>
                  <a:pt x="6119" y="6634"/>
                </a:cubicBezTo>
                <a:cubicBezTo>
                  <a:pt x="6093" y="6019"/>
                  <a:pt x="5808" y="5535"/>
                  <a:pt x="5486" y="5575"/>
                </a:cubicBezTo>
                <a:cubicBezTo>
                  <a:pt x="5137" y="5616"/>
                  <a:pt x="4879" y="6202"/>
                  <a:pt x="4922" y="6858"/>
                </a:cubicBezTo>
                <a:cubicBezTo>
                  <a:pt x="4964" y="7493"/>
                  <a:pt x="5170" y="7977"/>
                  <a:pt x="5281" y="8270"/>
                </a:cubicBezTo>
                <a:cubicBezTo>
                  <a:pt x="5308" y="8340"/>
                  <a:pt x="5281" y="8431"/>
                  <a:pt x="5238" y="8431"/>
                </a:cubicBezTo>
                <a:cubicBezTo>
                  <a:pt x="4652" y="8491"/>
                  <a:pt x="4130" y="9006"/>
                  <a:pt x="3760" y="9783"/>
                </a:cubicBezTo>
                <a:cubicBezTo>
                  <a:pt x="3729" y="9843"/>
                  <a:pt x="3677" y="9810"/>
                  <a:pt x="3671" y="9720"/>
                </a:cubicBezTo>
                <a:cubicBezTo>
                  <a:pt x="3661" y="9336"/>
                  <a:pt x="3639" y="9054"/>
                  <a:pt x="3607" y="8711"/>
                </a:cubicBezTo>
                <a:cubicBezTo>
                  <a:pt x="3538" y="7955"/>
                  <a:pt x="3232" y="7572"/>
                  <a:pt x="2868" y="7693"/>
                </a:cubicBezTo>
                <a:cubicBezTo>
                  <a:pt x="2662" y="7764"/>
                  <a:pt x="2488" y="8047"/>
                  <a:pt x="2424" y="8431"/>
                </a:cubicBezTo>
                <a:cubicBezTo>
                  <a:pt x="2282" y="9298"/>
                  <a:pt x="2636" y="10042"/>
                  <a:pt x="3048" y="9972"/>
                </a:cubicBezTo>
                <a:cubicBezTo>
                  <a:pt x="3074" y="9972"/>
                  <a:pt x="3147" y="9941"/>
                  <a:pt x="3137" y="10073"/>
                </a:cubicBezTo>
                <a:cubicBezTo>
                  <a:pt x="3132" y="10264"/>
                  <a:pt x="3116" y="10346"/>
                  <a:pt x="3074" y="10517"/>
                </a:cubicBezTo>
                <a:cubicBezTo>
                  <a:pt x="3058" y="10577"/>
                  <a:pt x="3022" y="10597"/>
                  <a:pt x="2990" y="10577"/>
                </a:cubicBezTo>
                <a:cubicBezTo>
                  <a:pt x="2826" y="10466"/>
                  <a:pt x="2657" y="10407"/>
                  <a:pt x="2477" y="10407"/>
                </a:cubicBezTo>
                <a:cubicBezTo>
                  <a:pt x="1886" y="10407"/>
                  <a:pt x="1375" y="11042"/>
                  <a:pt x="1111" y="11970"/>
                </a:cubicBezTo>
                <a:cubicBezTo>
                  <a:pt x="1095" y="12020"/>
                  <a:pt x="1063" y="12041"/>
                  <a:pt x="1042" y="12011"/>
                </a:cubicBezTo>
                <a:cubicBezTo>
                  <a:pt x="957" y="11920"/>
                  <a:pt x="883" y="11808"/>
                  <a:pt x="809" y="11677"/>
                </a:cubicBezTo>
                <a:cubicBezTo>
                  <a:pt x="778" y="11626"/>
                  <a:pt x="794" y="11536"/>
                  <a:pt x="831" y="11516"/>
                </a:cubicBezTo>
                <a:cubicBezTo>
                  <a:pt x="1089" y="11365"/>
                  <a:pt x="1274" y="10879"/>
                  <a:pt x="1253" y="10325"/>
                </a:cubicBezTo>
                <a:cubicBezTo>
                  <a:pt x="1232" y="9780"/>
                  <a:pt x="1000" y="9326"/>
                  <a:pt x="715" y="9266"/>
                </a:cubicBezTo>
                <a:cubicBezTo>
                  <a:pt x="409" y="9205"/>
                  <a:pt x="144" y="9589"/>
                  <a:pt x="70" y="10114"/>
                </a:cubicBezTo>
                <a:lnTo>
                  <a:pt x="60" y="10114"/>
                </a:lnTo>
                <a:cubicBezTo>
                  <a:pt x="45" y="10265"/>
                  <a:pt x="-257" y="13875"/>
                  <a:pt x="651" y="16275"/>
                </a:cubicBezTo>
                <a:cubicBezTo>
                  <a:pt x="751" y="16537"/>
                  <a:pt x="809" y="16860"/>
                  <a:pt x="809" y="17183"/>
                </a:cubicBezTo>
                <a:lnTo>
                  <a:pt x="809" y="18910"/>
                </a:lnTo>
                <a:cubicBezTo>
                  <a:pt x="809" y="18920"/>
                  <a:pt x="809" y="18937"/>
                  <a:pt x="809" y="18948"/>
                </a:cubicBezTo>
                <a:cubicBezTo>
                  <a:pt x="809" y="19059"/>
                  <a:pt x="809" y="19171"/>
                  <a:pt x="809" y="19272"/>
                </a:cubicBezTo>
                <a:cubicBezTo>
                  <a:pt x="809" y="19605"/>
                  <a:pt x="952" y="19906"/>
                  <a:pt x="1121" y="19956"/>
                </a:cubicBezTo>
                <a:cubicBezTo>
                  <a:pt x="7387" y="21600"/>
                  <a:pt x="13736" y="21600"/>
                  <a:pt x="20002" y="19956"/>
                </a:cubicBezTo>
                <a:cubicBezTo>
                  <a:pt x="20171" y="19916"/>
                  <a:pt x="20314" y="19605"/>
                  <a:pt x="20314" y="19272"/>
                </a:cubicBezTo>
                <a:lnTo>
                  <a:pt x="20314" y="17255"/>
                </a:lnTo>
                <a:cubicBezTo>
                  <a:pt x="20314" y="16943"/>
                  <a:pt x="20361" y="16651"/>
                  <a:pt x="20451" y="16388"/>
                </a:cubicBezTo>
                <a:cubicBezTo>
                  <a:pt x="21343" y="13938"/>
                  <a:pt x="21054" y="10255"/>
                  <a:pt x="21038" y="10104"/>
                </a:cubicBezTo>
                <a:lnTo>
                  <a:pt x="21027" y="10104"/>
                </a:lnTo>
                <a:cubicBezTo>
                  <a:pt x="20953" y="9580"/>
                  <a:pt x="20689" y="9196"/>
                  <a:pt x="20383" y="9256"/>
                </a:cubicBezTo>
                <a:cubicBezTo>
                  <a:pt x="20098" y="9317"/>
                  <a:pt x="19865" y="9761"/>
                  <a:pt x="19844" y="10315"/>
                </a:cubicBezTo>
                <a:cubicBezTo>
                  <a:pt x="19823" y="10870"/>
                  <a:pt x="20007" y="11345"/>
                  <a:pt x="20266" y="11507"/>
                </a:cubicBezTo>
                <a:cubicBezTo>
                  <a:pt x="20303" y="11527"/>
                  <a:pt x="20319" y="11617"/>
                  <a:pt x="20288" y="11667"/>
                </a:cubicBezTo>
                <a:cubicBezTo>
                  <a:pt x="20219" y="11788"/>
                  <a:pt x="20139" y="11901"/>
                  <a:pt x="20055" y="12001"/>
                </a:cubicBezTo>
                <a:cubicBezTo>
                  <a:pt x="20029" y="12032"/>
                  <a:pt x="19998" y="12011"/>
                  <a:pt x="19987" y="11960"/>
                </a:cubicBezTo>
                <a:cubicBezTo>
                  <a:pt x="19723" y="11033"/>
                  <a:pt x="19211" y="10397"/>
                  <a:pt x="18620" y="10397"/>
                </a:cubicBezTo>
                <a:cubicBezTo>
                  <a:pt x="18440" y="10397"/>
                  <a:pt x="18267" y="10456"/>
                  <a:pt x="18108" y="10567"/>
                </a:cubicBezTo>
                <a:cubicBezTo>
                  <a:pt x="18077" y="10588"/>
                  <a:pt x="18039" y="10558"/>
                  <a:pt x="18023" y="10508"/>
                </a:cubicBezTo>
                <a:cubicBezTo>
                  <a:pt x="17980" y="10346"/>
                  <a:pt x="17965" y="10255"/>
                  <a:pt x="17960" y="10063"/>
                </a:cubicBezTo>
                <a:cubicBezTo>
                  <a:pt x="17949" y="9932"/>
                  <a:pt x="18023" y="9952"/>
                  <a:pt x="18049" y="9962"/>
                </a:cubicBezTo>
                <a:cubicBezTo>
                  <a:pt x="18461" y="10033"/>
                  <a:pt x="18815" y="9288"/>
                  <a:pt x="18673" y="8421"/>
                </a:cubicBezTo>
                <a:cubicBezTo>
                  <a:pt x="18609" y="8038"/>
                  <a:pt x="18435" y="7764"/>
                  <a:pt x="18229" y="7684"/>
                </a:cubicBezTo>
                <a:cubicBezTo>
                  <a:pt x="17865" y="7553"/>
                  <a:pt x="17559" y="7935"/>
                  <a:pt x="17490" y="8702"/>
                </a:cubicBezTo>
                <a:cubicBezTo>
                  <a:pt x="17458" y="9034"/>
                  <a:pt x="17443" y="9327"/>
                  <a:pt x="17427" y="9710"/>
                </a:cubicBezTo>
                <a:cubicBezTo>
                  <a:pt x="17422" y="9801"/>
                  <a:pt x="17368" y="9831"/>
                  <a:pt x="17336" y="9770"/>
                </a:cubicBezTo>
                <a:cubicBezTo>
                  <a:pt x="16967" y="8983"/>
                  <a:pt x="16444" y="8482"/>
                  <a:pt x="15858" y="8421"/>
                </a:cubicBezTo>
                <a:cubicBezTo>
                  <a:pt x="15816" y="8421"/>
                  <a:pt x="15791" y="8318"/>
                  <a:pt x="15817" y="8257"/>
                </a:cubicBezTo>
                <a:cubicBezTo>
                  <a:pt x="15928" y="7955"/>
                  <a:pt x="16133" y="7481"/>
                  <a:pt x="16175" y="6845"/>
                </a:cubicBezTo>
                <a:cubicBezTo>
                  <a:pt x="16223" y="6200"/>
                  <a:pt x="15959" y="5606"/>
                  <a:pt x="15611" y="5566"/>
                </a:cubicBezTo>
                <a:cubicBezTo>
                  <a:pt x="15289" y="5525"/>
                  <a:pt x="14999" y="6010"/>
                  <a:pt x="14978" y="6625"/>
                </a:cubicBezTo>
                <a:cubicBezTo>
                  <a:pt x="14962" y="7068"/>
                  <a:pt x="15073" y="7471"/>
                  <a:pt x="15263" y="7693"/>
                </a:cubicBezTo>
                <a:cubicBezTo>
                  <a:pt x="15300" y="7733"/>
                  <a:pt x="15304" y="7825"/>
                  <a:pt x="15278" y="7885"/>
                </a:cubicBezTo>
                <a:cubicBezTo>
                  <a:pt x="15146" y="8188"/>
                  <a:pt x="14989" y="8439"/>
                  <a:pt x="14809" y="8651"/>
                </a:cubicBezTo>
                <a:cubicBezTo>
                  <a:pt x="14772" y="8702"/>
                  <a:pt x="14720" y="8663"/>
                  <a:pt x="14704" y="8582"/>
                </a:cubicBezTo>
                <a:cubicBezTo>
                  <a:pt x="14371" y="7009"/>
                  <a:pt x="13564" y="5900"/>
                  <a:pt x="12619" y="5900"/>
                </a:cubicBezTo>
                <a:cubicBezTo>
                  <a:pt x="12365" y="5900"/>
                  <a:pt x="12126" y="5979"/>
                  <a:pt x="11899" y="6120"/>
                </a:cubicBezTo>
                <a:cubicBezTo>
                  <a:pt x="11863" y="6141"/>
                  <a:pt x="11821" y="6100"/>
                  <a:pt x="11810" y="6020"/>
                </a:cubicBezTo>
                <a:cubicBezTo>
                  <a:pt x="11795" y="5808"/>
                  <a:pt x="11784" y="5595"/>
                  <a:pt x="11784" y="5383"/>
                </a:cubicBezTo>
                <a:cubicBezTo>
                  <a:pt x="11784" y="5232"/>
                  <a:pt x="11853" y="5112"/>
                  <a:pt x="11932" y="5112"/>
                </a:cubicBezTo>
                <a:cubicBezTo>
                  <a:pt x="12349" y="5203"/>
                  <a:pt x="12714" y="4445"/>
                  <a:pt x="12566" y="3568"/>
                </a:cubicBezTo>
                <a:cubicBezTo>
                  <a:pt x="12529" y="3336"/>
                  <a:pt x="12439" y="3125"/>
                  <a:pt x="12328" y="3004"/>
                </a:cubicBezTo>
                <a:cubicBezTo>
                  <a:pt x="12217" y="2882"/>
                  <a:pt x="12106" y="2824"/>
                  <a:pt x="12000" y="2824"/>
                </a:cubicBezTo>
                <a:cubicBezTo>
                  <a:pt x="11958" y="2824"/>
                  <a:pt x="11927" y="2753"/>
                  <a:pt x="11937" y="2673"/>
                </a:cubicBezTo>
                <a:cubicBezTo>
                  <a:pt x="11948" y="2562"/>
                  <a:pt x="11953" y="2441"/>
                  <a:pt x="11947" y="2320"/>
                </a:cubicBezTo>
                <a:cubicBezTo>
                  <a:pt x="11921" y="1765"/>
                  <a:pt x="11688" y="1311"/>
                  <a:pt x="11398" y="1261"/>
                </a:cubicBezTo>
                <a:cubicBezTo>
                  <a:pt x="11340" y="1251"/>
                  <a:pt x="11283" y="1260"/>
                  <a:pt x="11225" y="1270"/>
                </a:cubicBezTo>
                <a:cubicBezTo>
                  <a:pt x="11177" y="1280"/>
                  <a:pt x="11151" y="1198"/>
                  <a:pt x="11151" y="1147"/>
                </a:cubicBezTo>
                <a:cubicBezTo>
                  <a:pt x="11151" y="512"/>
                  <a:pt x="10881" y="0"/>
                  <a:pt x="10548" y="0"/>
                </a:cubicBezTo>
                <a:close/>
                <a:moveTo>
                  <a:pt x="12612" y="6918"/>
                </a:moveTo>
                <a:cubicBezTo>
                  <a:pt x="13309" y="6918"/>
                  <a:pt x="13912" y="7725"/>
                  <a:pt x="14176" y="8875"/>
                </a:cubicBezTo>
                <a:cubicBezTo>
                  <a:pt x="14202" y="8996"/>
                  <a:pt x="14165" y="9126"/>
                  <a:pt x="14102" y="9146"/>
                </a:cubicBezTo>
                <a:cubicBezTo>
                  <a:pt x="13737" y="9267"/>
                  <a:pt x="13363" y="9185"/>
                  <a:pt x="13015" y="8913"/>
                </a:cubicBezTo>
                <a:cubicBezTo>
                  <a:pt x="12608" y="8600"/>
                  <a:pt x="12280" y="8046"/>
                  <a:pt x="12058" y="7340"/>
                </a:cubicBezTo>
                <a:cubicBezTo>
                  <a:pt x="12026" y="7239"/>
                  <a:pt x="12054" y="7100"/>
                  <a:pt x="12117" y="7060"/>
                </a:cubicBezTo>
                <a:cubicBezTo>
                  <a:pt x="12276" y="6969"/>
                  <a:pt x="12438" y="6918"/>
                  <a:pt x="12612" y="6918"/>
                </a:cubicBezTo>
                <a:close/>
                <a:moveTo>
                  <a:pt x="8475" y="6937"/>
                </a:moveTo>
                <a:cubicBezTo>
                  <a:pt x="8649" y="6937"/>
                  <a:pt x="8811" y="6988"/>
                  <a:pt x="8970" y="7079"/>
                </a:cubicBezTo>
                <a:cubicBezTo>
                  <a:pt x="9033" y="7099"/>
                  <a:pt x="9061" y="7239"/>
                  <a:pt x="9029" y="7350"/>
                </a:cubicBezTo>
                <a:cubicBezTo>
                  <a:pt x="8813" y="8056"/>
                  <a:pt x="8479" y="8603"/>
                  <a:pt x="8072" y="8925"/>
                </a:cubicBezTo>
                <a:cubicBezTo>
                  <a:pt x="7724" y="9198"/>
                  <a:pt x="7350" y="9276"/>
                  <a:pt x="6985" y="9155"/>
                </a:cubicBezTo>
                <a:cubicBezTo>
                  <a:pt x="6922" y="9135"/>
                  <a:pt x="6885" y="9005"/>
                  <a:pt x="6911" y="8894"/>
                </a:cubicBezTo>
                <a:cubicBezTo>
                  <a:pt x="7175" y="7744"/>
                  <a:pt x="7778" y="6937"/>
                  <a:pt x="8475" y="6937"/>
                </a:cubicBezTo>
                <a:close/>
                <a:moveTo>
                  <a:pt x="15743" y="9389"/>
                </a:moveTo>
                <a:cubicBezTo>
                  <a:pt x="16271" y="9389"/>
                  <a:pt x="16746" y="9871"/>
                  <a:pt x="17041" y="10627"/>
                </a:cubicBezTo>
                <a:cubicBezTo>
                  <a:pt x="17089" y="10748"/>
                  <a:pt x="17053" y="10920"/>
                  <a:pt x="16974" y="10930"/>
                </a:cubicBezTo>
                <a:cubicBezTo>
                  <a:pt x="16689" y="10980"/>
                  <a:pt x="16397" y="10910"/>
                  <a:pt x="16122" y="10719"/>
                </a:cubicBezTo>
                <a:cubicBezTo>
                  <a:pt x="15832" y="10517"/>
                  <a:pt x="15575" y="10194"/>
                  <a:pt x="15364" y="9770"/>
                </a:cubicBezTo>
                <a:cubicBezTo>
                  <a:pt x="15311" y="9659"/>
                  <a:pt x="15337" y="9479"/>
                  <a:pt x="15416" y="9449"/>
                </a:cubicBezTo>
                <a:cubicBezTo>
                  <a:pt x="15522" y="9408"/>
                  <a:pt x="15632" y="9389"/>
                  <a:pt x="15743" y="9389"/>
                </a:cubicBezTo>
                <a:close/>
                <a:moveTo>
                  <a:pt x="5344" y="9398"/>
                </a:moveTo>
                <a:cubicBezTo>
                  <a:pt x="5455" y="9398"/>
                  <a:pt x="5565" y="9418"/>
                  <a:pt x="5671" y="9458"/>
                </a:cubicBezTo>
                <a:cubicBezTo>
                  <a:pt x="5750" y="9488"/>
                  <a:pt x="5781" y="9672"/>
                  <a:pt x="5723" y="9783"/>
                </a:cubicBezTo>
                <a:cubicBezTo>
                  <a:pt x="5512" y="10206"/>
                  <a:pt x="5255" y="10526"/>
                  <a:pt x="4965" y="10728"/>
                </a:cubicBezTo>
                <a:cubicBezTo>
                  <a:pt x="4690" y="10920"/>
                  <a:pt x="4398" y="10993"/>
                  <a:pt x="4113" y="10942"/>
                </a:cubicBezTo>
                <a:cubicBezTo>
                  <a:pt x="4034" y="10932"/>
                  <a:pt x="3998" y="10761"/>
                  <a:pt x="4046" y="10640"/>
                </a:cubicBezTo>
                <a:cubicBezTo>
                  <a:pt x="4341" y="9894"/>
                  <a:pt x="4816" y="9398"/>
                  <a:pt x="5344" y="9398"/>
                </a:cubicBezTo>
                <a:close/>
                <a:moveTo>
                  <a:pt x="2477" y="11425"/>
                </a:moveTo>
                <a:cubicBezTo>
                  <a:pt x="2540" y="11425"/>
                  <a:pt x="2610" y="11435"/>
                  <a:pt x="2668" y="11466"/>
                </a:cubicBezTo>
                <a:cubicBezTo>
                  <a:pt x="2711" y="11486"/>
                  <a:pt x="2726" y="11597"/>
                  <a:pt x="2695" y="11658"/>
                </a:cubicBezTo>
                <a:cubicBezTo>
                  <a:pt x="2589" y="11839"/>
                  <a:pt x="2472" y="12000"/>
                  <a:pt x="2340" y="12121"/>
                </a:cubicBezTo>
                <a:cubicBezTo>
                  <a:pt x="2140" y="12303"/>
                  <a:pt x="1929" y="12383"/>
                  <a:pt x="1718" y="12373"/>
                </a:cubicBezTo>
                <a:cubicBezTo>
                  <a:pt x="1671" y="12373"/>
                  <a:pt x="1644" y="12261"/>
                  <a:pt x="1670" y="12190"/>
                </a:cubicBezTo>
                <a:cubicBezTo>
                  <a:pt x="1855" y="11727"/>
                  <a:pt x="2144" y="11425"/>
                  <a:pt x="2477" y="11425"/>
                </a:cubicBezTo>
                <a:close/>
                <a:moveTo>
                  <a:pt x="18615" y="11434"/>
                </a:moveTo>
                <a:cubicBezTo>
                  <a:pt x="18942" y="11434"/>
                  <a:pt x="19232" y="11739"/>
                  <a:pt x="19422" y="12203"/>
                </a:cubicBezTo>
                <a:cubicBezTo>
                  <a:pt x="19453" y="12274"/>
                  <a:pt x="19428" y="12373"/>
                  <a:pt x="19375" y="12383"/>
                </a:cubicBezTo>
                <a:cubicBezTo>
                  <a:pt x="19164" y="12393"/>
                  <a:pt x="18947" y="12312"/>
                  <a:pt x="18752" y="12131"/>
                </a:cubicBezTo>
                <a:cubicBezTo>
                  <a:pt x="18620" y="12010"/>
                  <a:pt x="18499" y="11859"/>
                  <a:pt x="18399" y="11667"/>
                </a:cubicBezTo>
                <a:cubicBezTo>
                  <a:pt x="18362" y="11607"/>
                  <a:pt x="18383" y="11485"/>
                  <a:pt x="18425" y="11475"/>
                </a:cubicBezTo>
                <a:cubicBezTo>
                  <a:pt x="18489" y="11455"/>
                  <a:pt x="18552" y="11434"/>
                  <a:pt x="18615" y="11434"/>
                </a:cubicBezTo>
                <a:close/>
              </a:path>
            </a:pathLst>
          </a:custGeom>
          <a:solidFill>
            <a:srgbClr val="D75F01"/>
          </a:solidFill>
          <a:ln w="12700">
            <a:miter lim="400000"/>
          </a:ln>
          <a:effectLst>
            <a:outerShdw blurRad="114300" dist="12700" dir="5400000" rotWithShape="0">
              <a:srgbClr val="000000"/>
            </a:outerShdw>
          </a:effectLst>
        </p:spPr>
        <p:txBody>
          <a:bodyPr lIns="50800" tIns="50800" rIns="50800" bIns="50800" anchor="ctr"/>
          <a:lstStyle/>
          <a:p>
            <a:pPr>
              <a:defRPr sz="220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39"/>
                                        </p:tgtEl>
                                        <p:attrNameLst>
                                          <p:attrName>style.visibility</p:attrName>
                                        </p:attrNameLst>
                                      </p:cBhvr>
                                      <p:to>
                                        <p:strVal val="visible"/>
                                      </p:to>
                                    </p:set>
                                    <p:animEffect transition="in" filter="wipe(left)">
                                      <p:cBhvr>
                                        <p:cTn id="7" dur="1000"/>
                                        <p:tgtEl>
                                          <p:spTgt spid="1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40"/>
                                        </p:tgtEl>
                                        <p:attrNameLst>
                                          <p:attrName>style.visibility</p:attrName>
                                        </p:attrNameLst>
                                      </p:cBhvr>
                                      <p:to>
                                        <p:strVal val="visible"/>
                                      </p:to>
                                    </p:set>
                                    <p:animEffect transition="in" filter="wipe(left)">
                                      <p:cBhvr>
                                        <p:cTn id="12" dur="10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41"/>
                                        </p:tgtEl>
                                        <p:attrNameLst>
                                          <p:attrName>style.visibility</p:attrName>
                                        </p:attrNameLst>
                                      </p:cBhvr>
                                      <p:to>
                                        <p:strVal val="visible"/>
                                      </p:to>
                                    </p:set>
                                    <p:animEffect transition="in" filter="wipe(left)">
                                      <p:cBhvr>
                                        <p:cTn id="17" dur="1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P spid="140" grpId="2" animBg="1" advAuto="0"/>
      <p:bldP spid="141"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Image" descr="Image"/>
          <p:cNvPicPr>
            <a:picLocks noChangeAspect="1"/>
          </p:cNvPicPr>
          <p:nvPr/>
        </p:nvPicPr>
        <p:blipFill>
          <a:blip r:embed="rId3">
            <a:extLst/>
          </a:blip>
          <a:stretch>
            <a:fillRect/>
          </a:stretch>
        </p:blipFill>
        <p:spPr>
          <a:xfrm>
            <a:off x="-62131" y="4354654"/>
            <a:ext cx="13129062" cy="5388386"/>
          </a:xfrm>
          <a:prstGeom prst="rect">
            <a:avLst/>
          </a:prstGeom>
          <a:ln w="12700">
            <a:miter lim="400000"/>
          </a:ln>
        </p:spPr>
      </p:pic>
      <p:sp>
        <p:nvSpPr>
          <p:cNvPr id="146" name="Rectangle"/>
          <p:cNvSpPr/>
          <p:nvPr/>
        </p:nvSpPr>
        <p:spPr>
          <a:xfrm>
            <a:off x="-38100" y="-38100"/>
            <a:ext cx="13129061" cy="4919514"/>
          </a:xfrm>
          <a:prstGeom prst="rect">
            <a:avLst/>
          </a:prstGeom>
          <a:gradFill>
            <a:gsLst>
              <a:gs pos="0">
                <a:srgbClr val="FFFFDE"/>
              </a:gs>
              <a:gs pos="100000">
                <a:srgbClr val="FFFFFF"/>
              </a:gs>
            </a:gsLst>
            <a:path>
              <a:fillToRect l="46846" t="120716" r="53153" b="-20716"/>
            </a:path>
          </a:gradFill>
          <a:ln w="12700">
            <a:miter lim="400000"/>
          </a:ln>
        </p:spPr>
        <p:txBody>
          <a:bodyPr lIns="50800" tIns="50800" rIns="50800" bIns="50800" anchor="ctr"/>
          <a:lstStyle/>
          <a:p>
            <a:pPr>
              <a:defRPr sz="2200">
                <a:solidFill>
                  <a:srgbClr val="FFFFFF"/>
                </a:solidFill>
                <a:latin typeface="+mn-lt"/>
                <a:ea typeface="+mn-ea"/>
                <a:cs typeface="+mn-cs"/>
                <a:sym typeface="Helvetica Neue Medium"/>
              </a:defRPr>
            </a:pPr>
            <a:endParaRPr/>
          </a:p>
        </p:txBody>
      </p:sp>
      <p:sp>
        <p:nvSpPr>
          <p:cNvPr id="147" name="“For This Reason…”"/>
          <p:cNvSpPr txBox="1"/>
          <p:nvPr/>
        </p:nvSpPr>
        <p:spPr>
          <a:xfrm>
            <a:off x="653531" y="370147"/>
            <a:ext cx="11697737" cy="1282701"/>
          </a:xfrm>
          <a:prstGeom prst="rect">
            <a:avLst/>
          </a:prstGeom>
          <a:ln w="12700">
            <a:solidFill>
              <a:srgbClr val="A935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6800">
                <a:solidFill>
                  <a:schemeClr val="accent4">
                    <a:hueOff val="-1109302"/>
                    <a:lumOff val="-6470"/>
                  </a:schemeClr>
                </a:solidFill>
              </a:defRPr>
            </a:lvl1pPr>
          </a:lstStyle>
          <a:p>
            <a:r>
              <a:t>“For This Reason…”</a:t>
            </a:r>
          </a:p>
        </p:txBody>
      </p:sp>
      <p:sp>
        <p:nvSpPr>
          <p:cNvPr id="148" name="“Proved Unalterable…”…"/>
          <p:cNvSpPr txBox="1"/>
          <p:nvPr/>
        </p:nvSpPr>
        <p:spPr>
          <a:xfrm>
            <a:off x="653531" y="1878329"/>
            <a:ext cx="12050706" cy="2821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850900" indent="-850900" algn="l">
              <a:lnSpc>
                <a:spcPct val="110000"/>
              </a:lnSpc>
              <a:buSzPct val="100000"/>
              <a:buAutoNum type="arabicPeriod"/>
              <a:defRPr sz="7500">
                <a:solidFill>
                  <a:schemeClr val="accent4">
                    <a:hueOff val="-1109302"/>
                    <a:lumOff val="-6470"/>
                  </a:schemeClr>
                </a:solidFill>
              </a:defRPr>
            </a:pPr>
            <a:r>
              <a:t>“Proved Unalterable…”</a:t>
            </a:r>
          </a:p>
          <a:p>
            <a:pPr marL="850900" indent="-850900" algn="l">
              <a:lnSpc>
                <a:spcPct val="110000"/>
              </a:lnSpc>
              <a:buSzPct val="100000"/>
              <a:buAutoNum type="arabicPeriod"/>
              <a:defRPr sz="7500">
                <a:solidFill>
                  <a:schemeClr val="accent4">
                    <a:hueOff val="-1109302"/>
                    <a:lumOff val="-6470"/>
                  </a:schemeClr>
                </a:solidFill>
              </a:defRPr>
            </a:pPr>
            <a:r>
              <a:t>“Received a Just Penalty…”</a:t>
            </a:r>
          </a:p>
        </p:txBody>
      </p:sp>
      <p:sp>
        <p:nvSpPr>
          <p:cNvPr id="149" name="“The Law Brings Wrath”…"/>
          <p:cNvSpPr txBox="1"/>
          <p:nvPr/>
        </p:nvSpPr>
        <p:spPr>
          <a:xfrm>
            <a:off x="439211" y="5306881"/>
            <a:ext cx="6937586" cy="3797301"/>
          </a:xfrm>
          <a:prstGeom prst="rect">
            <a:avLst/>
          </a:prstGeom>
          <a:solidFill>
            <a:srgbClr val="FFFFFF"/>
          </a:solidFill>
          <a:ln w="12700">
            <a:solidFill>
              <a:srgbClr val="A935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8700"/>
            </a:pPr>
            <a:r>
              <a:t>“The Law Brings Wrath”</a:t>
            </a:r>
          </a:p>
          <a:p>
            <a:pPr algn="r">
              <a:defRPr sz="4000"/>
            </a:pPr>
            <a:r>
              <a:t>- Romans 4</a:t>
            </a:r>
            <a:r>
              <a:rPr b="1">
                <a:latin typeface="Gill Sans"/>
                <a:ea typeface="Gill Sans"/>
                <a:cs typeface="Gill Sans"/>
                <a:sym typeface="Gill Sans"/>
              </a:rPr>
              <a:t>:</a:t>
            </a:r>
            <a:r>
              <a:t>15</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48">
                                            <p:bg/>
                                          </p:spTgt>
                                        </p:tgtEl>
                                        <p:attrNameLst>
                                          <p:attrName>style.visibility</p:attrName>
                                        </p:attrNameLst>
                                      </p:cBhvr>
                                      <p:to>
                                        <p:strVal val="visible"/>
                                      </p:to>
                                    </p:set>
                                    <p:animEffect transition="in" filter="wipe(left)">
                                      <p:cBhvr>
                                        <p:cTn id="7" dur="1000"/>
                                        <p:tgtEl>
                                          <p:spTgt spid="148">
                                            <p:bg/>
                                          </p:spTgt>
                                        </p:tgtEl>
                                      </p:cBhvr>
                                    </p:animEffect>
                                  </p:childTnLst>
                                </p:cTn>
                              </p:par>
                              <p:par>
                                <p:cTn id="8" presetID="22" presetClass="entr" presetSubtype="8" fill="hold" grpId="1" nodeType="withEffect">
                                  <p:stCondLst>
                                    <p:cond delay="0"/>
                                  </p:stCondLst>
                                  <p:iterate>
                                    <p:tmAbs val="0"/>
                                  </p:iterate>
                                  <p:childTnLst>
                                    <p:set>
                                      <p:cBhvr>
                                        <p:cTn id="9" fill="hold"/>
                                        <p:tgtEl>
                                          <p:spTgt spid="148">
                                            <p:txEl>
                                              <p:pRg st="0" end="0"/>
                                            </p:txEl>
                                          </p:spTgt>
                                        </p:tgtEl>
                                        <p:attrNameLst>
                                          <p:attrName>style.visibility</p:attrName>
                                        </p:attrNameLst>
                                      </p:cBhvr>
                                      <p:to>
                                        <p:strVal val="visible"/>
                                      </p:to>
                                    </p:set>
                                    <p:animEffect transition="in" filter="wipe(left)">
                                      <p:cBhvr>
                                        <p:cTn id="10" dur="1000"/>
                                        <p:tgtEl>
                                          <p:spTgt spid="14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48">
                                            <p:txEl>
                                              <p:pRg st="1" end="1"/>
                                            </p:txEl>
                                          </p:spTgt>
                                        </p:tgtEl>
                                        <p:attrNameLst>
                                          <p:attrName>style.visibility</p:attrName>
                                        </p:attrNameLst>
                                      </p:cBhvr>
                                      <p:to>
                                        <p:strVal val="visible"/>
                                      </p:to>
                                    </p:set>
                                    <p:animEffect transition="in" filter="wipe(left)">
                                      <p:cBhvr>
                                        <p:cTn id="15" dur="1000"/>
                                        <p:tgtEl>
                                          <p:spTgt spid="14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2" nodeType="clickEffect">
                                  <p:stCondLst>
                                    <p:cond delay="0"/>
                                  </p:stCondLst>
                                  <p:iterate>
                                    <p:tmAbs val="0"/>
                                  </p:iterate>
                                  <p:childTnLst>
                                    <p:set>
                                      <p:cBhvr>
                                        <p:cTn id="19" fill="hold"/>
                                        <p:tgtEl>
                                          <p:spTgt spid="149"/>
                                        </p:tgtEl>
                                        <p:attrNameLst>
                                          <p:attrName>style.visibility</p:attrName>
                                        </p:attrNameLst>
                                      </p:cBhvr>
                                      <p:to>
                                        <p:strVal val="visible"/>
                                      </p:to>
                                    </p:set>
                                    <p:animEffect transition="in" filter="wipe(left)">
                                      <p:cBhvr>
                                        <p:cTn id="20" dur="1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build="p" bldLvl="5" animBg="1" advAuto="0"/>
      <p:bldP spid="149"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 descr="Image"/>
          <p:cNvPicPr>
            <a:picLocks noChangeAspect="1"/>
          </p:cNvPicPr>
          <p:nvPr/>
        </p:nvPicPr>
        <p:blipFill>
          <a:blip r:embed="rId3">
            <a:extLst/>
          </a:blip>
          <a:stretch>
            <a:fillRect/>
          </a:stretch>
        </p:blipFill>
        <p:spPr>
          <a:xfrm>
            <a:off x="-62131" y="4354654"/>
            <a:ext cx="13129062" cy="5388386"/>
          </a:xfrm>
          <a:prstGeom prst="rect">
            <a:avLst/>
          </a:prstGeom>
          <a:ln w="12700">
            <a:miter lim="400000"/>
          </a:ln>
        </p:spPr>
      </p:pic>
      <p:sp>
        <p:nvSpPr>
          <p:cNvPr id="154" name="Rectangle"/>
          <p:cNvSpPr/>
          <p:nvPr/>
        </p:nvSpPr>
        <p:spPr>
          <a:xfrm>
            <a:off x="-38100" y="-38100"/>
            <a:ext cx="13129061" cy="4919514"/>
          </a:xfrm>
          <a:prstGeom prst="rect">
            <a:avLst/>
          </a:prstGeom>
          <a:gradFill>
            <a:gsLst>
              <a:gs pos="0">
                <a:srgbClr val="FFFFDE"/>
              </a:gs>
              <a:gs pos="100000">
                <a:srgbClr val="FFFFFF"/>
              </a:gs>
            </a:gsLst>
            <a:path>
              <a:fillToRect l="46846" t="120716" r="53153" b="-20716"/>
            </a:path>
          </a:gradFill>
          <a:ln w="12700">
            <a:miter lim="400000"/>
          </a:ln>
        </p:spPr>
        <p:txBody>
          <a:bodyPr lIns="50800" tIns="50800" rIns="50800" bIns="50800" anchor="ctr"/>
          <a:lstStyle/>
          <a:p>
            <a:pPr>
              <a:defRPr sz="2200">
                <a:solidFill>
                  <a:srgbClr val="FFFFFF"/>
                </a:solidFill>
                <a:latin typeface="+mn-lt"/>
                <a:ea typeface="+mn-ea"/>
                <a:cs typeface="+mn-cs"/>
                <a:sym typeface="Helvetica Neue Medium"/>
              </a:defRPr>
            </a:pPr>
            <a:endParaRPr/>
          </a:p>
        </p:txBody>
      </p:sp>
      <p:pic>
        <p:nvPicPr>
          <p:cNvPr id="155" name="Image" descr="Image"/>
          <p:cNvPicPr>
            <a:picLocks noChangeAspect="1"/>
          </p:cNvPicPr>
          <p:nvPr/>
        </p:nvPicPr>
        <p:blipFill>
          <a:blip r:embed="rId4">
            <a:extLst/>
          </a:blip>
          <a:stretch>
            <a:fillRect/>
          </a:stretch>
        </p:blipFill>
        <p:spPr>
          <a:xfrm>
            <a:off x="513967" y="478392"/>
            <a:ext cx="8114306" cy="811430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age" descr="Image"/>
          <p:cNvPicPr>
            <a:picLocks noChangeAspect="1"/>
          </p:cNvPicPr>
          <p:nvPr/>
        </p:nvPicPr>
        <p:blipFill>
          <a:blip r:embed="rId3">
            <a:extLst/>
          </a:blip>
          <a:stretch>
            <a:fillRect/>
          </a:stretch>
        </p:blipFill>
        <p:spPr>
          <a:xfrm>
            <a:off x="-62131" y="4354654"/>
            <a:ext cx="13129062" cy="5388386"/>
          </a:xfrm>
          <a:prstGeom prst="rect">
            <a:avLst/>
          </a:prstGeom>
          <a:ln w="12700">
            <a:miter lim="400000"/>
          </a:ln>
        </p:spPr>
      </p:pic>
      <p:sp>
        <p:nvSpPr>
          <p:cNvPr id="160" name="Rectangle"/>
          <p:cNvSpPr/>
          <p:nvPr/>
        </p:nvSpPr>
        <p:spPr>
          <a:xfrm>
            <a:off x="-38100" y="-38100"/>
            <a:ext cx="13129061" cy="4919514"/>
          </a:xfrm>
          <a:prstGeom prst="rect">
            <a:avLst/>
          </a:prstGeom>
          <a:gradFill>
            <a:gsLst>
              <a:gs pos="0">
                <a:srgbClr val="FFFFDE"/>
              </a:gs>
              <a:gs pos="100000">
                <a:srgbClr val="FFFFFF"/>
              </a:gs>
            </a:gsLst>
            <a:path>
              <a:fillToRect l="46846" t="120716" r="53153" b="-20716"/>
            </a:path>
          </a:gradFill>
          <a:ln w="12700">
            <a:miter lim="400000"/>
          </a:ln>
        </p:spPr>
        <p:txBody>
          <a:bodyPr lIns="50800" tIns="50800" rIns="50800" bIns="50800" anchor="ctr"/>
          <a:lstStyle/>
          <a:p>
            <a:pPr>
              <a:defRPr sz="2200">
                <a:solidFill>
                  <a:srgbClr val="FFFFFF"/>
                </a:solidFill>
                <a:latin typeface="+mn-lt"/>
                <a:ea typeface="+mn-ea"/>
                <a:cs typeface="+mn-cs"/>
                <a:sym typeface="Helvetica Neue Medium"/>
              </a:defRPr>
            </a:pPr>
            <a:endParaRPr/>
          </a:p>
        </p:txBody>
      </p:sp>
      <p:sp>
        <p:nvSpPr>
          <p:cNvPr id="161" name="Because…"/>
          <p:cNvSpPr txBox="1"/>
          <p:nvPr/>
        </p:nvSpPr>
        <p:spPr>
          <a:xfrm>
            <a:off x="653531" y="370147"/>
            <a:ext cx="11697737" cy="1282701"/>
          </a:xfrm>
          <a:prstGeom prst="rect">
            <a:avLst/>
          </a:prstGeom>
          <a:ln w="12700">
            <a:solidFill>
              <a:srgbClr val="A935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6800">
                <a:solidFill>
                  <a:schemeClr val="accent4">
                    <a:hueOff val="-1109302"/>
                    <a:lumOff val="-6470"/>
                  </a:schemeClr>
                </a:solidFill>
              </a:defRPr>
            </a:lvl1pPr>
          </a:lstStyle>
          <a:p>
            <a:r>
              <a:t>Because…</a:t>
            </a:r>
          </a:p>
        </p:txBody>
      </p:sp>
      <p:sp>
        <p:nvSpPr>
          <p:cNvPr id="162" name="Jesus Has All Authority…"/>
          <p:cNvSpPr txBox="1"/>
          <p:nvPr/>
        </p:nvSpPr>
        <p:spPr>
          <a:xfrm>
            <a:off x="653531" y="1765453"/>
            <a:ext cx="11697737" cy="3987801"/>
          </a:xfrm>
          <a:prstGeom prst="rect">
            <a:avLst/>
          </a:prstGeom>
          <a:ln w="12700">
            <a:miter lim="400000"/>
          </a:ln>
          <a:effectLst>
            <a:outerShdw blurRad="1270000" dir="5400000" rotWithShape="0">
              <a:srgbClr val="FFFFFF"/>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850900" indent="-850900" algn="l">
              <a:buSzPct val="100000"/>
              <a:buAutoNum type="arabicPeriod"/>
              <a:defRPr sz="7500">
                <a:solidFill>
                  <a:schemeClr val="accent4">
                    <a:hueOff val="-1109302"/>
                    <a:lumOff val="-6470"/>
                  </a:schemeClr>
                </a:solidFill>
              </a:defRPr>
            </a:pPr>
            <a:r>
              <a:t>Jesus Has All Authority</a:t>
            </a:r>
          </a:p>
          <a:p>
            <a:pPr marL="850900" indent="-850900" algn="l">
              <a:buSzPct val="100000"/>
              <a:buAutoNum type="arabicPeriod"/>
              <a:defRPr sz="7500">
                <a:solidFill>
                  <a:schemeClr val="accent4">
                    <a:hueOff val="-1109302"/>
                    <a:lumOff val="-6470"/>
                  </a:schemeClr>
                </a:solidFill>
              </a:defRPr>
            </a:pPr>
            <a:r>
              <a:t>Moses’ Law Was Binding</a:t>
            </a:r>
          </a:p>
          <a:p>
            <a:pPr marL="850900" indent="-850900" algn="l">
              <a:buSzPct val="100000"/>
              <a:buAutoNum type="arabicPeriod"/>
              <a:defRPr sz="7500">
                <a:solidFill>
                  <a:schemeClr val="accent4">
                    <a:hueOff val="-1109302"/>
                    <a:lumOff val="-6470"/>
                  </a:schemeClr>
                </a:solidFill>
              </a:defRPr>
            </a:pPr>
            <a:r>
              <a:t>We Now Have Hope</a:t>
            </a:r>
          </a:p>
        </p:txBody>
      </p:sp>
      <p:sp>
        <p:nvSpPr>
          <p:cNvPr id="163" name="What’s Our…"/>
          <p:cNvSpPr txBox="1"/>
          <p:nvPr/>
        </p:nvSpPr>
        <p:spPr>
          <a:xfrm>
            <a:off x="392973" y="6043440"/>
            <a:ext cx="7614722" cy="3111501"/>
          </a:xfrm>
          <a:prstGeom prst="rect">
            <a:avLst/>
          </a:prstGeom>
          <a:solidFill>
            <a:srgbClr val="FFFFFF"/>
          </a:solidFill>
          <a:ln w="12700">
            <a:solidFill>
              <a:srgbClr val="A935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8700"/>
            </a:pPr>
            <a:r>
              <a:t>What’s Our </a:t>
            </a:r>
          </a:p>
          <a:p>
            <a:pPr>
              <a:defRPr sz="8700"/>
            </a:pPr>
            <a:r>
              <a:t>Responsibility</a:t>
            </a:r>
            <a:r>
              <a:rPr b="1">
                <a:latin typeface="Gill Sans"/>
                <a:ea typeface="Gill Sans"/>
                <a:cs typeface="Gill Sans"/>
                <a:sym typeface="Gill Sans"/>
              </a:rPr>
              <a:t>?</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62">
                                            <p:bg/>
                                          </p:spTgt>
                                        </p:tgtEl>
                                        <p:attrNameLst>
                                          <p:attrName>style.visibility</p:attrName>
                                        </p:attrNameLst>
                                      </p:cBhvr>
                                      <p:to>
                                        <p:strVal val="visible"/>
                                      </p:to>
                                    </p:set>
                                    <p:animEffect transition="in" filter="wipe(left)">
                                      <p:cBhvr>
                                        <p:cTn id="7" dur="1000"/>
                                        <p:tgtEl>
                                          <p:spTgt spid="162">
                                            <p:bg/>
                                          </p:spTgt>
                                        </p:tgtEl>
                                      </p:cBhvr>
                                    </p:animEffect>
                                  </p:childTnLst>
                                </p:cTn>
                              </p:par>
                              <p:par>
                                <p:cTn id="8" presetID="22" presetClass="entr" presetSubtype="8" fill="hold" grpId="1" nodeType="withEffect">
                                  <p:stCondLst>
                                    <p:cond delay="0"/>
                                  </p:stCondLst>
                                  <p:iterate>
                                    <p:tmAbs val="0"/>
                                  </p:iterate>
                                  <p:childTnLst>
                                    <p:set>
                                      <p:cBhvr>
                                        <p:cTn id="9" fill="hold"/>
                                        <p:tgtEl>
                                          <p:spTgt spid="162">
                                            <p:txEl>
                                              <p:pRg st="0" end="0"/>
                                            </p:txEl>
                                          </p:spTgt>
                                        </p:tgtEl>
                                        <p:attrNameLst>
                                          <p:attrName>style.visibility</p:attrName>
                                        </p:attrNameLst>
                                      </p:cBhvr>
                                      <p:to>
                                        <p:strVal val="visible"/>
                                      </p:to>
                                    </p:set>
                                    <p:animEffect transition="in" filter="wipe(left)">
                                      <p:cBhvr>
                                        <p:cTn id="10" dur="1000"/>
                                        <p:tgtEl>
                                          <p:spTgt spid="1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1" nodeType="clickEffect">
                                  <p:stCondLst>
                                    <p:cond delay="0"/>
                                  </p:stCondLst>
                                  <p:iterate>
                                    <p:tmAbs val="0"/>
                                  </p:iterate>
                                  <p:childTnLst>
                                    <p:set>
                                      <p:cBhvr>
                                        <p:cTn id="14" fill="hold"/>
                                        <p:tgtEl>
                                          <p:spTgt spid="162">
                                            <p:txEl>
                                              <p:pRg st="1" end="1"/>
                                            </p:txEl>
                                          </p:spTgt>
                                        </p:tgtEl>
                                        <p:attrNameLst>
                                          <p:attrName>style.visibility</p:attrName>
                                        </p:attrNameLst>
                                      </p:cBhvr>
                                      <p:to>
                                        <p:strVal val="visible"/>
                                      </p:to>
                                    </p:set>
                                    <p:animEffect transition="in" filter="wipe(left)">
                                      <p:cBhvr>
                                        <p:cTn id="15" dur="1000"/>
                                        <p:tgtEl>
                                          <p:spTgt spid="16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1" nodeType="clickEffect">
                                  <p:stCondLst>
                                    <p:cond delay="0"/>
                                  </p:stCondLst>
                                  <p:iterate>
                                    <p:tmAbs val="0"/>
                                  </p:iterate>
                                  <p:childTnLst>
                                    <p:set>
                                      <p:cBhvr>
                                        <p:cTn id="19" fill="hold"/>
                                        <p:tgtEl>
                                          <p:spTgt spid="162">
                                            <p:txEl>
                                              <p:pRg st="2" end="2"/>
                                            </p:txEl>
                                          </p:spTgt>
                                        </p:tgtEl>
                                        <p:attrNameLst>
                                          <p:attrName>style.visibility</p:attrName>
                                        </p:attrNameLst>
                                      </p:cBhvr>
                                      <p:to>
                                        <p:strVal val="visible"/>
                                      </p:to>
                                    </p:set>
                                    <p:animEffect transition="in" filter="wipe(left)">
                                      <p:cBhvr>
                                        <p:cTn id="20" dur="1000"/>
                                        <p:tgtEl>
                                          <p:spTgt spid="16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2" nodeType="clickEffect">
                                  <p:stCondLst>
                                    <p:cond delay="0"/>
                                  </p:stCondLst>
                                  <p:iterate>
                                    <p:tmAbs val="0"/>
                                  </p:iterate>
                                  <p:childTnLst>
                                    <p:set>
                                      <p:cBhvr>
                                        <p:cTn id="24" fill="hold"/>
                                        <p:tgtEl>
                                          <p:spTgt spid="163"/>
                                        </p:tgtEl>
                                        <p:attrNameLst>
                                          <p:attrName>style.visibility</p:attrName>
                                        </p:attrNameLst>
                                      </p:cBhvr>
                                      <p:to>
                                        <p:strVal val="visible"/>
                                      </p:to>
                                    </p:set>
                                    <p:animEffect transition="in" filter="wipe(left)">
                                      <p:cBhvr>
                                        <p:cTn id="25"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P spid="163"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Image" descr="Image"/>
          <p:cNvPicPr>
            <a:picLocks noChangeAspect="1"/>
          </p:cNvPicPr>
          <p:nvPr/>
        </p:nvPicPr>
        <p:blipFill>
          <a:blip r:embed="rId3">
            <a:extLst/>
          </a:blip>
          <a:stretch>
            <a:fillRect/>
          </a:stretch>
        </p:blipFill>
        <p:spPr>
          <a:xfrm>
            <a:off x="-62131" y="4354654"/>
            <a:ext cx="13129062" cy="5388386"/>
          </a:xfrm>
          <a:prstGeom prst="rect">
            <a:avLst/>
          </a:prstGeom>
          <a:ln w="12700">
            <a:miter lim="400000"/>
          </a:ln>
        </p:spPr>
      </p:pic>
      <p:sp>
        <p:nvSpPr>
          <p:cNvPr id="168" name="Rectangle"/>
          <p:cNvSpPr/>
          <p:nvPr/>
        </p:nvSpPr>
        <p:spPr>
          <a:xfrm>
            <a:off x="-38100" y="-38100"/>
            <a:ext cx="13129061" cy="4919514"/>
          </a:xfrm>
          <a:prstGeom prst="rect">
            <a:avLst/>
          </a:prstGeom>
          <a:gradFill>
            <a:gsLst>
              <a:gs pos="0">
                <a:srgbClr val="FFFFDE"/>
              </a:gs>
              <a:gs pos="100000">
                <a:srgbClr val="FFFFFF"/>
              </a:gs>
            </a:gsLst>
            <a:path>
              <a:fillToRect l="46846" t="120716" r="53153" b="-20716"/>
            </a:path>
          </a:gradFill>
          <a:ln w="12700">
            <a:miter lim="400000"/>
          </a:ln>
        </p:spPr>
        <p:txBody>
          <a:bodyPr lIns="50800" tIns="50800" rIns="50800" bIns="50800" anchor="ctr"/>
          <a:lstStyle/>
          <a:p>
            <a:pPr>
              <a:defRPr sz="2200">
                <a:solidFill>
                  <a:srgbClr val="FFFFFF"/>
                </a:solidFill>
                <a:latin typeface="+mn-lt"/>
                <a:ea typeface="+mn-ea"/>
                <a:cs typeface="+mn-cs"/>
                <a:sym typeface="Helvetica Neue Medium"/>
              </a:defRPr>
            </a:pPr>
            <a:endParaRPr/>
          </a:p>
        </p:txBody>
      </p:sp>
      <p:sp>
        <p:nvSpPr>
          <p:cNvPr id="169" name="Do Not Drift Away"/>
          <p:cNvSpPr txBox="1"/>
          <p:nvPr/>
        </p:nvSpPr>
        <p:spPr>
          <a:xfrm>
            <a:off x="653531" y="370147"/>
            <a:ext cx="11697737" cy="1282701"/>
          </a:xfrm>
          <a:prstGeom prst="rect">
            <a:avLst/>
          </a:prstGeom>
          <a:ln w="12700">
            <a:solidFill>
              <a:srgbClr val="A935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6800">
                <a:solidFill>
                  <a:schemeClr val="accent4">
                    <a:hueOff val="-1109302"/>
                    <a:lumOff val="-6470"/>
                  </a:schemeClr>
                </a:solidFill>
              </a:defRPr>
            </a:lvl1pPr>
          </a:lstStyle>
          <a:p>
            <a:r>
              <a:t>Do Not Drift Away</a:t>
            </a:r>
          </a:p>
        </p:txBody>
      </p:sp>
      <p:sp>
        <p:nvSpPr>
          <p:cNvPr id="170" name="“This Hope We Have, as an Anchor for the Soul.”…"/>
          <p:cNvSpPr txBox="1"/>
          <p:nvPr/>
        </p:nvSpPr>
        <p:spPr>
          <a:xfrm>
            <a:off x="653531" y="1776469"/>
            <a:ext cx="11502570" cy="3378201"/>
          </a:xfrm>
          <a:prstGeom prst="rect">
            <a:avLst/>
          </a:prstGeom>
          <a:ln w="12700">
            <a:miter lim="400000"/>
          </a:ln>
          <a:effectLst>
            <a:outerShdw blurRad="1270000" dir="5400000" rotWithShape="0">
              <a:srgbClr val="FFFFFF"/>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7500">
                <a:solidFill>
                  <a:schemeClr val="accent4">
                    <a:hueOff val="-1109302"/>
                    <a:lumOff val="-6470"/>
                  </a:schemeClr>
                </a:solidFill>
              </a:defRPr>
            </a:pPr>
            <a:r>
              <a:t>“This Hope We Have, as an Anchor for the Soul.”</a:t>
            </a:r>
          </a:p>
          <a:p>
            <a:pPr algn="r">
              <a:defRPr sz="4000">
                <a:solidFill>
                  <a:schemeClr val="accent4">
                    <a:hueOff val="-1109302"/>
                    <a:lumOff val="-6470"/>
                  </a:schemeClr>
                </a:solidFill>
              </a:defRPr>
            </a:pPr>
            <a:r>
              <a:t>- Hebrews 6</a:t>
            </a:r>
            <a:r>
              <a:rPr b="1">
                <a:latin typeface="Gill Sans"/>
                <a:ea typeface="Gill Sans"/>
                <a:cs typeface="Gill Sans"/>
                <a:sym typeface="Gill Sans"/>
              </a:rPr>
              <a:t>:</a:t>
            </a:r>
            <a:r>
              <a:t>19</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70"/>
                                        </p:tgtEl>
                                        <p:attrNameLst>
                                          <p:attrName>style.visibility</p:attrName>
                                        </p:attrNameLst>
                                      </p:cBhvr>
                                      <p:to>
                                        <p:strVal val="visible"/>
                                      </p:to>
                                    </p:set>
                                    <p:animEffect transition="in" filter="wipe(left)">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3">
            <a:extLst/>
          </a:blip>
          <a:stretch>
            <a:fillRect/>
          </a:stretch>
        </p:blipFill>
        <p:spPr>
          <a:xfrm>
            <a:off x="-62131" y="4354654"/>
            <a:ext cx="13129062" cy="5388386"/>
          </a:xfrm>
          <a:prstGeom prst="rect">
            <a:avLst/>
          </a:prstGeom>
          <a:ln w="12700">
            <a:miter lim="400000"/>
          </a:ln>
        </p:spPr>
      </p:pic>
      <p:sp>
        <p:nvSpPr>
          <p:cNvPr id="175" name="Rectangle"/>
          <p:cNvSpPr/>
          <p:nvPr/>
        </p:nvSpPr>
        <p:spPr>
          <a:xfrm>
            <a:off x="-38100" y="-38100"/>
            <a:ext cx="13129061" cy="4919514"/>
          </a:xfrm>
          <a:prstGeom prst="rect">
            <a:avLst/>
          </a:prstGeom>
          <a:gradFill>
            <a:gsLst>
              <a:gs pos="0">
                <a:srgbClr val="FFFFDE"/>
              </a:gs>
              <a:gs pos="100000">
                <a:srgbClr val="FFFFFF"/>
              </a:gs>
            </a:gsLst>
            <a:path>
              <a:fillToRect l="46846" t="120716" r="53153" b="-20716"/>
            </a:path>
          </a:gradFill>
          <a:ln w="12700">
            <a:miter lim="400000"/>
          </a:ln>
        </p:spPr>
        <p:txBody>
          <a:bodyPr lIns="50800" tIns="50800" rIns="50800" bIns="50800" anchor="ctr"/>
          <a:lstStyle/>
          <a:p>
            <a:pPr>
              <a:defRPr sz="2200">
                <a:solidFill>
                  <a:srgbClr val="FFFFFF"/>
                </a:solidFill>
                <a:latin typeface="+mn-lt"/>
                <a:ea typeface="+mn-ea"/>
                <a:cs typeface="+mn-cs"/>
                <a:sym typeface="Helvetica Neue Medium"/>
              </a:defRPr>
            </a:pPr>
            <a:endParaRPr/>
          </a:p>
        </p:txBody>
      </p:sp>
      <p:sp>
        <p:nvSpPr>
          <p:cNvPr id="176" name="Do Not Drift Away"/>
          <p:cNvSpPr txBox="1"/>
          <p:nvPr/>
        </p:nvSpPr>
        <p:spPr>
          <a:xfrm>
            <a:off x="653531" y="370147"/>
            <a:ext cx="11697737" cy="1282701"/>
          </a:xfrm>
          <a:prstGeom prst="rect">
            <a:avLst/>
          </a:prstGeom>
          <a:ln w="12700">
            <a:solidFill>
              <a:srgbClr val="A935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6800">
                <a:solidFill>
                  <a:schemeClr val="accent4">
                    <a:hueOff val="-1109302"/>
                    <a:lumOff val="-6470"/>
                  </a:schemeClr>
                </a:solidFill>
              </a:defRPr>
            </a:lvl1pPr>
          </a:lstStyle>
          <a:p>
            <a:r>
              <a:t>Do Not Drift Away</a:t>
            </a:r>
          </a:p>
        </p:txBody>
      </p:sp>
      <p:sp>
        <p:nvSpPr>
          <p:cNvPr id="177" name="Realize How Great Salvation Truly Is"/>
          <p:cNvSpPr txBox="1"/>
          <p:nvPr/>
        </p:nvSpPr>
        <p:spPr>
          <a:xfrm>
            <a:off x="751115" y="2000326"/>
            <a:ext cx="11502570" cy="3048001"/>
          </a:xfrm>
          <a:prstGeom prst="rect">
            <a:avLst/>
          </a:prstGeom>
          <a:ln w="12700">
            <a:miter lim="400000"/>
          </a:ln>
          <a:effectLst>
            <a:outerShdw blurRad="1270000" dir="5400000" rotWithShape="0">
              <a:srgbClr val="FFFFFF"/>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1358900" indent="-1358900" algn="l">
              <a:buSzPct val="100000"/>
              <a:buAutoNum type="arabicPeriod"/>
              <a:defRPr sz="8500">
                <a:solidFill>
                  <a:schemeClr val="accent4">
                    <a:hueOff val="-1109302"/>
                    <a:lumOff val="-6470"/>
                  </a:schemeClr>
                </a:solidFill>
              </a:defRPr>
            </a:lvl1pPr>
          </a:lstStyle>
          <a:p>
            <a:r>
              <a:t>Realize How Great Salvation Truly Is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77"/>
                                        </p:tgtEl>
                                        <p:attrNameLst>
                                          <p:attrName>style.visibility</p:attrName>
                                        </p:attrNameLst>
                                      </p:cBhvr>
                                      <p:to>
                                        <p:strVal val="visible"/>
                                      </p:to>
                                    </p:set>
                                    <p:animEffect transition="in" filter="wipe(left)">
                                      <p:cBhvr>
                                        <p:cTn id="7"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age" descr="Image"/>
          <p:cNvPicPr>
            <a:picLocks noChangeAspect="1"/>
          </p:cNvPicPr>
          <p:nvPr/>
        </p:nvPicPr>
        <p:blipFill>
          <a:blip r:embed="rId3">
            <a:extLst/>
          </a:blip>
          <a:stretch>
            <a:fillRect/>
          </a:stretch>
        </p:blipFill>
        <p:spPr>
          <a:xfrm>
            <a:off x="-62131" y="4354654"/>
            <a:ext cx="13129062" cy="5388386"/>
          </a:xfrm>
          <a:prstGeom prst="rect">
            <a:avLst/>
          </a:prstGeom>
          <a:ln w="12700">
            <a:miter lim="400000"/>
          </a:ln>
        </p:spPr>
      </p:pic>
      <p:sp>
        <p:nvSpPr>
          <p:cNvPr id="182" name="Rectangle"/>
          <p:cNvSpPr/>
          <p:nvPr/>
        </p:nvSpPr>
        <p:spPr>
          <a:xfrm>
            <a:off x="-38100" y="-38100"/>
            <a:ext cx="13129061" cy="4919514"/>
          </a:xfrm>
          <a:prstGeom prst="rect">
            <a:avLst/>
          </a:prstGeom>
          <a:gradFill>
            <a:gsLst>
              <a:gs pos="0">
                <a:srgbClr val="FFFFDE"/>
              </a:gs>
              <a:gs pos="100000">
                <a:srgbClr val="FFFFFF"/>
              </a:gs>
            </a:gsLst>
            <a:path>
              <a:fillToRect l="46846" t="120716" r="53153" b="-20716"/>
            </a:path>
          </a:gradFill>
          <a:ln w="12700">
            <a:miter lim="400000"/>
          </a:ln>
        </p:spPr>
        <p:txBody>
          <a:bodyPr lIns="50800" tIns="50800" rIns="50800" bIns="50800" anchor="ctr"/>
          <a:lstStyle/>
          <a:p>
            <a:pPr>
              <a:defRPr sz="2200">
                <a:solidFill>
                  <a:srgbClr val="FFFFFF"/>
                </a:solidFill>
                <a:latin typeface="+mn-lt"/>
                <a:ea typeface="+mn-ea"/>
                <a:cs typeface="+mn-cs"/>
                <a:sym typeface="Helvetica Neue Medium"/>
              </a:defRPr>
            </a:pPr>
            <a:endParaRPr/>
          </a:p>
        </p:txBody>
      </p:sp>
      <p:sp>
        <p:nvSpPr>
          <p:cNvPr id="183" name="Do Not Drift Away"/>
          <p:cNvSpPr txBox="1"/>
          <p:nvPr/>
        </p:nvSpPr>
        <p:spPr>
          <a:xfrm>
            <a:off x="653531" y="370147"/>
            <a:ext cx="11697737" cy="1282701"/>
          </a:xfrm>
          <a:prstGeom prst="rect">
            <a:avLst/>
          </a:prstGeom>
          <a:ln w="12700">
            <a:solidFill>
              <a:srgbClr val="A935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90000"/>
              </a:lnSpc>
              <a:defRPr sz="6800">
                <a:solidFill>
                  <a:schemeClr val="accent4">
                    <a:hueOff val="-1109302"/>
                    <a:lumOff val="-6470"/>
                  </a:schemeClr>
                </a:solidFill>
              </a:defRPr>
            </a:lvl1pPr>
          </a:lstStyle>
          <a:p>
            <a:r>
              <a:t>Do Not Drift Away</a:t>
            </a:r>
          </a:p>
        </p:txBody>
      </p:sp>
      <p:sp>
        <p:nvSpPr>
          <p:cNvPr id="184" name="Learn From Past Generations"/>
          <p:cNvSpPr txBox="1"/>
          <p:nvPr/>
        </p:nvSpPr>
        <p:spPr>
          <a:xfrm>
            <a:off x="751115" y="2000326"/>
            <a:ext cx="11502570" cy="3048001"/>
          </a:xfrm>
          <a:prstGeom prst="rect">
            <a:avLst/>
          </a:prstGeom>
          <a:ln w="12700">
            <a:miter lim="400000"/>
          </a:ln>
          <a:effectLst>
            <a:outerShdw blurRad="1270000" dir="5400000" rotWithShape="0">
              <a:srgbClr val="FFFFFF"/>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1358900" indent="-1358900" algn="l">
              <a:buSzPct val="100000"/>
              <a:buAutoNum type="arabicPeriod" startAt="2"/>
              <a:defRPr sz="8500">
                <a:solidFill>
                  <a:schemeClr val="accent4">
                    <a:hueOff val="-1109302"/>
                    <a:lumOff val="-6470"/>
                  </a:schemeClr>
                </a:solidFill>
              </a:defRPr>
            </a:lvl1pPr>
          </a:lstStyle>
          <a:p>
            <a:r>
              <a:t>Learn From Past Generations</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84"/>
                                        </p:tgtEl>
                                        <p:attrNameLst>
                                          <p:attrName>style.visibility</p:attrName>
                                        </p:attrNameLst>
                                      </p:cBhvr>
                                      <p:to>
                                        <p:strVal val="visible"/>
                                      </p:to>
                                    </p:set>
                                    <p:animEffect transition="in" filter="wipe(left)">
                                      <p:cBhvr>
                                        <p:cTn id="7"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1" animBg="1" advAuto="0"/>
    </p:bldLst>
  </p:timing>
</p:sld>
</file>

<file path=ppt/theme/theme1.xml><?xml version="1.0" encoding="utf-8"?>
<a:theme xmlns:a="http://schemas.openxmlformats.org/drawingml/2006/main" name="Black">
  <a:themeElements>
    <a:clrScheme name="Black">
      <a:dk1>
        <a:srgbClr val="000000"/>
      </a:dk1>
      <a:lt1>
        <a:srgbClr val="D75F01"/>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D75F01"/>
            </a:solidFill>
            <a:effectLst/>
            <a:uFillTx/>
            <a:latin typeface="TypoGraphica"/>
            <a:ea typeface="TypoGraphica"/>
            <a:cs typeface="TypoGraphica"/>
            <a:sym typeface="TypoGraph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9000" b="0" i="0" u="none" strike="noStrike" cap="none" spc="0" normalizeH="0" baseline="0">
            <a:ln>
              <a:noFill/>
            </a:ln>
            <a:solidFill>
              <a:srgbClr val="D75F01"/>
            </a:solidFill>
            <a:effectLst/>
            <a:uFillTx/>
            <a:latin typeface="TypoGraphica"/>
            <a:ea typeface="TypoGraphica"/>
            <a:cs typeface="TypoGraphica"/>
            <a:sym typeface="TypoGraph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1689</Words>
  <Application>Microsoft Office PowerPoint</Application>
  <PresentationFormat>Custom</PresentationFormat>
  <Paragraphs>90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Helvetica Neue</vt:lpstr>
      <vt:lpstr>Avenir Book</vt:lpstr>
      <vt:lpstr>Avenir Heavy</vt:lpstr>
      <vt:lpstr>Helvetica Neue Medium</vt:lpstr>
      <vt:lpstr>Helvetica Neue Light</vt:lpstr>
      <vt:lpstr>TypoGraphica</vt:lpstr>
      <vt:lpstr>Gill Sans</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Kyle Pope</cp:lastModifiedBy>
  <cp:revision>1</cp:revision>
  <dcterms:modified xsi:type="dcterms:W3CDTF">2018-07-02T22:20:20Z</dcterms:modified>
</cp:coreProperties>
</file>