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Override PartName="/docProps/custom.xml" ContentType="application/vnd.openxmlformats-officedocument.custom-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a:srgbClr val="361B00"/>
    <a:srgbClr val="3A1D00"/>
    <a:srgbClr val="2A1500"/>
    <a:srgbClr val="FFFFFF"/>
    <a:srgbClr val="1A0D00"/>
    <a:srgbClr val="502800"/>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4129" autoAdjust="0"/>
    <p:restoredTop sz="94660"/>
  </p:normalViewPr>
  <p:slideViewPr>
    <p:cSldViewPr>
      <p:cViewPr varScale="1">
        <p:scale>
          <a:sx n="105" d="100"/>
          <a:sy n="105" d="100"/>
        </p:scale>
        <p:origin x="-40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FC6361B-9D00-7A49-90D5-543690ED8D13}" type="datetimeFigureOut">
              <a:rPr lang="en-US"/>
              <a:pPr/>
              <a:t>10/26/18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915F7F-21A3-3443-A0A8-2EE04365FCE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9224E21-E8EA-4E4D-8500-E039E973D250}" type="datetimeFigureOut">
              <a:rPr lang="en-US"/>
              <a:pPr/>
              <a:t>10/26/18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588B5B4-38B3-EC46-B6BF-569AB6ABB16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81AB352-11BC-5444-9113-409A26157991}" type="datetimeFigureOut">
              <a:rPr lang="en-US"/>
              <a:pPr/>
              <a:t>10/26/18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A681F72-7005-0446-9E0F-4FF2DA4A9C7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82C56D9-A548-1D44-94C0-CD8B792A5DBA}" type="datetimeFigureOut">
              <a:rPr lang="en-US"/>
              <a:pPr/>
              <a:t>10/26/18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70FEC51-5F23-AE4B-A9EB-ECD12D97CFB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9D5A7C5-2312-4849-B90A-9C736BB41F23}" type="datetimeFigureOut">
              <a:rPr lang="en-US"/>
              <a:pPr/>
              <a:t>10/26/18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3CE716-1CA0-2E46-9951-595B77B8195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A4ACAEC7-BE73-954E-9D3B-DFAFD036F3B1}" type="datetimeFigureOut">
              <a:rPr lang="en-US"/>
              <a:pPr/>
              <a:t>10/26/18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DE55A5-00E1-254A-A80D-8425D752AB9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45543558-E967-E144-A7C7-A9AE644A5722}" type="datetimeFigureOut">
              <a:rPr lang="en-US"/>
              <a:pPr/>
              <a:t>10/26/18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86C8566-1D55-364F-A3ED-8DEEDCB334F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6485CFB5-61BC-0B4B-BF43-E6C4699C445B}" type="datetimeFigureOut">
              <a:rPr lang="en-US"/>
              <a:pPr/>
              <a:t>10/26/18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D42A70F-9E5A-B445-A317-04A2A5A1220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3B93914-A475-8B48-99FC-B3BAF935345A}" type="datetimeFigureOut">
              <a:rPr lang="en-US"/>
              <a:pPr/>
              <a:t>10/26/18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63992BD-7BB0-D548-ACFF-F31988592AD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BDEC48C-21F5-FE42-B464-E67471090D19}" type="datetimeFigureOut">
              <a:rPr lang="en-US"/>
              <a:pPr/>
              <a:t>10/26/18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463CC18-4C16-8849-9116-A3E7FA0E629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937EB0C-4A0E-4F42-B198-118F415E01EF}" type="datetimeFigureOut">
              <a:rPr lang="en-US"/>
              <a:pPr/>
              <a:t>10/26/18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755A194-337E-4A40-B3AC-5EDFC109F91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198753B6-E2DC-DC49-B4B8-D0624C6CF6ED}" type="datetimeFigureOut">
              <a:rPr lang="en-US"/>
              <a:pPr/>
              <a:t>10/26/18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D31D270E-257E-4948-9D06-846216D4996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p:nvPr/>
        </p:nvSpPr>
        <p:spPr>
          <a:xfrm>
            <a:off x="3429000" y="533400"/>
            <a:ext cx="5181600" cy="4493538"/>
          </a:xfrm>
          <a:prstGeom prst="rect">
            <a:avLst/>
          </a:prstGeom>
          <a:noFill/>
          <a:ln>
            <a:noFill/>
          </a:ln>
        </p:spPr>
        <p:txBody>
          <a:bodyPr>
            <a:spAutoFit/>
          </a:bodyPr>
          <a:lstStyle/>
          <a:p>
            <a:pPr fontAlgn="auto">
              <a:spcBef>
                <a:spcPts val="0"/>
              </a:spcBef>
              <a:spcAft>
                <a:spcPts val="0"/>
              </a:spcAft>
              <a:defRPr/>
            </a:pPr>
            <a:r>
              <a:rPr lang="en-US" altLang="en-US" sz="2600" b="1" dirty="0">
                <a:solidFill>
                  <a:srgbClr val="000000"/>
                </a:solidFill>
                <a:latin typeface="Geneva" charset="0"/>
              </a:rPr>
              <a:t>“And whoever does not bear his cross and come after Me cannot be My disciple. For which of you, intending to build a tower, does not sit down first and count the cost, whether he has enough to finish </a:t>
            </a:r>
            <a:r>
              <a:rPr lang="en-US" altLang="en-US" sz="2600" b="1" dirty="0" smtClean="0">
                <a:solidFill>
                  <a:srgbClr val="000000"/>
                </a:solidFill>
                <a:latin typeface="Geneva" charset="0"/>
              </a:rPr>
              <a:t>it—lest</a:t>
            </a:r>
            <a:r>
              <a:rPr lang="en-US" altLang="en-US" sz="2600" b="1" dirty="0">
                <a:solidFill>
                  <a:srgbClr val="000000"/>
                </a:solidFill>
                <a:latin typeface="Geneva" charset="0"/>
              </a:rPr>
              <a:t>, after he has laid the foundation, and is not able to finish, all who see it begin to mock him,…”</a:t>
            </a:r>
            <a:endParaRPr lang="en-US" sz="2600" b="1" dirty="0">
              <a:ln w="10541" cmpd="sng">
                <a:solidFill>
                  <a:srgbClr val="7D7D7D">
                    <a:tint val="100000"/>
                    <a:shade val="100000"/>
                    <a:satMod val="110000"/>
                  </a:srgbClr>
                </a:solidFill>
                <a:prstDash val="solid"/>
              </a:ln>
              <a:solidFill>
                <a:srgbClr val="2A1500"/>
              </a:solidFill>
              <a:latin typeface="Chivalry ITCTT" pitchFamily="2" charset="0"/>
            </a:endParaRPr>
          </a:p>
        </p:txBody>
      </p:sp>
      <p:sp>
        <p:nvSpPr>
          <p:cNvPr id="19" name="TextBox 18"/>
          <p:cNvSpPr txBox="1">
            <a:spLocks noChangeArrowheads="1"/>
          </p:cNvSpPr>
          <p:nvPr/>
        </p:nvSpPr>
        <p:spPr bwMode="auto">
          <a:xfrm>
            <a:off x="3036888" y="5867400"/>
            <a:ext cx="3433762"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Luke 14:27-33</a:t>
            </a:r>
            <a:endParaRPr lang="en-US" sz="4400" b="1">
              <a:solidFill>
                <a:srgbClr val="2A1500"/>
              </a:solidFill>
              <a:latin typeface="Chivalry ITCTT" charset="0"/>
            </a:endParaRPr>
          </a:p>
        </p:txBody>
      </p:sp>
      <p:sp>
        <p:nvSpPr>
          <p:cNvPr id="2055"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2056"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2066"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7" name="Picture 26"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ppt_x</p:attrName>
                                        </p:attrNameLst>
                                      </p:cBhvr>
                                      <p:tavLst>
                                        <p:tav tm="0">
                                          <p:val>
                                            <p:strVal val="#ppt_x-.2"/>
                                          </p:val>
                                        </p:tav>
                                        <p:tav tm="100000">
                                          <p:val>
                                            <p:strVal val="#ppt_x"/>
                                          </p:val>
                                        </p:tav>
                                      </p:tavLst>
                                    </p:anim>
                                    <p:anim calcmode="lin" valueType="num">
                                      <p:cBhvr>
                                        <p:cTn id="8"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
                                        </p:tgtEl>
                                      </p:cBhvr>
                                    </p:animEffect>
                                  </p:childTnLst>
                                </p:cTn>
                              </p:par>
                              <p:par>
                                <p:cTn id="10" presetID="42" presetClass="entr" presetSubtype="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p:nvPr/>
        </p:nvSpPr>
        <p:spPr>
          <a:xfrm>
            <a:off x="3429000" y="533400"/>
            <a:ext cx="5181600" cy="4493538"/>
          </a:xfrm>
          <a:prstGeom prst="rect">
            <a:avLst/>
          </a:prstGeom>
          <a:noFill/>
          <a:ln>
            <a:noFill/>
          </a:ln>
        </p:spPr>
        <p:txBody>
          <a:bodyPr>
            <a:spAutoFit/>
          </a:bodyPr>
          <a:lstStyle/>
          <a:p>
            <a:pPr fontAlgn="auto">
              <a:spcBef>
                <a:spcPts val="0"/>
              </a:spcBef>
              <a:spcAft>
                <a:spcPts val="0"/>
              </a:spcAft>
              <a:defRPr/>
            </a:pPr>
            <a:r>
              <a:rPr lang="en-US" altLang="en-US" sz="2600" b="1" dirty="0">
                <a:solidFill>
                  <a:srgbClr val="000000"/>
                </a:solidFill>
                <a:latin typeface="Geneva" charset="0"/>
              </a:rPr>
              <a:t>“…saying, ‘This man began to build and was not able to finish. Or what king, going to make war against another king, does not sit down first and consider whether he is able with ten thousand to meet him who comes against him with twenty thousand?  Or else, while the other is still a great way off…”</a:t>
            </a:r>
            <a:endParaRPr lang="en-US" sz="2600" b="1" dirty="0">
              <a:ln w="10541" cmpd="sng">
                <a:solidFill>
                  <a:srgbClr val="7D7D7D">
                    <a:tint val="100000"/>
                    <a:shade val="100000"/>
                    <a:satMod val="110000"/>
                  </a:srgbClr>
                </a:solidFill>
                <a:prstDash val="solid"/>
              </a:ln>
              <a:solidFill>
                <a:srgbClr val="2A1500"/>
              </a:solidFill>
              <a:latin typeface="Chivalry ITCTT" pitchFamily="2" charset="0"/>
            </a:endParaRPr>
          </a:p>
        </p:txBody>
      </p:sp>
      <p:sp>
        <p:nvSpPr>
          <p:cNvPr id="3078" name="TextBox 18"/>
          <p:cNvSpPr txBox="1">
            <a:spLocks noChangeArrowheads="1"/>
          </p:cNvSpPr>
          <p:nvPr/>
        </p:nvSpPr>
        <p:spPr bwMode="auto">
          <a:xfrm>
            <a:off x="3036888" y="5867400"/>
            <a:ext cx="3433762"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Luke 14:27-33</a:t>
            </a:r>
            <a:endParaRPr lang="en-US" sz="4400" b="1">
              <a:solidFill>
                <a:srgbClr val="2A1500"/>
              </a:solidFill>
              <a:latin typeface="Chivalry ITCTT" charset="0"/>
            </a:endParaRPr>
          </a:p>
        </p:txBody>
      </p:sp>
      <p:sp>
        <p:nvSpPr>
          <p:cNvPr id="3079"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3080"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3090"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p:nvPr/>
        </p:nvSpPr>
        <p:spPr>
          <a:xfrm>
            <a:off x="3429000" y="533400"/>
            <a:ext cx="5181600" cy="2923877"/>
          </a:xfrm>
          <a:prstGeom prst="rect">
            <a:avLst/>
          </a:prstGeom>
          <a:noFill/>
          <a:ln>
            <a:noFill/>
          </a:ln>
        </p:spPr>
        <p:txBody>
          <a:bodyPr>
            <a:spAutoFit/>
          </a:bodyPr>
          <a:lstStyle/>
          <a:p>
            <a:pPr fontAlgn="auto">
              <a:spcBef>
                <a:spcPts val="0"/>
              </a:spcBef>
              <a:spcAft>
                <a:spcPts val="0"/>
              </a:spcAft>
              <a:defRPr/>
            </a:pPr>
            <a:r>
              <a:rPr lang="en-US" altLang="en-US" sz="2600" b="1" dirty="0">
                <a:solidFill>
                  <a:srgbClr val="000000"/>
                </a:solidFill>
                <a:latin typeface="Geneva" charset="0"/>
              </a:rPr>
              <a:t>“…he sends a delegation and asks conditions of peace. So likewise, whoever of you does not forsake all that he has cannot be My </a:t>
            </a:r>
            <a:r>
              <a:rPr lang="en-US" altLang="en-US" sz="2600" b="1" dirty="0" smtClean="0">
                <a:solidFill>
                  <a:srgbClr val="000000"/>
                </a:solidFill>
                <a:latin typeface="Geneva" charset="0"/>
              </a:rPr>
              <a:t>disciple” (NKJV).</a:t>
            </a:r>
          </a:p>
          <a:p>
            <a:pPr fontAlgn="auto">
              <a:spcBef>
                <a:spcPts val="0"/>
              </a:spcBef>
              <a:spcAft>
                <a:spcPts val="0"/>
              </a:spcAft>
              <a:defRPr/>
            </a:pPr>
            <a:r>
              <a:rPr lang="en-US" sz="5400" b="1" dirty="0">
                <a:ln w="10541" cmpd="sng">
                  <a:solidFill>
                    <a:srgbClr val="7D7D7D">
                      <a:tint val="100000"/>
                      <a:shade val="100000"/>
                      <a:satMod val="110000"/>
                    </a:srgbClr>
                  </a:solidFill>
                  <a:prstDash val="solid"/>
                </a:ln>
                <a:solidFill>
                  <a:srgbClr val="2A1500"/>
                </a:solidFill>
                <a:latin typeface="Chivalry ITCTT" pitchFamily="2" charset="0"/>
              </a:rPr>
              <a:t>   </a:t>
            </a:r>
          </a:p>
        </p:txBody>
      </p:sp>
      <p:sp>
        <p:nvSpPr>
          <p:cNvPr id="4102" name="TextBox 18"/>
          <p:cNvSpPr txBox="1">
            <a:spLocks noChangeArrowheads="1"/>
          </p:cNvSpPr>
          <p:nvPr/>
        </p:nvSpPr>
        <p:spPr bwMode="auto">
          <a:xfrm>
            <a:off x="3036888" y="5867400"/>
            <a:ext cx="3433762"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Luke 14:27-33</a:t>
            </a:r>
            <a:endParaRPr lang="en-US" sz="4400" b="1">
              <a:solidFill>
                <a:srgbClr val="2A1500"/>
              </a:solidFill>
              <a:latin typeface="Chivalry ITCTT" charset="0"/>
            </a:endParaRPr>
          </a:p>
        </p:txBody>
      </p:sp>
      <p:sp>
        <p:nvSpPr>
          <p:cNvPr id="4103"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4104"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4114"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p:nvPr/>
        </p:nvSpPr>
        <p:spPr>
          <a:xfrm>
            <a:off x="3200400" y="533400"/>
            <a:ext cx="5943600" cy="3877985"/>
          </a:xfrm>
          <a:prstGeom prst="rect">
            <a:avLst/>
          </a:prstGeom>
          <a:noFill/>
          <a:ln>
            <a:noFill/>
          </a:ln>
        </p:spPr>
        <p:txBody>
          <a:bodyPr>
            <a:spAutoFit/>
          </a:bodyPr>
          <a:lstStyle/>
          <a:p>
            <a:pPr marL="460375" indent="-460375" fontAlgn="auto">
              <a:spcBef>
                <a:spcPts val="0"/>
              </a:spcBef>
              <a:spcAft>
                <a:spcPts val="0"/>
              </a:spcAft>
              <a:defRPr/>
            </a:pPr>
            <a:r>
              <a:rPr lang="en-US" altLang="en-US" sz="2800" b="1" dirty="0">
                <a:solidFill>
                  <a:srgbClr val="000000"/>
                </a:solidFill>
                <a:latin typeface="Geneva" charset="0"/>
              </a:rPr>
              <a:t>I.  What Do You Have</a:t>
            </a:r>
            <a:r>
              <a:rPr lang="en-US" altLang="en-US" sz="2800" b="1" dirty="0" smtClean="0">
                <a:solidFill>
                  <a:srgbClr val="000000"/>
                </a:solidFill>
                <a:latin typeface="Geneva" charset="0"/>
              </a:rPr>
              <a:t> to </a:t>
            </a:r>
            <a:r>
              <a:rPr lang="en-US" altLang="en-US" sz="2800" b="1" dirty="0">
                <a:solidFill>
                  <a:srgbClr val="000000"/>
                </a:solidFill>
                <a:latin typeface="Geneva" charset="0"/>
              </a:rPr>
              <a:t>Lose</a:t>
            </a:r>
            <a:r>
              <a:rPr lang="en-US" altLang="en-US" sz="2800" b="1" dirty="0" smtClean="0">
                <a:solidFill>
                  <a:srgbClr val="000000"/>
                </a:solidFill>
                <a:latin typeface="Geneva" charset="0"/>
              </a:rPr>
              <a:t> by </a:t>
            </a:r>
            <a:r>
              <a:rPr lang="en-US" altLang="en-US" sz="2800" b="1" dirty="0">
                <a:solidFill>
                  <a:srgbClr val="000000"/>
                </a:solidFill>
                <a:latin typeface="Geneva" charset="0"/>
              </a:rPr>
              <a:t>Obeying</a:t>
            </a:r>
            <a:r>
              <a:rPr lang="en-US" altLang="en-US" sz="2800" b="1" dirty="0" smtClean="0">
                <a:solidFill>
                  <a:srgbClr val="000000"/>
                </a:solidFill>
                <a:latin typeface="Geneva" charset="0"/>
              </a:rPr>
              <a:t> the </a:t>
            </a:r>
            <a:r>
              <a:rPr lang="en-US" altLang="en-US" sz="2800" b="1" dirty="0">
                <a:solidFill>
                  <a:srgbClr val="000000"/>
                </a:solidFill>
                <a:latin typeface="Geneva" charset="0"/>
              </a:rPr>
              <a:t>Gospel?</a:t>
            </a:r>
            <a:endParaRPr lang="en-US" altLang="en-US" sz="800" b="1" dirty="0">
              <a:solidFill>
                <a:srgbClr val="000000"/>
              </a:solidFill>
              <a:latin typeface="Geneva" charset="0"/>
            </a:endParaRPr>
          </a:p>
          <a:p>
            <a:pPr marL="342900" indent="-342900" fontAlgn="auto">
              <a:spcBef>
                <a:spcPts val="0"/>
              </a:spcBef>
              <a:spcAft>
                <a:spcPts val="0"/>
              </a:spcAft>
              <a:defRPr/>
            </a:pPr>
            <a:endParaRPr lang="en-US" altLang="en-US" sz="800" b="1" dirty="0">
              <a:solidFill>
                <a:srgbClr val="000000"/>
              </a:solidFill>
              <a:latin typeface="Geneva" charset="0"/>
            </a:endParaRPr>
          </a:p>
          <a:p>
            <a:pPr marL="914400" lvl="1" indent="-457200" fontAlgn="auto">
              <a:spcBef>
                <a:spcPts val="0"/>
              </a:spcBef>
              <a:spcAft>
                <a:spcPts val="0"/>
              </a:spcAft>
              <a:defRPr/>
            </a:pPr>
            <a:r>
              <a:rPr lang="en-US" altLang="en-US" sz="2600" b="1" dirty="0">
                <a:solidFill>
                  <a:srgbClr val="000000"/>
                </a:solidFill>
                <a:latin typeface="Geneva" charset="0"/>
              </a:rPr>
              <a:t>A.  A little time (1 </a:t>
            </a:r>
            <a:r>
              <a:rPr lang="en-US" altLang="en-US" sz="2600" b="1" dirty="0" smtClean="0">
                <a:solidFill>
                  <a:srgbClr val="000000"/>
                </a:solidFill>
                <a:latin typeface="Geneva" charset="0"/>
              </a:rPr>
              <a:t>Pet. </a:t>
            </a:r>
            <a:r>
              <a:rPr lang="en-US" altLang="en-US" sz="2600" b="1" dirty="0">
                <a:solidFill>
                  <a:srgbClr val="000000"/>
                </a:solidFill>
                <a:latin typeface="Geneva" charset="0"/>
              </a:rPr>
              <a:t>4:1-3).</a:t>
            </a:r>
          </a:p>
          <a:p>
            <a:pPr marL="914400" lvl="1" indent="-457200" fontAlgn="auto">
              <a:spcBef>
                <a:spcPts val="0"/>
              </a:spcBef>
              <a:spcAft>
                <a:spcPts val="0"/>
              </a:spcAft>
              <a:defRPr/>
            </a:pPr>
            <a:r>
              <a:rPr lang="en-US" altLang="en-US" sz="2600" b="1" dirty="0">
                <a:solidFill>
                  <a:srgbClr val="000000"/>
                </a:solidFill>
                <a:latin typeface="Geneva" charset="0"/>
              </a:rPr>
              <a:t>B.  A little fun (Heb. 11:25). </a:t>
            </a:r>
          </a:p>
          <a:p>
            <a:pPr marL="914400" lvl="1" indent="-457200" fontAlgn="auto">
              <a:spcBef>
                <a:spcPts val="0"/>
              </a:spcBef>
              <a:spcAft>
                <a:spcPts val="0"/>
              </a:spcAft>
              <a:defRPr/>
            </a:pPr>
            <a:r>
              <a:rPr lang="en-US" altLang="en-US" sz="2600" b="1" spc="-100" dirty="0">
                <a:solidFill>
                  <a:srgbClr val="000000"/>
                </a:solidFill>
                <a:latin typeface="Geneva" charset="0"/>
              </a:rPr>
              <a:t>C.  Some friends (2 Cor. 6:14-17).</a:t>
            </a:r>
          </a:p>
          <a:p>
            <a:pPr marL="914400" lvl="1" indent="-457200" fontAlgn="auto">
              <a:spcBef>
                <a:spcPts val="0"/>
              </a:spcBef>
              <a:spcAft>
                <a:spcPts val="0"/>
              </a:spcAft>
              <a:defRPr/>
            </a:pPr>
            <a:r>
              <a:rPr lang="en-US" altLang="en-US" sz="2600" b="1" dirty="0">
                <a:solidFill>
                  <a:srgbClr val="000000"/>
                </a:solidFill>
                <a:latin typeface="Geneva" charset="0"/>
              </a:rPr>
              <a:t>D.  Some family (Luke 14:26). </a:t>
            </a:r>
          </a:p>
          <a:p>
            <a:pPr marL="914400" lvl="1" indent="-457200" fontAlgn="auto">
              <a:spcBef>
                <a:spcPts val="0"/>
              </a:spcBef>
              <a:spcAft>
                <a:spcPts val="0"/>
              </a:spcAft>
              <a:defRPr/>
            </a:pPr>
            <a:r>
              <a:rPr lang="en-US" altLang="en-US" sz="2600" b="1" dirty="0">
                <a:solidFill>
                  <a:srgbClr val="000000"/>
                </a:solidFill>
                <a:latin typeface="Geneva" charset="0"/>
              </a:rPr>
              <a:t>E.  Some habits (Col. 3:5-11). </a:t>
            </a:r>
          </a:p>
          <a:p>
            <a:pPr marL="914400" lvl="1" indent="-457200" fontAlgn="auto">
              <a:spcBef>
                <a:spcPts val="0"/>
              </a:spcBef>
              <a:spcAft>
                <a:spcPts val="0"/>
              </a:spcAft>
              <a:defRPr/>
            </a:pPr>
            <a:r>
              <a:rPr lang="en-US" altLang="en-US" sz="2600" b="1" dirty="0">
                <a:solidFill>
                  <a:srgbClr val="000000"/>
                </a:solidFill>
                <a:latin typeface="Geneva" charset="0"/>
              </a:rPr>
              <a:t>F.  Some things (1John 2:15). </a:t>
            </a:r>
          </a:p>
          <a:p>
            <a:pPr marL="914400" lvl="1" indent="-457200" fontAlgn="auto">
              <a:spcBef>
                <a:spcPts val="0"/>
              </a:spcBef>
              <a:spcAft>
                <a:spcPts val="0"/>
              </a:spcAft>
              <a:defRPr/>
            </a:pPr>
            <a:r>
              <a:rPr lang="en-US" altLang="en-US" sz="2600" b="1" dirty="0">
                <a:solidFill>
                  <a:srgbClr val="000000"/>
                </a:solidFill>
                <a:latin typeface="Geneva" charset="0"/>
              </a:rPr>
              <a:t>G.  Some choices (Matt.16:24).</a:t>
            </a:r>
          </a:p>
        </p:txBody>
      </p:sp>
      <p:sp>
        <p:nvSpPr>
          <p:cNvPr id="19" name="TextBox 18"/>
          <p:cNvSpPr txBox="1">
            <a:spLocks noChangeArrowheads="1"/>
          </p:cNvSpPr>
          <p:nvPr/>
        </p:nvSpPr>
        <p:spPr bwMode="auto">
          <a:xfrm>
            <a:off x="1066800" y="5867400"/>
            <a:ext cx="6781800"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The Stakes of the Gospel</a:t>
            </a:r>
            <a:endParaRPr lang="en-US" sz="4400" b="1">
              <a:solidFill>
                <a:srgbClr val="2A1500"/>
              </a:solidFill>
              <a:latin typeface="Chivalry ITCTT" charset="0"/>
            </a:endParaRPr>
          </a:p>
        </p:txBody>
      </p:sp>
      <p:sp>
        <p:nvSpPr>
          <p:cNvPr id="5127"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5128"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5138"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ppt_x</p:attrName>
                                        </p:attrNameLst>
                                      </p:cBhvr>
                                      <p:tavLst>
                                        <p:tav tm="0">
                                          <p:val>
                                            <p:strVal val="#ppt_x-.2"/>
                                          </p:val>
                                        </p:tav>
                                        <p:tav tm="100000">
                                          <p:val>
                                            <p:strVal val="#ppt_x"/>
                                          </p:val>
                                        </p:tav>
                                      </p:tavLst>
                                    </p:anim>
                                    <p:anim calcmode="lin" valueType="num">
                                      <p:cBhvr>
                                        <p:cTn id="8"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animEffect transition="in" filter="fade">
                                      <p:cBhvr>
                                        <p:cTn id="14" dur="1000"/>
                                        <p:tgtEl>
                                          <p:spTgt spid="16">
                                            <p:txEl>
                                              <p:pRg st="0" end="0"/>
                                            </p:txEl>
                                          </p:spTgt>
                                        </p:tgtEl>
                                      </p:cBhvr>
                                    </p:animEffect>
                                    <p:anim calcmode="lin" valueType="num">
                                      <p:cBhvr>
                                        <p:cTn id="15"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xEl>
                                              <p:pRg st="2" end="2"/>
                                            </p:txEl>
                                          </p:spTgt>
                                        </p:tgtEl>
                                        <p:attrNameLst>
                                          <p:attrName>style.visibility</p:attrName>
                                        </p:attrNameLst>
                                      </p:cBhvr>
                                      <p:to>
                                        <p:strVal val="visible"/>
                                      </p:to>
                                    </p:set>
                                    <p:animEffect transition="in" filter="fade">
                                      <p:cBhvr>
                                        <p:cTn id="21" dur="1000"/>
                                        <p:tgtEl>
                                          <p:spTgt spid="16">
                                            <p:txEl>
                                              <p:pRg st="2" end="2"/>
                                            </p:txEl>
                                          </p:spTgt>
                                        </p:tgtEl>
                                      </p:cBhvr>
                                    </p:animEffect>
                                    <p:anim calcmode="lin" valueType="num">
                                      <p:cBhvr>
                                        <p:cTn id="22"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xEl>
                                              <p:pRg st="3" end="3"/>
                                            </p:txEl>
                                          </p:spTgt>
                                        </p:tgtEl>
                                        <p:attrNameLst>
                                          <p:attrName>style.visibility</p:attrName>
                                        </p:attrNameLst>
                                      </p:cBhvr>
                                      <p:to>
                                        <p:strVal val="visible"/>
                                      </p:to>
                                    </p:set>
                                    <p:animEffect transition="in" filter="fade">
                                      <p:cBhvr>
                                        <p:cTn id="28" dur="1000"/>
                                        <p:tgtEl>
                                          <p:spTgt spid="16">
                                            <p:txEl>
                                              <p:pRg st="3" end="3"/>
                                            </p:txEl>
                                          </p:spTgt>
                                        </p:tgtEl>
                                      </p:cBhvr>
                                    </p:animEffect>
                                    <p:anim calcmode="lin" valueType="num">
                                      <p:cBhvr>
                                        <p:cTn id="29"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
                                            <p:txEl>
                                              <p:pRg st="4" end="4"/>
                                            </p:txEl>
                                          </p:spTgt>
                                        </p:tgtEl>
                                        <p:attrNameLst>
                                          <p:attrName>style.visibility</p:attrName>
                                        </p:attrNameLst>
                                      </p:cBhvr>
                                      <p:to>
                                        <p:strVal val="visible"/>
                                      </p:to>
                                    </p:set>
                                    <p:animEffect transition="in" filter="fade">
                                      <p:cBhvr>
                                        <p:cTn id="35" dur="1000"/>
                                        <p:tgtEl>
                                          <p:spTgt spid="16">
                                            <p:txEl>
                                              <p:pRg st="4" end="4"/>
                                            </p:txEl>
                                          </p:spTgt>
                                        </p:tgtEl>
                                      </p:cBhvr>
                                    </p:animEffect>
                                    <p:anim calcmode="lin" valueType="num">
                                      <p:cBhvr>
                                        <p:cTn id="36" dur="1000" fill="hold"/>
                                        <p:tgtEl>
                                          <p:spTgt spid="1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6">
                                            <p:txEl>
                                              <p:pRg st="5" end="5"/>
                                            </p:txEl>
                                          </p:spTgt>
                                        </p:tgtEl>
                                        <p:attrNameLst>
                                          <p:attrName>style.visibility</p:attrName>
                                        </p:attrNameLst>
                                      </p:cBhvr>
                                      <p:to>
                                        <p:strVal val="visible"/>
                                      </p:to>
                                    </p:set>
                                    <p:animEffect transition="in" filter="fade">
                                      <p:cBhvr>
                                        <p:cTn id="42" dur="1000"/>
                                        <p:tgtEl>
                                          <p:spTgt spid="16">
                                            <p:txEl>
                                              <p:pRg st="5" end="5"/>
                                            </p:txEl>
                                          </p:spTgt>
                                        </p:tgtEl>
                                      </p:cBhvr>
                                    </p:animEffect>
                                    <p:anim calcmode="lin" valueType="num">
                                      <p:cBhvr>
                                        <p:cTn id="43" dur="1000" fill="hold"/>
                                        <p:tgtEl>
                                          <p:spTgt spid="1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6">
                                            <p:txEl>
                                              <p:pRg st="6" end="6"/>
                                            </p:txEl>
                                          </p:spTgt>
                                        </p:tgtEl>
                                        <p:attrNameLst>
                                          <p:attrName>style.visibility</p:attrName>
                                        </p:attrNameLst>
                                      </p:cBhvr>
                                      <p:to>
                                        <p:strVal val="visible"/>
                                      </p:to>
                                    </p:set>
                                    <p:animEffect transition="in" filter="fade">
                                      <p:cBhvr>
                                        <p:cTn id="49" dur="1000"/>
                                        <p:tgtEl>
                                          <p:spTgt spid="16">
                                            <p:txEl>
                                              <p:pRg st="6" end="6"/>
                                            </p:txEl>
                                          </p:spTgt>
                                        </p:tgtEl>
                                      </p:cBhvr>
                                    </p:animEffect>
                                    <p:anim calcmode="lin" valueType="num">
                                      <p:cBhvr>
                                        <p:cTn id="50" dur="1000" fill="hold"/>
                                        <p:tgtEl>
                                          <p:spTgt spid="1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6">
                                            <p:txEl>
                                              <p:pRg st="7" end="7"/>
                                            </p:txEl>
                                          </p:spTgt>
                                        </p:tgtEl>
                                        <p:attrNameLst>
                                          <p:attrName>style.visibility</p:attrName>
                                        </p:attrNameLst>
                                      </p:cBhvr>
                                      <p:to>
                                        <p:strVal val="visible"/>
                                      </p:to>
                                    </p:set>
                                    <p:animEffect transition="in" filter="fade">
                                      <p:cBhvr>
                                        <p:cTn id="56" dur="1000"/>
                                        <p:tgtEl>
                                          <p:spTgt spid="16">
                                            <p:txEl>
                                              <p:pRg st="7" end="7"/>
                                            </p:txEl>
                                          </p:spTgt>
                                        </p:tgtEl>
                                      </p:cBhvr>
                                    </p:animEffect>
                                    <p:anim calcmode="lin" valueType="num">
                                      <p:cBhvr>
                                        <p:cTn id="57" dur="1000" fill="hold"/>
                                        <p:tgtEl>
                                          <p:spTgt spid="16">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6">
                                            <p:txEl>
                                              <p:pRg st="8" end="8"/>
                                            </p:txEl>
                                          </p:spTgt>
                                        </p:tgtEl>
                                        <p:attrNameLst>
                                          <p:attrName>style.visibility</p:attrName>
                                        </p:attrNameLst>
                                      </p:cBhvr>
                                      <p:to>
                                        <p:strVal val="visible"/>
                                      </p:to>
                                    </p:set>
                                    <p:animEffect transition="in" filter="fade">
                                      <p:cBhvr>
                                        <p:cTn id="63" dur="1000"/>
                                        <p:tgtEl>
                                          <p:spTgt spid="16">
                                            <p:txEl>
                                              <p:pRg st="8" end="8"/>
                                            </p:txEl>
                                          </p:spTgt>
                                        </p:tgtEl>
                                      </p:cBhvr>
                                    </p:animEffect>
                                    <p:anim calcmode="lin" valueType="num">
                                      <p:cBhvr>
                                        <p:cTn id="64" dur="1000" fill="hold"/>
                                        <p:tgtEl>
                                          <p:spTgt spid="16">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1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a:spLocks noChangeArrowheads="1"/>
          </p:cNvSpPr>
          <p:nvPr/>
        </p:nvSpPr>
        <p:spPr bwMode="auto">
          <a:xfrm>
            <a:off x="3200400" y="533400"/>
            <a:ext cx="5943600" cy="4308872"/>
          </a:xfrm>
          <a:prstGeom prst="rect">
            <a:avLst/>
          </a:prstGeom>
          <a:noFill/>
          <a:ln w="9525">
            <a:noFill/>
            <a:miter lim="800000"/>
            <a:headEnd/>
            <a:tailEnd/>
          </a:ln>
        </p:spPr>
        <p:txBody>
          <a:bodyPr>
            <a:prstTxWarp prst="textNoShape">
              <a:avLst/>
            </a:prstTxWarp>
            <a:spAutoFit/>
          </a:bodyPr>
          <a:lstStyle/>
          <a:p>
            <a:pPr marL="398463" indent="-398463"/>
            <a:r>
              <a:rPr lang="en-US" sz="2800" b="1" dirty="0">
                <a:solidFill>
                  <a:srgbClr val="000000"/>
                </a:solidFill>
                <a:latin typeface="Geneva" charset="0"/>
              </a:rPr>
              <a:t>II. What Do</a:t>
            </a:r>
            <a:r>
              <a:rPr lang="en-US" sz="2800" b="1" dirty="0" smtClean="0">
                <a:solidFill>
                  <a:srgbClr val="000000"/>
                </a:solidFill>
                <a:latin typeface="Geneva" charset="0"/>
              </a:rPr>
              <a:t> You </a:t>
            </a:r>
            <a:r>
              <a:rPr lang="en-US" sz="2800" b="1" dirty="0">
                <a:solidFill>
                  <a:srgbClr val="000000"/>
                </a:solidFill>
                <a:latin typeface="Geneva" charset="0"/>
              </a:rPr>
              <a:t>Have</a:t>
            </a:r>
            <a:r>
              <a:rPr lang="en-US" sz="2800" b="1" dirty="0" smtClean="0">
                <a:solidFill>
                  <a:srgbClr val="000000"/>
                </a:solidFill>
                <a:latin typeface="Geneva" charset="0"/>
              </a:rPr>
              <a:t> </a:t>
            </a:r>
            <a:r>
              <a:rPr lang="en-US" sz="2800" b="1" dirty="0">
                <a:solidFill>
                  <a:srgbClr val="000000"/>
                </a:solidFill>
                <a:latin typeface="Geneva" charset="0"/>
              </a:rPr>
              <a:t>t</a:t>
            </a:r>
            <a:r>
              <a:rPr lang="en-US" sz="2800" b="1" dirty="0" smtClean="0">
                <a:solidFill>
                  <a:srgbClr val="000000"/>
                </a:solidFill>
                <a:latin typeface="Geneva" charset="0"/>
              </a:rPr>
              <a:t>o </a:t>
            </a:r>
            <a:r>
              <a:rPr lang="en-US" sz="2800" b="1" dirty="0">
                <a:solidFill>
                  <a:srgbClr val="000000"/>
                </a:solidFill>
                <a:latin typeface="Geneva" charset="0"/>
              </a:rPr>
              <a:t>Gain</a:t>
            </a:r>
            <a:r>
              <a:rPr lang="en-US" sz="2800" b="1" dirty="0" smtClean="0">
                <a:solidFill>
                  <a:srgbClr val="000000"/>
                </a:solidFill>
                <a:latin typeface="Geneva" charset="0"/>
              </a:rPr>
              <a:t> by </a:t>
            </a:r>
            <a:r>
              <a:rPr lang="en-US" sz="2800" b="1" dirty="0">
                <a:solidFill>
                  <a:srgbClr val="000000"/>
                </a:solidFill>
                <a:latin typeface="Geneva" charset="0"/>
              </a:rPr>
              <a:t>Obeying</a:t>
            </a:r>
            <a:r>
              <a:rPr lang="en-US" sz="2800" b="1" dirty="0" smtClean="0">
                <a:solidFill>
                  <a:srgbClr val="000000"/>
                </a:solidFill>
                <a:latin typeface="Geneva" charset="0"/>
              </a:rPr>
              <a:t> the </a:t>
            </a:r>
            <a:r>
              <a:rPr lang="en-US" sz="2800" b="1" dirty="0">
                <a:solidFill>
                  <a:srgbClr val="000000"/>
                </a:solidFill>
                <a:latin typeface="Geneva" charset="0"/>
              </a:rPr>
              <a:t>Gospel?</a:t>
            </a:r>
          </a:p>
          <a:p>
            <a:pPr marL="342900" indent="-342900"/>
            <a:endParaRPr lang="en-US" sz="800" b="1" dirty="0">
              <a:solidFill>
                <a:srgbClr val="000000"/>
              </a:solidFill>
              <a:latin typeface="Geneva" charset="0"/>
            </a:endParaRPr>
          </a:p>
          <a:p>
            <a:pPr marL="914400" lvl="1" indent="-457200"/>
            <a:r>
              <a:rPr lang="en-US" sz="2600" b="1" dirty="0">
                <a:solidFill>
                  <a:srgbClr val="000000"/>
                </a:solidFill>
                <a:latin typeface="Geneva" charset="0"/>
              </a:rPr>
              <a:t>A.  Time spent well. </a:t>
            </a:r>
          </a:p>
          <a:p>
            <a:pPr marL="914400" lvl="1" indent="-457200"/>
            <a:r>
              <a:rPr lang="en-US" sz="2600" b="1" dirty="0">
                <a:solidFill>
                  <a:srgbClr val="000000"/>
                </a:solidFill>
                <a:latin typeface="Geneva" charset="0"/>
              </a:rPr>
              <a:t>B.  Meaningful fun (Gal. 5:22).</a:t>
            </a:r>
          </a:p>
          <a:p>
            <a:pPr marL="914400" lvl="1" indent="-457200"/>
            <a:r>
              <a:rPr lang="en-US" sz="2600" b="1" dirty="0">
                <a:solidFill>
                  <a:srgbClr val="000000"/>
                </a:solidFill>
                <a:latin typeface="Geneva" charset="0"/>
              </a:rPr>
              <a:t>C.  A fellowship of co-believers    (1 John 1:1-3). </a:t>
            </a:r>
          </a:p>
          <a:p>
            <a:pPr marL="914400" lvl="1" indent="-457200"/>
            <a:r>
              <a:rPr lang="en-US" sz="2600" b="1" dirty="0">
                <a:solidFill>
                  <a:srgbClr val="000000"/>
                </a:solidFill>
                <a:latin typeface="Geneva" charset="0"/>
              </a:rPr>
              <a:t>D.  A family of co-workers                     (1 Cor. 3:9; Eph. 3:15).</a:t>
            </a:r>
          </a:p>
          <a:p>
            <a:pPr marL="914400" lvl="1" indent="-457200"/>
            <a:r>
              <a:rPr lang="en-US" sz="2600" b="1" dirty="0">
                <a:solidFill>
                  <a:srgbClr val="000000"/>
                </a:solidFill>
                <a:latin typeface="Geneva" charset="0"/>
              </a:rPr>
              <a:t>E.  Healthy habits                                (1 </a:t>
            </a:r>
            <a:r>
              <a:rPr lang="en-US" sz="2600" b="1" dirty="0" smtClean="0">
                <a:solidFill>
                  <a:srgbClr val="000000"/>
                </a:solidFill>
                <a:latin typeface="Geneva" charset="0"/>
              </a:rPr>
              <a:t>Cor. </a:t>
            </a:r>
            <a:r>
              <a:rPr lang="en-US" sz="2600" b="1" dirty="0">
                <a:solidFill>
                  <a:srgbClr val="000000"/>
                </a:solidFill>
                <a:latin typeface="Geneva" charset="0"/>
              </a:rPr>
              <a:t>16:15-16).</a:t>
            </a:r>
            <a:r>
              <a:rPr lang="en-US" sz="2800" b="1" dirty="0">
                <a:solidFill>
                  <a:srgbClr val="000000"/>
                </a:solidFill>
                <a:latin typeface="Geneva" charset="0"/>
              </a:rPr>
              <a:t> </a:t>
            </a:r>
          </a:p>
        </p:txBody>
      </p:sp>
      <p:sp>
        <p:nvSpPr>
          <p:cNvPr id="6150" name="TextBox 18"/>
          <p:cNvSpPr txBox="1">
            <a:spLocks noChangeArrowheads="1"/>
          </p:cNvSpPr>
          <p:nvPr/>
        </p:nvSpPr>
        <p:spPr bwMode="auto">
          <a:xfrm>
            <a:off x="1066800" y="5867400"/>
            <a:ext cx="6781800"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The Stakes of the Gospel</a:t>
            </a:r>
            <a:endParaRPr lang="en-US" sz="4400" b="1">
              <a:solidFill>
                <a:srgbClr val="2A1500"/>
              </a:solidFill>
              <a:latin typeface="Chivalry ITCTT" charset="0"/>
            </a:endParaRPr>
          </a:p>
        </p:txBody>
      </p:sp>
      <p:sp>
        <p:nvSpPr>
          <p:cNvPr id="6151"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6152"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6162"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1000"/>
                                        <p:tgtEl>
                                          <p:spTgt spid="16">
                                            <p:txEl>
                                              <p:pRg st="0" end="0"/>
                                            </p:txEl>
                                          </p:spTgt>
                                        </p:tgtEl>
                                      </p:cBhvr>
                                    </p:animEffect>
                                    <p:anim calcmode="lin" valueType="num">
                                      <p:cBhvr>
                                        <p:cTn id="8"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
                                            <p:txEl>
                                              <p:pRg st="2" end="2"/>
                                            </p:txEl>
                                          </p:spTgt>
                                        </p:tgtEl>
                                        <p:attrNameLst>
                                          <p:attrName>style.visibility</p:attrName>
                                        </p:attrNameLst>
                                      </p:cBhvr>
                                      <p:to>
                                        <p:strVal val="visible"/>
                                      </p:to>
                                    </p:set>
                                    <p:animEffect transition="in" filter="fade">
                                      <p:cBhvr>
                                        <p:cTn id="14" dur="1000"/>
                                        <p:tgtEl>
                                          <p:spTgt spid="16">
                                            <p:txEl>
                                              <p:pRg st="2" end="2"/>
                                            </p:txEl>
                                          </p:spTgt>
                                        </p:tgtEl>
                                      </p:cBhvr>
                                    </p:animEffect>
                                    <p:anim calcmode="lin" valueType="num">
                                      <p:cBhvr>
                                        <p:cTn id="15"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xEl>
                                              <p:pRg st="3" end="3"/>
                                            </p:txEl>
                                          </p:spTgt>
                                        </p:tgtEl>
                                        <p:attrNameLst>
                                          <p:attrName>style.visibility</p:attrName>
                                        </p:attrNameLst>
                                      </p:cBhvr>
                                      <p:to>
                                        <p:strVal val="visible"/>
                                      </p:to>
                                    </p:set>
                                    <p:animEffect transition="in" filter="fade">
                                      <p:cBhvr>
                                        <p:cTn id="21" dur="1000"/>
                                        <p:tgtEl>
                                          <p:spTgt spid="16">
                                            <p:txEl>
                                              <p:pRg st="3" end="3"/>
                                            </p:txEl>
                                          </p:spTgt>
                                        </p:tgtEl>
                                      </p:cBhvr>
                                    </p:animEffect>
                                    <p:anim calcmode="lin" valueType="num">
                                      <p:cBhvr>
                                        <p:cTn id="22"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xEl>
                                              <p:pRg st="4" end="4"/>
                                            </p:txEl>
                                          </p:spTgt>
                                        </p:tgtEl>
                                        <p:attrNameLst>
                                          <p:attrName>style.visibility</p:attrName>
                                        </p:attrNameLst>
                                      </p:cBhvr>
                                      <p:to>
                                        <p:strVal val="visible"/>
                                      </p:to>
                                    </p:set>
                                    <p:animEffect transition="in" filter="fade">
                                      <p:cBhvr>
                                        <p:cTn id="28" dur="1000"/>
                                        <p:tgtEl>
                                          <p:spTgt spid="16">
                                            <p:txEl>
                                              <p:pRg st="4" end="4"/>
                                            </p:txEl>
                                          </p:spTgt>
                                        </p:tgtEl>
                                      </p:cBhvr>
                                    </p:animEffect>
                                    <p:anim calcmode="lin" valueType="num">
                                      <p:cBhvr>
                                        <p:cTn id="29" dur="1000" fill="hold"/>
                                        <p:tgtEl>
                                          <p:spTgt spid="1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
                                            <p:txEl>
                                              <p:pRg st="5" end="5"/>
                                            </p:txEl>
                                          </p:spTgt>
                                        </p:tgtEl>
                                        <p:attrNameLst>
                                          <p:attrName>style.visibility</p:attrName>
                                        </p:attrNameLst>
                                      </p:cBhvr>
                                      <p:to>
                                        <p:strVal val="visible"/>
                                      </p:to>
                                    </p:set>
                                    <p:animEffect transition="in" filter="fade">
                                      <p:cBhvr>
                                        <p:cTn id="35" dur="1000"/>
                                        <p:tgtEl>
                                          <p:spTgt spid="16">
                                            <p:txEl>
                                              <p:pRg st="5" end="5"/>
                                            </p:txEl>
                                          </p:spTgt>
                                        </p:tgtEl>
                                      </p:cBhvr>
                                    </p:animEffect>
                                    <p:anim calcmode="lin" valueType="num">
                                      <p:cBhvr>
                                        <p:cTn id="36" dur="1000" fill="hold"/>
                                        <p:tgtEl>
                                          <p:spTgt spid="1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6">
                                            <p:txEl>
                                              <p:pRg st="6" end="6"/>
                                            </p:txEl>
                                          </p:spTgt>
                                        </p:tgtEl>
                                        <p:attrNameLst>
                                          <p:attrName>style.visibility</p:attrName>
                                        </p:attrNameLst>
                                      </p:cBhvr>
                                      <p:to>
                                        <p:strVal val="visible"/>
                                      </p:to>
                                    </p:set>
                                    <p:animEffect transition="in" filter="fade">
                                      <p:cBhvr>
                                        <p:cTn id="42" dur="1000"/>
                                        <p:tgtEl>
                                          <p:spTgt spid="16">
                                            <p:txEl>
                                              <p:pRg st="6" end="6"/>
                                            </p:txEl>
                                          </p:spTgt>
                                        </p:tgtEl>
                                      </p:cBhvr>
                                    </p:animEffect>
                                    <p:anim calcmode="lin" valueType="num">
                                      <p:cBhvr>
                                        <p:cTn id="43" dur="1000" fill="hold"/>
                                        <p:tgtEl>
                                          <p:spTgt spid="1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a:spLocks noChangeArrowheads="1"/>
          </p:cNvSpPr>
          <p:nvPr/>
        </p:nvSpPr>
        <p:spPr bwMode="auto">
          <a:xfrm>
            <a:off x="3200400" y="533400"/>
            <a:ext cx="5943600" cy="3908762"/>
          </a:xfrm>
          <a:prstGeom prst="rect">
            <a:avLst/>
          </a:prstGeom>
          <a:noFill/>
          <a:ln w="9525">
            <a:noFill/>
            <a:miter lim="800000"/>
            <a:headEnd/>
            <a:tailEnd/>
          </a:ln>
        </p:spPr>
        <p:txBody>
          <a:bodyPr>
            <a:prstTxWarp prst="textNoShape">
              <a:avLst/>
            </a:prstTxWarp>
            <a:spAutoFit/>
          </a:bodyPr>
          <a:lstStyle/>
          <a:p>
            <a:pPr marL="342900" indent="-342900"/>
            <a:r>
              <a:rPr lang="en-US" sz="2800" b="1" dirty="0">
                <a:solidFill>
                  <a:srgbClr val="000000"/>
                </a:solidFill>
                <a:latin typeface="Geneva" charset="0"/>
              </a:rPr>
              <a:t>II. What Do</a:t>
            </a:r>
            <a:r>
              <a:rPr lang="en-US" sz="2800" b="1" dirty="0" smtClean="0">
                <a:solidFill>
                  <a:srgbClr val="000000"/>
                </a:solidFill>
                <a:latin typeface="Geneva" charset="0"/>
              </a:rPr>
              <a:t> You </a:t>
            </a:r>
            <a:r>
              <a:rPr lang="en-US" sz="2800" b="1" dirty="0">
                <a:solidFill>
                  <a:srgbClr val="000000"/>
                </a:solidFill>
                <a:latin typeface="Geneva" charset="0"/>
              </a:rPr>
              <a:t>Have</a:t>
            </a:r>
            <a:r>
              <a:rPr lang="en-US" sz="2800" b="1" dirty="0" smtClean="0">
                <a:solidFill>
                  <a:srgbClr val="000000"/>
                </a:solidFill>
                <a:latin typeface="Geneva" charset="0"/>
              </a:rPr>
              <a:t> to </a:t>
            </a:r>
            <a:r>
              <a:rPr lang="en-US" sz="2800" b="1" dirty="0">
                <a:solidFill>
                  <a:srgbClr val="000000"/>
                </a:solidFill>
                <a:latin typeface="Geneva" charset="0"/>
              </a:rPr>
              <a:t>Gain</a:t>
            </a:r>
            <a:r>
              <a:rPr lang="en-US" sz="2800" b="1" dirty="0" smtClean="0">
                <a:solidFill>
                  <a:srgbClr val="000000"/>
                </a:solidFill>
                <a:latin typeface="Geneva" charset="0"/>
              </a:rPr>
              <a:t> by </a:t>
            </a:r>
            <a:r>
              <a:rPr lang="en-US" sz="2800" b="1" dirty="0">
                <a:solidFill>
                  <a:srgbClr val="000000"/>
                </a:solidFill>
                <a:latin typeface="Geneva" charset="0"/>
              </a:rPr>
              <a:t>Obeying</a:t>
            </a:r>
            <a:r>
              <a:rPr lang="en-US" sz="2800" b="1" dirty="0" smtClean="0">
                <a:solidFill>
                  <a:srgbClr val="000000"/>
                </a:solidFill>
                <a:latin typeface="Geneva" charset="0"/>
              </a:rPr>
              <a:t> the </a:t>
            </a:r>
            <a:r>
              <a:rPr lang="en-US" sz="2800" b="1" dirty="0">
                <a:solidFill>
                  <a:srgbClr val="000000"/>
                </a:solidFill>
                <a:latin typeface="Geneva" charset="0"/>
              </a:rPr>
              <a:t>Gospel?</a:t>
            </a:r>
          </a:p>
          <a:p>
            <a:pPr marL="342900" indent="-342900"/>
            <a:endParaRPr lang="en-US" sz="800" b="1" dirty="0">
              <a:solidFill>
                <a:srgbClr val="000000"/>
              </a:solidFill>
              <a:latin typeface="Geneva" charset="0"/>
            </a:endParaRPr>
          </a:p>
          <a:p>
            <a:pPr marL="914400" lvl="1" indent="-457200"/>
            <a:r>
              <a:rPr lang="en-US" sz="2600" b="1" dirty="0">
                <a:solidFill>
                  <a:srgbClr val="000000"/>
                </a:solidFill>
                <a:latin typeface="Geneva" charset="0"/>
              </a:rPr>
              <a:t>F.</a:t>
            </a:r>
            <a:r>
              <a:rPr lang="en-US" sz="2600" b="1" dirty="0" smtClean="0">
                <a:solidFill>
                  <a:srgbClr val="000000"/>
                </a:solidFill>
                <a:latin typeface="Geneva" charset="0"/>
              </a:rPr>
              <a:t> Necessary </a:t>
            </a:r>
            <a:r>
              <a:rPr lang="en-US" sz="2600" b="1" dirty="0">
                <a:solidFill>
                  <a:srgbClr val="000000"/>
                </a:solidFill>
                <a:latin typeface="Geneva" charset="0"/>
              </a:rPr>
              <a:t>things                  (</a:t>
            </a:r>
            <a:r>
              <a:rPr lang="en-US" sz="2600" b="1" dirty="0" smtClean="0">
                <a:solidFill>
                  <a:srgbClr val="000000"/>
                </a:solidFill>
                <a:latin typeface="Geneva" charset="0"/>
              </a:rPr>
              <a:t>Matt. </a:t>
            </a:r>
            <a:r>
              <a:rPr lang="en-US" sz="2600" b="1" dirty="0">
                <a:solidFill>
                  <a:srgbClr val="000000"/>
                </a:solidFill>
                <a:latin typeface="Geneva" charset="0"/>
              </a:rPr>
              <a:t>6:33). </a:t>
            </a:r>
          </a:p>
          <a:p>
            <a:pPr marL="914400" lvl="1" indent="-457200"/>
            <a:r>
              <a:rPr lang="en-US" sz="2600" b="1" dirty="0">
                <a:solidFill>
                  <a:srgbClr val="000000"/>
                </a:solidFill>
                <a:latin typeface="Geneva" charset="0"/>
              </a:rPr>
              <a:t>G.</a:t>
            </a:r>
            <a:r>
              <a:rPr lang="en-US" sz="2600" b="1" dirty="0" smtClean="0">
                <a:solidFill>
                  <a:srgbClr val="000000"/>
                </a:solidFill>
                <a:latin typeface="Geneva" charset="0"/>
              </a:rPr>
              <a:t> Eternal </a:t>
            </a:r>
            <a:r>
              <a:rPr lang="en-US" sz="2600" b="1" dirty="0">
                <a:solidFill>
                  <a:srgbClr val="000000"/>
                </a:solidFill>
                <a:latin typeface="Geneva" charset="0"/>
              </a:rPr>
              <a:t>life with God  (</a:t>
            </a:r>
            <a:r>
              <a:rPr lang="en-US" sz="2600" b="1" dirty="0" smtClean="0">
                <a:solidFill>
                  <a:srgbClr val="000000"/>
                </a:solidFill>
                <a:latin typeface="Geneva" charset="0"/>
              </a:rPr>
              <a:t>Rev. </a:t>
            </a:r>
            <a:r>
              <a:rPr lang="en-US" sz="2600" b="1" dirty="0">
                <a:solidFill>
                  <a:srgbClr val="000000"/>
                </a:solidFill>
                <a:latin typeface="Geneva" charset="0"/>
              </a:rPr>
              <a:t>21:3).</a:t>
            </a:r>
          </a:p>
          <a:p>
            <a:pPr marL="914400" lvl="1" indent="-457200"/>
            <a:r>
              <a:rPr lang="en-US" sz="2600" b="1" dirty="0">
                <a:solidFill>
                  <a:srgbClr val="000000"/>
                </a:solidFill>
                <a:latin typeface="Geneva" charset="0"/>
              </a:rPr>
              <a:t>H.</a:t>
            </a:r>
            <a:r>
              <a:rPr lang="en-US" sz="2600" b="1" dirty="0" smtClean="0">
                <a:solidFill>
                  <a:srgbClr val="000000"/>
                </a:solidFill>
                <a:latin typeface="Geneva" charset="0"/>
              </a:rPr>
              <a:t> Eternal </a:t>
            </a:r>
            <a:r>
              <a:rPr lang="en-US" sz="2600" b="1" dirty="0">
                <a:solidFill>
                  <a:srgbClr val="000000"/>
                </a:solidFill>
                <a:latin typeface="Geneva" charset="0"/>
              </a:rPr>
              <a:t>joy, peace and satisfaction (Rev. 21:4).</a:t>
            </a:r>
          </a:p>
          <a:p>
            <a:pPr marL="914400" lvl="1" indent="-457200"/>
            <a:endParaRPr lang="en-US" sz="2800" b="1" dirty="0">
              <a:solidFill>
                <a:srgbClr val="000000"/>
              </a:solidFill>
              <a:latin typeface="Geneva" charset="0"/>
            </a:endParaRPr>
          </a:p>
        </p:txBody>
      </p:sp>
      <p:sp>
        <p:nvSpPr>
          <p:cNvPr id="7174" name="TextBox 18"/>
          <p:cNvSpPr txBox="1">
            <a:spLocks noChangeArrowheads="1"/>
          </p:cNvSpPr>
          <p:nvPr/>
        </p:nvSpPr>
        <p:spPr bwMode="auto">
          <a:xfrm>
            <a:off x="1066800" y="5867400"/>
            <a:ext cx="6781800" cy="769938"/>
          </a:xfrm>
          <a:prstGeom prst="rect">
            <a:avLst/>
          </a:prstGeom>
          <a:noFill/>
          <a:ln w="9525">
            <a:noFill/>
            <a:miter lim="800000"/>
            <a:headEnd/>
            <a:tailEnd/>
          </a:ln>
        </p:spPr>
        <p:txBody>
          <a:bodyPr>
            <a:prstTxWarp prst="textNoShape">
              <a:avLst/>
            </a:prstTxWarp>
            <a:spAutoFit/>
          </a:bodyPr>
          <a:lstStyle/>
          <a:p>
            <a:pPr algn="ctr"/>
            <a:r>
              <a:rPr lang="en-US" sz="4400" b="1">
                <a:latin typeface="Calibri" charset="0"/>
              </a:rPr>
              <a:t>The Stakes of the Gospel</a:t>
            </a:r>
            <a:endParaRPr lang="en-US" sz="4400" b="1">
              <a:solidFill>
                <a:srgbClr val="2A1500"/>
              </a:solidFill>
              <a:latin typeface="Chivalry ITCTT" charset="0"/>
            </a:endParaRPr>
          </a:p>
        </p:txBody>
      </p:sp>
      <p:sp>
        <p:nvSpPr>
          <p:cNvPr id="7175"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7176"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7186"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animEffect transition="in" filter="fade">
                                      <p:cBhvr>
                                        <p:cTn id="7" dur="1000"/>
                                        <p:tgtEl>
                                          <p:spTgt spid="16">
                                            <p:txEl>
                                              <p:pRg st="2" end="2"/>
                                            </p:txEl>
                                          </p:spTgt>
                                        </p:tgtEl>
                                      </p:cBhvr>
                                    </p:animEffect>
                                    <p:anim calcmode="lin" valueType="num">
                                      <p:cBhvr>
                                        <p:cTn id="8"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
                                            <p:txEl>
                                              <p:pRg st="3" end="3"/>
                                            </p:txEl>
                                          </p:spTgt>
                                        </p:tgtEl>
                                        <p:attrNameLst>
                                          <p:attrName>style.visibility</p:attrName>
                                        </p:attrNameLst>
                                      </p:cBhvr>
                                      <p:to>
                                        <p:strVal val="visible"/>
                                      </p:to>
                                    </p:set>
                                    <p:animEffect transition="in" filter="fade">
                                      <p:cBhvr>
                                        <p:cTn id="14" dur="1000"/>
                                        <p:tgtEl>
                                          <p:spTgt spid="16">
                                            <p:txEl>
                                              <p:pRg st="3" end="3"/>
                                            </p:txEl>
                                          </p:spTgt>
                                        </p:tgtEl>
                                      </p:cBhvr>
                                    </p:animEffect>
                                    <p:anim calcmode="lin" valueType="num">
                                      <p:cBhvr>
                                        <p:cTn id="15"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1000"/>
                                        <p:tgtEl>
                                          <p:spTgt spid="16">
                                            <p:txEl>
                                              <p:pRg st="4" end="4"/>
                                            </p:txEl>
                                          </p:spTgt>
                                        </p:tgtEl>
                                      </p:cBhvr>
                                    </p:animEffect>
                                    <p:anim calcmode="lin" valueType="num">
                                      <p:cBhvr>
                                        <p:cTn id="22" dur="1000" fill="hold"/>
                                        <p:tgtEl>
                                          <p:spTgt spid="16">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extBox 8"/>
          <p:cNvSpPr txBox="1"/>
          <p:nvPr/>
        </p:nvSpPr>
        <p:spPr>
          <a:xfrm>
            <a:off x="2819400" y="0"/>
            <a:ext cx="6324600" cy="5632311"/>
          </a:xfrm>
          <a:prstGeom prst="rect">
            <a:avLst/>
          </a:prstGeom>
          <a:solidFill>
            <a:schemeClr val="bg1"/>
          </a:solidFill>
          <a:ln>
            <a:noFill/>
          </a:ln>
          <a:effectLst>
            <a:innerShdw blurRad="1270000">
              <a:schemeClr val="bg2">
                <a:lumMod val="90000"/>
              </a:schemeClr>
            </a:innerShdw>
          </a:effectLst>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6" name="TextBox 15"/>
          <p:cNvSpPr txBox="1"/>
          <p:nvPr/>
        </p:nvSpPr>
        <p:spPr>
          <a:xfrm>
            <a:off x="3200400" y="533400"/>
            <a:ext cx="5943600" cy="4278094"/>
          </a:xfrm>
          <a:prstGeom prst="rect">
            <a:avLst/>
          </a:prstGeom>
          <a:noFill/>
          <a:ln>
            <a:noFill/>
          </a:ln>
        </p:spPr>
        <p:txBody>
          <a:bodyPr>
            <a:spAutoFit/>
          </a:bodyPr>
          <a:lstStyle/>
          <a:p>
            <a:pPr marL="342900" indent="-342900" fontAlgn="auto">
              <a:spcBef>
                <a:spcPts val="0"/>
              </a:spcBef>
              <a:spcAft>
                <a:spcPts val="0"/>
              </a:spcAft>
              <a:defRPr/>
            </a:pPr>
            <a:r>
              <a:rPr lang="en-US" altLang="en-US" sz="2800" b="1" dirty="0">
                <a:solidFill>
                  <a:srgbClr val="000000"/>
                </a:solidFill>
                <a:latin typeface="Geneva" charset="0"/>
              </a:rPr>
              <a:t>III. What Do You Have</a:t>
            </a:r>
            <a:r>
              <a:rPr lang="en-US" altLang="en-US" sz="2800" b="1" dirty="0" smtClean="0">
                <a:solidFill>
                  <a:srgbClr val="000000"/>
                </a:solidFill>
                <a:latin typeface="Geneva" charset="0"/>
              </a:rPr>
              <a:t> to </a:t>
            </a:r>
            <a:r>
              <a:rPr lang="en-US" altLang="en-US" sz="2800" b="1" dirty="0">
                <a:solidFill>
                  <a:srgbClr val="000000"/>
                </a:solidFill>
                <a:latin typeface="Geneva" charset="0"/>
              </a:rPr>
              <a:t>Lose</a:t>
            </a:r>
            <a:r>
              <a:rPr lang="en-US" altLang="en-US" sz="2800" b="1" dirty="0" smtClean="0">
                <a:solidFill>
                  <a:srgbClr val="000000"/>
                </a:solidFill>
                <a:latin typeface="Geneva" charset="0"/>
              </a:rPr>
              <a:t> by </a:t>
            </a:r>
            <a:r>
              <a:rPr lang="en-US" altLang="en-US" sz="2800" b="1" dirty="0">
                <a:solidFill>
                  <a:srgbClr val="000000"/>
                </a:solidFill>
                <a:latin typeface="Geneva" charset="0"/>
              </a:rPr>
              <a:t>Not Obeying</a:t>
            </a:r>
            <a:r>
              <a:rPr lang="en-US" altLang="en-US" sz="2800" b="1" dirty="0" smtClean="0">
                <a:solidFill>
                  <a:srgbClr val="000000"/>
                </a:solidFill>
                <a:latin typeface="Geneva" charset="0"/>
              </a:rPr>
              <a:t> the </a:t>
            </a:r>
            <a:r>
              <a:rPr lang="en-US" altLang="en-US" sz="2800" b="1" dirty="0">
                <a:solidFill>
                  <a:srgbClr val="000000"/>
                </a:solidFill>
                <a:latin typeface="Geneva" charset="0"/>
              </a:rPr>
              <a:t>Gospel?</a:t>
            </a:r>
          </a:p>
          <a:p>
            <a:pPr marL="342900" indent="-342900" fontAlgn="auto">
              <a:spcBef>
                <a:spcPts val="0"/>
              </a:spcBef>
              <a:spcAft>
                <a:spcPts val="0"/>
              </a:spcAft>
              <a:defRPr/>
            </a:pPr>
            <a:endParaRPr lang="en-US" altLang="en-US" sz="800" b="1" dirty="0">
              <a:solidFill>
                <a:srgbClr val="000000"/>
              </a:solidFill>
              <a:latin typeface="Geneva" charset="0"/>
            </a:endParaRPr>
          </a:p>
          <a:p>
            <a:pPr marL="914400" lvl="1" indent="-457200" fontAlgn="auto">
              <a:spcBef>
                <a:spcPts val="0"/>
              </a:spcBef>
              <a:spcAft>
                <a:spcPts val="0"/>
              </a:spcAft>
              <a:defRPr/>
            </a:pPr>
            <a:r>
              <a:rPr lang="en-US" altLang="en-US" sz="2600" b="1" dirty="0">
                <a:solidFill>
                  <a:srgbClr val="000000"/>
                </a:solidFill>
                <a:latin typeface="Geneva" charset="0"/>
              </a:rPr>
              <a:t>A. All time (</a:t>
            </a:r>
            <a:r>
              <a:rPr lang="en-US" altLang="en-US" sz="2600" b="1" dirty="0" smtClean="0">
                <a:solidFill>
                  <a:srgbClr val="000000"/>
                </a:solidFill>
                <a:latin typeface="Geneva" charset="0"/>
              </a:rPr>
              <a:t>Rev. </a:t>
            </a:r>
            <a:r>
              <a:rPr lang="en-US" altLang="en-US" sz="2600" b="1" dirty="0">
                <a:solidFill>
                  <a:srgbClr val="000000"/>
                </a:solidFill>
                <a:latin typeface="Geneva" charset="0"/>
              </a:rPr>
              <a:t>14:9-11).</a:t>
            </a:r>
          </a:p>
          <a:p>
            <a:pPr marL="914400" lvl="1" indent="-457200" fontAlgn="auto">
              <a:spcBef>
                <a:spcPts val="0"/>
              </a:spcBef>
              <a:spcAft>
                <a:spcPts val="0"/>
              </a:spcAft>
              <a:defRPr/>
            </a:pPr>
            <a:r>
              <a:rPr lang="en-US" altLang="en-US" sz="2600" b="1" dirty="0">
                <a:solidFill>
                  <a:srgbClr val="000000"/>
                </a:solidFill>
                <a:latin typeface="Geneva" charset="0"/>
              </a:rPr>
              <a:t>B.  All joy (</a:t>
            </a:r>
            <a:r>
              <a:rPr lang="en-US" altLang="en-US" sz="2600" b="1" dirty="0" smtClean="0">
                <a:solidFill>
                  <a:srgbClr val="000000"/>
                </a:solidFill>
                <a:latin typeface="Geneva" charset="0"/>
              </a:rPr>
              <a:t>Matt. </a:t>
            </a:r>
            <a:r>
              <a:rPr lang="en-US" altLang="en-US" sz="2600" b="1" dirty="0">
                <a:solidFill>
                  <a:srgbClr val="000000"/>
                </a:solidFill>
                <a:latin typeface="Geneva" charset="0"/>
              </a:rPr>
              <a:t>24:51). </a:t>
            </a:r>
          </a:p>
          <a:p>
            <a:pPr marL="914400" lvl="1" indent="-457200" fontAlgn="auto">
              <a:spcBef>
                <a:spcPts val="0"/>
              </a:spcBef>
              <a:spcAft>
                <a:spcPts val="0"/>
              </a:spcAft>
              <a:defRPr/>
            </a:pPr>
            <a:r>
              <a:rPr lang="en-US" altLang="en-US" sz="2600" b="1" dirty="0">
                <a:solidFill>
                  <a:srgbClr val="000000"/>
                </a:solidFill>
                <a:latin typeface="Geneva" charset="0"/>
              </a:rPr>
              <a:t>C.  All friends and family               (Luke 20:34-35).</a:t>
            </a:r>
          </a:p>
          <a:p>
            <a:pPr marL="914400" lvl="1" indent="-457200" fontAlgn="auto">
              <a:spcBef>
                <a:spcPts val="0"/>
              </a:spcBef>
              <a:spcAft>
                <a:spcPts val="0"/>
              </a:spcAft>
              <a:defRPr/>
            </a:pPr>
            <a:r>
              <a:rPr lang="en-US" altLang="en-US" sz="2600" b="1" dirty="0">
                <a:solidFill>
                  <a:srgbClr val="000000"/>
                </a:solidFill>
                <a:latin typeface="Geneva" charset="0"/>
              </a:rPr>
              <a:t>D.  All choice (Luke 16:19-31). </a:t>
            </a:r>
          </a:p>
          <a:p>
            <a:pPr marL="914400" lvl="1" indent="-457200" fontAlgn="auto">
              <a:spcBef>
                <a:spcPts val="0"/>
              </a:spcBef>
              <a:spcAft>
                <a:spcPts val="0"/>
              </a:spcAft>
              <a:defRPr/>
            </a:pPr>
            <a:r>
              <a:rPr lang="en-US" altLang="en-US" sz="2600" b="1" dirty="0">
                <a:solidFill>
                  <a:srgbClr val="000000"/>
                </a:solidFill>
                <a:latin typeface="Geneva" charset="0"/>
              </a:rPr>
              <a:t>E.  All things (</a:t>
            </a:r>
            <a:r>
              <a:rPr lang="en-US" altLang="en-US" sz="2600" b="1" dirty="0" smtClean="0">
                <a:solidFill>
                  <a:srgbClr val="000000"/>
                </a:solidFill>
                <a:latin typeface="Geneva" charset="0"/>
              </a:rPr>
              <a:t>Rom. </a:t>
            </a:r>
            <a:r>
              <a:rPr lang="en-US" altLang="en-US" sz="2600" b="1" dirty="0">
                <a:solidFill>
                  <a:srgbClr val="000000"/>
                </a:solidFill>
                <a:latin typeface="Geneva" charset="0"/>
              </a:rPr>
              <a:t>8:32).</a:t>
            </a:r>
          </a:p>
          <a:p>
            <a:pPr marL="914400" lvl="1" indent="-457200" fontAlgn="auto">
              <a:spcBef>
                <a:spcPts val="0"/>
              </a:spcBef>
              <a:spcAft>
                <a:spcPts val="0"/>
              </a:spcAft>
              <a:defRPr/>
            </a:pPr>
            <a:r>
              <a:rPr lang="en-US" altLang="en-US" sz="2600" b="1" dirty="0">
                <a:solidFill>
                  <a:srgbClr val="000000"/>
                </a:solidFill>
                <a:latin typeface="Geneva" charset="0"/>
              </a:rPr>
              <a:t>F.  God (</a:t>
            </a:r>
            <a:r>
              <a:rPr lang="en-US" altLang="en-US" sz="2600" b="1" dirty="0" smtClean="0">
                <a:solidFill>
                  <a:srgbClr val="000000"/>
                </a:solidFill>
                <a:latin typeface="Geneva" charset="0"/>
              </a:rPr>
              <a:t>Matt. </a:t>
            </a:r>
            <a:r>
              <a:rPr lang="en-US" altLang="en-US" sz="2600" b="1" dirty="0">
                <a:solidFill>
                  <a:srgbClr val="000000"/>
                </a:solidFill>
                <a:latin typeface="Geneva" charset="0"/>
              </a:rPr>
              <a:t>7:23).   </a:t>
            </a:r>
          </a:p>
          <a:p>
            <a:pPr marL="914400" lvl="1" indent="-457200" fontAlgn="auto">
              <a:spcBef>
                <a:spcPts val="0"/>
              </a:spcBef>
              <a:spcAft>
                <a:spcPts val="0"/>
              </a:spcAft>
              <a:defRPr/>
            </a:pPr>
            <a:r>
              <a:rPr lang="en-US" altLang="en-US" sz="2600" b="1" spc="-100" dirty="0">
                <a:solidFill>
                  <a:srgbClr val="000000"/>
                </a:solidFill>
                <a:latin typeface="Geneva" charset="0"/>
              </a:rPr>
              <a:t>G.  Your soul (</a:t>
            </a:r>
            <a:r>
              <a:rPr lang="en-US" altLang="en-US" sz="2600" b="1" spc="-100" dirty="0" smtClean="0">
                <a:solidFill>
                  <a:srgbClr val="000000"/>
                </a:solidFill>
                <a:latin typeface="Geneva" charset="0"/>
              </a:rPr>
              <a:t>Matt. </a:t>
            </a:r>
            <a:r>
              <a:rPr lang="en-US" altLang="en-US" sz="2600" b="1" spc="-100" dirty="0">
                <a:solidFill>
                  <a:srgbClr val="000000"/>
                </a:solidFill>
                <a:latin typeface="Geneva" charset="0"/>
              </a:rPr>
              <a:t>16:26-27).</a:t>
            </a:r>
          </a:p>
        </p:txBody>
      </p:sp>
      <p:sp>
        <p:nvSpPr>
          <p:cNvPr id="8198" name="TextBox 18"/>
          <p:cNvSpPr txBox="1">
            <a:spLocks noChangeArrowheads="1"/>
          </p:cNvSpPr>
          <p:nvPr/>
        </p:nvSpPr>
        <p:spPr bwMode="auto">
          <a:xfrm>
            <a:off x="1066800" y="5867400"/>
            <a:ext cx="6781800" cy="769938"/>
          </a:xfrm>
          <a:prstGeom prst="rect">
            <a:avLst/>
          </a:prstGeom>
          <a:noFill/>
          <a:ln w="9525">
            <a:noFill/>
            <a:miter lim="800000"/>
            <a:headEnd/>
            <a:tailEnd/>
          </a:ln>
        </p:spPr>
        <p:txBody>
          <a:bodyPr>
            <a:prstTxWarp prst="textNoShape">
              <a:avLst/>
            </a:prstTxWarp>
            <a:spAutoFit/>
          </a:bodyPr>
          <a:lstStyle/>
          <a:p>
            <a:pPr algn="ctr"/>
            <a:r>
              <a:rPr lang="en-US" sz="4400" b="1" dirty="0">
                <a:latin typeface="Calibri" charset="0"/>
              </a:rPr>
              <a:t>The Stakes of the Gospel</a:t>
            </a:r>
            <a:endParaRPr lang="en-US" sz="4400" b="1" dirty="0">
              <a:solidFill>
                <a:srgbClr val="2A1500"/>
              </a:solidFill>
              <a:latin typeface="Chivalry ITCTT" charset="0"/>
            </a:endParaRPr>
          </a:p>
        </p:txBody>
      </p:sp>
      <p:sp>
        <p:nvSpPr>
          <p:cNvPr id="8199" name="TextBox 19"/>
          <p:cNvSpPr txBox="1">
            <a:spLocks noChangeArrowheads="1"/>
          </p:cNvSpPr>
          <p:nvPr/>
        </p:nvSpPr>
        <p:spPr bwMode="auto">
          <a:xfrm>
            <a:off x="6629400" y="5410200"/>
            <a:ext cx="184150" cy="369888"/>
          </a:xfrm>
          <a:prstGeom prst="rect">
            <a:avLst/>
          </a:prstGeom>
          <a:noFill/>
          <a:ln w="9525">
            <a:noFill/>
            <a:miter lim="800000"/>
            <a:headEnd/>
            <a:tailEnd/>
          </a:ln>
        </p:spPr>
        <p:txBody>
          <a:bodyPr wrap="none">
            <a:prstTxWarp prst="textNoShape">
              <a:avLst/>
            </a:prstTxWarp>
            <a:spAutoFit/>
          </a:bodyPr>
          <a:lstStyle/>
          <a:p>
            <a:endParaRPr lang="en-US">
              <a:latin typeface="Calibri" charset="0"/>
            </a:endParaRPr>
          </a:p>
        </p:txBody>
      </p:sp>
      <p:sp>
        <p:nvSpPr>
          <p:cNvPr id="8200" name="TextBox 9"/>
          <p:cNvSpPr txBox="1">
            <a:spLocks noChangeArrowheads="1"/>
          </p:cNvSpPr>
          <p:nvPr/>
        </p:nvSpPr>
        <p:spPr bwMode="auto">
          <a:xfrm>
            <a:off x="0" y="0"/>
            <a:ext cx="2819400" cy="5632450"/>
          </a:xfrm>
          <a:prstGeom prst="rect">
            <a:avLst/>
          </a:prstGeom>
          <a:solidFill>
            <a:srgbClr val="2A1500"/>
          </a:solidFill>
          <a:ln w="9525">
            <a:no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sp>
        <p:nvSpPr>
          <p:cNvPr id="11" name="Oval 10"/>
          <p:cNvSpPr/>
          <p:nvPr/>
        </p:nvSpPr>
        <p:spPr>
          <a:xfrm>
            <a:off x="2971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8686800" y="52578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971800" y="51816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8686800" y="152400"/>
            <a:ext cx="304800" cy="304800"/>
          </a:xfrm>
          <a:prstGeom prst="ellipse">
            <a:avLst/>
          </a:prstGeom>
          <a:solidFill>
            <a:srgbClr val="FFFFFF"/>
          </a:solidFill>
          <a:ln>
            <a:solidFill>
              <a:srgbClr val="2A1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Oval 17"/>
          <p:cNvSpPr/>
          <p:nvPr/>
        </p:nvSpPr>
        <p:spPr>
          <a:xfrm>
            <a:off x="3048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Oval 20"/>
          <p:cNvSpPr/>
          <p:nvPr/>
        </p:nvSpPr>
        <p:spPr>
          <a:xfrm>
            <a:off x="8763000" y="53340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Oval 21"/>
          <p:cNvSpPr/>
          <p:nvPr/>
        </p:nvSpPr>
        <p:spPr>
          <a:xfrm>
            <a:off x="3048000" y="52578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Oval 22"/>
          <p:cNvSpPr/>
          <p:nvPr/>
        </p:nvSpPr>
        <p:spPr>
          <a:xfrm>
            <a:off x="8763000" y="228600"/>
            <a:ext cx="152400" cy="152400"/>
          </a:xfrm>
          <a:prstGeom prst="ellipse">
            <a:avLst/>
          </a:prstGeom>
          <a:solidFill>
            <a:srgbClr val="2A1500"/>
          </a:solidFill>
          <a:ln>
            <a:solidFill>
              <a:srgbClr val="3A1D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5" name="Straight Connector 24"/>
          <p:cNvCxnSpPr/>
          <p:nvPr/>
        </p:nvCxnSpPr>
        <p:spPr>
          <a:xfrm>
            <a:off x="0" y="5638800"/>
            <a:ext cx="9144000" cy="1588"/>
          </a:xfrm>
          <a:prstGeom prst="line">
            <a:avLst/>
          </a:prstGeom>
          <a:ln w="28575">
            <a:solidFill>
              <a:srgbClr val="2A1500"/>
            </a:solidFill>
          </a:ln>
        </p:spPr>
        <p:style>
          <a:lnRef idx="1">
            <a:schemeClr val="accent1"/>
          </a:lnRef>
          <a:fillRef idx="0">
            <a:schemeClr val="accent1"/>
          </a:fillRef>
          <a:effectRef idx="0">
            <a:schemeClr val="accent1"/>
          </a:effectRef>
          <a:fontRef idx="minor">
            <a:schemeClr val="tx1"/>
          </a:fontRef>
        </p:style>
      </p:cxnSp>
      <p:sp>
        <p:nvSpPr>
          <p:cNvPr id="8210" name="TextBox 23"/>
          <p:cNvSpPr txBox="1">
            <a:spLocks noChangeArrowheads="1"/>
          </p:cNvSpPr>
          <p:nvPr/>
        </p:nvSpPr>
        <p:spPr bwMode="auto">
          <a:xfrm>
            <a:off x="152400" y="152400"/>
            <a:ext cx="2514600" cy="5354638"/>
          </a:xfrm>
          <a:prstGeom prst="rect">
            <a:avLst/>
          </a:prstGeom>
          <a:noFill/>
          <a:ln w="28575">
            <a:solidFill>
              <a:srgbClr val="FFFFFF"/>
            </a:solidFill>
            <a:miter lim="800000"/>
            <a:headEnd/>
            <a:tailEnd/>
          </a:ln>
        </p:spPr>
        <p:txBody>
          <a:bodyPr>
            <a:prstTxWarp prst="textNoShape">
              <a:avLst/>
            </a:prstTxWarp>
            <a:spAutoFit/>
          </a:bodyPr>
          <a:lstStyle/>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a:p>
            <a:endParaRPr lang="en-US">
              <a:latin typeface="Calibri" charset="0"/>
            </a:endParaRPr>
          </a:p>
        </p:txBody>
      </p:sp>
      <p:pic>
        <p:nvPicPr>
          <p:cNvPr id="26" name="Picture 25" descr="footprints.jpg"/>
          <p:cNvPicPr>
            <a:picLocks noChangeAspect="1"/>
          </p:cNvPicPr>
          <p:nvPr/>
        </p:nvPicPr>
        <p:blipFill>
          <a:blip r:embed="rId2" cstate="print"/>
          <a:srcRect r="5238" b="4762"/>
          <a:stretch>
            <a:fillRect/>
          </a:stretch>
        </p:blipFill>
        <p:spPr>
          <a:xfrm>
            <a:off x="457200" y="1066800"/>
            <a:ext cx="1905000" cy="3505200"/>
          </a:xfrm>
          <a:prstGeom prst="rect">
            <a:avLst/>
          </a:prstGeom>
          <a:solidFill>
            <a:srgbClr val="FFFFFF">
              <a:shade val="85000"/>
            </a:srgbClr>
          </a:solidFill>
          <a:ln w="285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1000"/>
                                        <p:tgtEl>
                                          <p:spTgt spid="16">
                                            <p:txEl>
                                              <p:pRg st="0" end="0"/>
                                            </p:txEl>
                                          </p:spTgt>
                                        </p:tgtEl>
                                      </p:cBhvr>
                                    </p:animEffect>
                                    <p:anim calcmode="lin" valueType="num">
                                      <p:cBhvr>
                                        <p:cTn id="8"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
                                            <p:txEl>
                                              <p:pRg st="2" end="2"/>
                                            </p:txEl>
                                          </p:spTgt>
                                        </p:tgtEl>
                                        <p:attrNameLst>
                                          <p:attrName>style.visibility</p:attrName>
                                        </p:attrNameLst>
                                      </p:cBhvr>
                                      <p:to>
                                        <p:strVal val="visible"/>
                                      </p:to>
                                    </p:set>
                                    <p:animEffect transition="in" filter="fade">
                                      <p:cBhvr>
                                        <p:cTn id="14" dur="1000"/>
                                        <p:tgtEl>
                                          <p:spTgt spid="16">
                                            <p:txEl>
                                              <p:pRg st="2" end="2"/>
                                            </p:txEl>
                                          </p:spTgt>
                                        </p:tgtEl>
                                      </p:cBhvr>
                                    </p:animEffect>
                                    <p:anim calcmode="lin" valueType="num">
                                      <p:cBhvr>
                                        <p:cTn id="15"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
                                            <p:txEl>
                                              <p:pRg st="3" end="3"/>
                                            </p:txEl>
                                          </p:spTgt>
                                        </p:tgtEl>
                                        <p:attrNameLst>
                                          <p:attrName>style.visibility</p:attrName>
                                        </p:attrNameLst>
                                      </p:cBhvr>
                                      <p:to>
                                        <p:strVal val="visible"/>
                                      </p:to>
                                    </p:set>
                                    <p:animEffect transition="in" filter="fade">
                                      <p:cBhvr>
                                        <p:cTn id="21" dur="1000"/>
                                        <p:tgtEl>
                                          <p:spTgt spid="16">
                                            <p:txEl>
                                              <p:pRg st="3" end="3"/>
                                            </p:txEl>
                                          </p:spTgt>
                                        </p:tgtEl>
                                      </p:cBhvr>
                                    </p:animEffect>
                                    <p:anim calcmode="lin" valueType="num">
                                      <p:cBhvr>
                                        <p:cTn id="22"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xEl>
                                              <p:pRg st="4" end="4"/>
                                            </p:txEl>
                                          </p:spTgt>
                                        </p:tgtEl>
                                        <p:attrNameLst>
                                          <p:attrName>style.visibility</p:attrName>
                                        </p:attrNameLst>
                                      </p:cBhvr>
                                      <p:to>
                                        <p:strVal val="visible"/>
                                      </p:to>
                                    </p:set>
                                    <p:animEffect transition="in" filter="fade">
                                      <p:cBhvr>
                                        <p:cTn id="28" dur="1000"/>
                                        <p:tgtEl>
                                          <p:spTgt spid="16">
                                            <p:txEl>
                                              <p:pRg st="4" end="4"/>
                                            </p:txEl>
                                          </p:spTgt>
                                        </p:tgtEl>
                                      </p:cBhvr>
                                    </p:animEffect>
                                    <p:anim calcmode="lin" valueType="num">
                                      <p:cBhvr>
                                        <p:cTn id="29" dur="1000" fill="hold"/>
                                        <p:tgtEl>
                                          <p:spTgt spid="1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
                                            <p:txEl>
                                              <p:pRg st="5" end="5"/>
                                            </p:txEl>
                                          </p:spTgt>
                                        </p:tgtEl>
                                        <p:attrNameLst>
                                          <p:attrName>style.visibility</p:attrName>
                                        </p:attrNameLst>
                                      </p:cBhvr>
                                      <p:to>
                                        <p:strVal val="visible"/>
                                      </p:to>
                                    </p:set>
                                    <p:animEffect transition="in" filter="fade">
                                      <p:cBhvr>
                                        <p:cTn id="35" dur="1000"/>
                                        <p:tgtEl>
                                          <p:spTgt spid="16">
                                            <p:txEl>
                                              <p:pRg st="5" end="5"/>
                                            </p:txEl>
                                          </p:spTgt>
                                        </p:tgtEl>
                                      </p:cBhvr>
                                    </p:animEffect>
                                    <p:anim calcmode="lin" valueType="num">
                                      <p:cBhvr>
                                        <p:cTn id="36" dur="1000" fill="hold"/>
                                        <p:tgtEl>
                                          <p:spTgt spid="1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6">
                                            <p:txEl>
                                              <p:pRg st="6" end="6"/>
                                            </p:txEl>
                                          </p:spTgt>
                                        </p:tgtEl>
                                        <p:attrNameLst>
                                          <p:attrName>style.visibility</p:attrName>
                                        </p:attrNameLst>
                                      </p:cBhvr>
                                      <p:to>
                                        <p:strVal val="visible"/>
                                      </p:to>
                                    </p:set>
                                    <p:animEffect transition="in" filter="fade">
                                      <p:cBhvr>
                                        <p:cTn id="42" dur="1000"/>
                                        <p:tgtEl>
                                          <p:spTgt spid="16">
                                            <p:txEl>
                                              <p:pRg st="6" end="6"/>
                                            </p:txEl>
                                          </p:spTgt>
                                        </p:tgtEl>
                                      </p:cBhvr>
                                    </p:animEffect>
                                    <p:anim calcmode="lin" valueType="num">
                                      <p:cBhvr>
                                        <p:cTn id="43" dur="1000" fill="hold"/>
                                        <p:tgtEl>
                                          <p:spTgt spid="1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6">
                                            <p:txEl>
                                              <p:pRg st="7" end="7"/>
                                            </p:txEl>
                                          </p:spTgt>
                                        </p:tgtEl>
                                        <p:attrNameLst>
                                          <p:attrName>style.visibility</p:attrName>
                                        </p:attrNameLst>
                                      </p:cBhvr>
                                      <p:to>
                                        <p:strVal val="visible"/>
                                      </p:to>
                                    </p:set>
                                    <p:animEffect transition="in" filter="fade">
                                      <p:cBhvr>
                                        <p:cTn id="49" dur="1000"/>
                                        <p:tgtEl>
                                          <p:spTgt spid="16">
                                            <p:txEl>
                                              <p:pRg st="7" end="7"/>
                                            </p:txEl>
                                          </p:spTgt>
                                        </p:tgtEl>
                                      </p:cBhvr>
                                    </p:animEffect>
                                    <p:anim calcmode="lin" valueType="num">
                                      <p:cBhvr>
                                        <p:cTn id="50" dur="1000" fill="hold"/>
                                        <p:tgtEl>
                                          <p:spTgt spid="16">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1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6">
                                            <p:txEl>
                                              <p:pRg st="8" end="8"/>
                                            </p:txEl>
                                          </p:spTgt>
                                        </p:tgtEl>
                                        <p:attrNameLst>
                                          <p:attrName>style.visibility</p:attrName>
                                        </p:attrNameLst>
                                      </p:cBhvr>
                                      <p:to>
                                        <p:strVal val="visible"/>
                                      </p:to>
                                    </p:set>
                                    <p:animEffect transition="in" filter="fade">
                                      <p:cBhvr>
                                        <p:cTn id="56" dur="1000"/>
                                        <p:tgtEl>
                                          <p:spTgt spid="16">
                                            <p:txEl>
                                              <p:pRg st="8" end="8"/>
                                            </p:txEl>
                                          </p:spTgt>
                                        </p:tgtEl>
                                      </p:cBhvr>
                                    </p:animEffect>
                                    <p:anim calcmode="lin" valueType="num">
                                      <p:cBhvr>
                                        <p:cTn id="57" dur="1000" fill="hold"/>
                                        <p:tgtEl>
                                          <p:spTgt spid="16">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1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jean junkie -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jean junkie - PowerPoint</Template>
  <TotalTime>62</TotalTime>
  <Words>566</Words>
  <Application>Microsoft Macintosh PowerPoint</Application>
  <PresentationFormat>On-screen Show (4:3)</PresentationFormat>
  <Paragraphs>412</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jean junkie - PowerPoint</vt:lpstr>
      <vt:lpstr>Slide 1</vt:lpstr>
      <vt:lpstr>Slide 2</vt:lpstr>
      <vt:lpstr>Slide 3</vt:lpstr>
      <vt:lpstr>Slide 4</vt:lpstr>
      <vt:lpstr>Slide 5</vt:lpstr>
      <vt:lpstr>Slide 6</vt:lpstr>
      <vt:lpstr>Slide 7</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Kyle Pope</cp:lastModifiedBy>
  <cp:revision>14</cp:revision>
  <dcterms:created xsi:type="dcterms:W3CDTF">2018-10-26T17:11:03Z</dcterms:created>
  <dcterms:modified xsi:type="dcterms:W3CDTF">2018-10-26T17:11:18Z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TC300032701033</vt:lpwstr>
  </property>
</Properties>
</file>