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s/slide5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94" d="100"/>
          <a:sy n="94" d="100"/>
        </p:scale>
        <p:origin x="-65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B5F7FC4-2CFE-1D4D-A297-EF2F1721E01A}" type="datetimeFigureOut">
              <a:rPr lang="en-US" smtClean="0"/>
              <a:pPr/>
              <a:t>2/6/18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A4306EA-E9B7-864D-B7FD-F88EA9C25C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B5F7FC4-2CFE-1D4D-A297-EF2F1721E01A}" type="datetimeFigureOut">
              <a:rPr lang="en-US" smtClean="0"/>
              <a:pPr/>
              <a:t>2/6/18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A4306EA-E9B7-864D-B7FD-F88EA9C25C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B5F7FC4-2CFE-1D4D-A297-EF2F1721E01A}" type="datetimeFigureOut">
              <a:rPr lang="en-US" smtClean="0"/>
              <a:pPr/>
              <a:t>2/6/18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A4306EA-E9B7-864D-B7FD-F88EA9C25C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B5F7FC4-2CFE-1D4D-A297-EF2F1721E01A}" type="datetimeFigureOut">
              <a:rPr lang="en-US" smtClean="0"/>
              <a:pPr/>
              <a:t>2/6/18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A4306EA-E9B7-864D-B7FD-F88EA9C25C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B5F7FC4-2CFE-1D4D-A297-EF2F1721E01A}" type="datetimeFigureOut">
              <a:rPr lang="en-US" smtClean="0"/>
              <a:pPr/>
              <a:t>2/6/18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A4306EA-E9B7-864D-B7FD-F88EA9C25C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B5F7FC4-2CFE-1D4D-A297-EF2F1721E01A}" type="datetimeFigureOut">
              <a:rPr lang="en-US" smtClean="0"/>
              <a:pPr/>
              <a:t>2/6/18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A4306EA-E9B7-864D-B7FD-F88EA9C25C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B5F7FC4-2CFE-1D4D-A297-EF2F1721E01A}" type="datetimeFigureOut">
              <a:rPr lang="en-US" smtClean="0"/>
              <a:pPr/>
              <a:t>2/6/18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A4306EA-E9B7-864D-B7FD-F88EA9C25C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B5F7FC4-2CFE-1D4D-A297-EF2F1721E01A}" type="datetimeFigureOut">
              <a:rPr lang="en-US" smtClean="0"/>
              <a:pPr/>
              <a:t>2/6/18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A4306EA-E9B7-864D-B7FD-F88EA9C25C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B5F7FC4-2CFE-1D4D-A297-EF2F1721E01A}" type="datetimeFigureOut">
              <a:rPr lang="en-US" smtClean="0"/>
              <a:pPr/>
              <a:t>2/6/18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A4306EA-E9B7-864D-B7FD-F88EA9C25C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B5F7FC4-2CFE-1D4D-A297-EF2F1721E01A}" type="datetimeFigureOut">
              <a:rPr lang="en-US" smtClean="0"/>
              <a:pPr/>
              <a:t>2/6/18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A4306EA-E9B7-864D-B7FD-F88EA9C25C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B5F7FC4-2CFE-1D4D-A297-EF2F1721E01A}" type="datetimeFigureOut">
              <a:rPr lang="en-US" smtClean="0"/>
              <a:pPr/>
              <a:t>2/6/18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A4306EA-E9B7-864D-B7FD-F88EA9C25C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13"/>
          <a:srcRect r="5139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8" name="Picture 7" descr="congregation-1.jpg"/>
          <p:cNvPicPr>
            <a:picLocks noChangeAspect="1"/>
          </p:cNvPicPr>
          <p:nvPr userDrawn="1"/>
        </p:nvPicPr>
        <p:blipFill>
          <a:blip r:embed="rId14">
            <a:alphaModFix amt="38000"/>
          </a:blip>
          <a:srcRect t="62850"/>
          <a:stretch>
            <a:fillRect/>
          </a:stretch>
        </p:blipFill>
        <p:spPr>
          <a:xfrm>
            <a:off x="-1" y="0"/>
            <a:ext cx="9155917" cy="2267643"/>
          </a:xfrm>
          <a:prstGeom prst="rect">
            <a:avLst/>
          </a:prstGeom>
          <a:effectLst>
            <a:outerShdw blurRad="114300" dist="88900" dir="5640000">
              <a:schemeClr val="tx1">
                <a:alpha val="87000"/>
              </a:schemeClr>
            </a:outerShdw>
          </a:effec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172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604550"/>
            <a:ext cx="8229600" cy="39133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b="1" kern="1200" cap="none" spc="0">
          <a:ln w="18415" cmpd="sng">
            <a:solidFill>
              <a:srgbClr val="FFFFFF"/>
            </a:solidFill>
            <a:prstDash val="solid"/>
          </a:ln>
          <a:solidFill>
            <a:srgbClr val="FFFFFF"/>
          </a:solidFill>
          <a:effectLst>
            <a:outerShdw blurRad="63500" dir="3600000" algn="tl" rotWithShape="0">
              <a:srgbClr val="000000">
                <a:alpha val="7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effectLst>
            <a:outerShdw blurRad="50800" dist="38100" dir="270000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effectLst>
            <a:outerShdw blurRad="50800" dist="38100" dir="270000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effectLst>
            <a:outerShdw blurRad="50800" dist="38100" dir="270000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effectLst>
            <a:outerShdw blurRad="50800" dist="38100" dir="270000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effectLst>
            <a:outerShdw blurRad="50800" dist="38100" dir="270000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900" dirty="0" smtClean="0">
                <a:effectLst>
                  <a:outerShdw blurRad="203200" dist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Acts 10:21-33</a:t>
            </a:r>
            <a:endParaRPr lang="en-US" sz="5900" dirty="0">
              <a:effectLst>
                <a:outerShdw blurRad="203200" dist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4200" b="1" dirty="0" smtClean="0"/>
              <a:t>Context:</a:t>
            </a:r>
          </a:p>
          <a:p>
            <a:pPr algn="ctr">
              <a:buNone/>
            </a:pPr>
            <a:r>
              <a:rPr lang="en-US" sz="3300" b="1" dirty="0" smtClean="0"/>
              <a:t>Great Commission (Mark 16:15-16)</a:t>
            </a:r>
          </a:p>
          <a:p>
            <a:pPr algn="ctr">
              <a:buNone/>
            </a:pPr>
            <a:r>
              <a:rPr lang="en-US" sz="3300" b="1" dirty="0" smtClean="0"/>
              <a:t>They had gone to “Jews only” (Acts 11:19).</a:t>
            </a:r>
          </a:p>
          <a:p>
            <a:pPr algn="ctr">
              <a:buNone/>
            </a:pPr>
            <a:r>
              <a:rPr lang="en-US" sz="3300" b="1" dirty="0" smtClean="0"/>
              <a:t>Cornelius’ Vision (Acts 10:1-8)</a:t>
            </a:r>
          </a:p>
          <a:p>
            <a:pPr algn="ctr">
              <a:buNone/>
            </a:pPr>
            <a:r>
              <a:rPr lang="en-US" sz="3300" b="1" dirty="0" smtClean="0"/>
              <a:t>Peter’s Vision (Acts 10:9-20)</a:t>
            </a:r>
          </a:p>
          <a:p>
            <a:pPr algn="ctr">
              <a:buNone/>
            </a:pPr>
            <a:r>
              <a:rPr lang="en-US" sz="3300" b="1" dirty="0" smtClean="0"/>
              <a:t>Cornelius’ Conversion (Acts 10:34-48) </a:t>
            </a:r>
            <a:endParaRPr lang="en-US" sz="3300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778" kern="900" spc="-100" dirty="0" smtClean="0">
                <a:effectLst>
                  <a:outerShdw blurRad="203200" dist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“…We are all present before God, to hear all the things commanded you by God”</a:t>
            </a:r>
            <a:r>
              <a:rPr lang="en-US" sz="3778" dirty="0" smtClean="0">
                <a:effectLst>
                  <a:outerShdw blurRad="203200" dist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4700" dirty="0" smtClean="0">
                <a:effectLst>
                  <a:outerShdw blurRad="203200" dist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endParaRPr lang="en-US" sz="4700" dirty="0">
              <a:effectLst>
                <a:outerShdw blurRad="203200" dist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04550"/>
            <a:ext cx="8229600" cy="3299308"/>
          </a:xfrm>
        </p:spPr>
        <p:txBody>
          <a:bodyPr anchor="ctr">
            <a:normAutofit/>
          </a:bodyPr>
          <a:lstStyle/>
          <a:p>
            <a:pPr algn="ctr">
              <a:buNone/>
            </a:pPr>
            <a:r>
              <a:rPr lang="en-US" sz="3600" b="1" dirty="0" smtClean="0"/>
              <a:t>Cornelius recognized God’s presence.</a:t>
            </a:r>
          </a:p>
          <a:p>
            <a:pPr algn="ctr">
              <a:buNone/>
            </a:pPr>
            <a:r>
              <a:rPr lang="en-US" sz="3300" b="1" dirty="0" smtClean="0"/>
              <a:t> True at all times (Ps. 139:7)</a:t>
            </a:r>
          </a:p>
          <a:p>
            <a:pPr algn="ctr">
              <a:buNone/>
            </a:pPr>
            <a:r>
              <a:rPr lang="en-US" sz="3300" b="1" dirty="0" smtClean="0"/>
              <a:t>Especially true in assemblies of God’s people (Ps. 140:13; Matt. 18:20)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778" kern="900" spc="-100" dirty="0" smtClean="0">
                <a:effectLst>
                  <a:outerShdw blurRad="203200" dist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“…We are all present before God, to hear all the things commanded you by God”</a:t>
            </a:r>
            <a:r>
              <a:rPr lang="en-US" sz="3778" dirty="0" smtClean="0">
                <a:effectLst>
                  <a:outerShdw blurRad="203200" dist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4700" dirty="0" smtClean="0">
                <a:effectLst>
                  <a:outerShdw blurRad="203200" dist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endParaRPr lang="en-US" sz="4700" dirty="0">
              <a:effectLst>
                <a:outerShdw blurRad="203200" dist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04549"/>
            <a:ext cx="8229600" cy="3826197"/>
          </a:xfrm>
        </p:spPr>
        <p:txBody>
          <a:bodyPr anchor="ctr">
            <a:normAutofit/>
          </a:bodyPr>
          <a:lstStyle/>
          <a:p>
            <a:pPr algn="ctr">
              <a:buNone/>
            </a:pPr>
            <a:r>
              <a:rPr lang="en-US" sz="4100" b="1" dirty="0" smtClean="0"/>
              <a:t>He wanted to hear God’s will.</a:t>
            </a:r>
          </a:p>
          <a:p>
            <a:pPr algn="ctr">
              <a:spcAft>
                <a:spcPts val="1200"/>
              </a:spcAft>
              <a:buNone/>
            </a:pPr>
            <a:r>
              <a:rPr lang="en-US" sz="3300" b="1" dirty="0" smtClean="0"/>
              <a:t> Words of salvation (Acts 11:13-14)</a:t>
            </a:r>
          </a:p>
          <a:p>
            <a:pPr algn="ctr">
              <a:buNone/>
            </a:pPr>
            <a:r>
              <a:rPr lang="en-US" sz="4100" b="1" dirty="0" smtClean="0"/>
              <a:t>He wanted his family to hear also.</a:t>
            </a:r>
          </a:p>
          <a:p>
            <a:pPr algn="ctr">
              <a:buNone/>
            </a:pPr>
            <a:r>
              <a:rPr lang="en-US" sz="3300" b="1" dirty="0" smtClean="0"/>
              <a:t>Great responsibility (Eph. 6:4; Deut. 6:6-9).</a:t>
            </a:r>
          </a:p>
          <a:p>
            <a:pPr algn="ctr">
              <a:buNone/>
            </a:pPr>
            <a:endParaRPr lang="en-US" sz="3300" b="1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778" kern="900" spc="-100" dirty="0" smtClean="0">
                <a:effectLst>
                  <a:outerShdw blurRad="203200" dist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“…We are all present before God, to hear all the things commanded you by God”</a:t>
            </a:r>
            <a:r>
              <a:rPr lang="en-US" sz="3778" dirty="0" smtClean="0">
                <a:effectLst>
                  <a:outerShdw blurRad="203200" dist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4700" dirty="0" smtClean="0">
                <a:effectLst>
                  <a:outerShdw blurRad="203200" dist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endParaRPr lang="en-US" sz="4700" dirty="0">
              <a:effectLst>
                <a:outerShdw blurRad="203200" dist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04549"/>
            <a:ext cx="8229600" cy="3245269"/>
          </a:xfrm>
        </p:spPr>
        <p:txBody>
          <a:bodyPr anchor="ctr">
            <a:normAutofit/>
          </a:bodyPr>
          <a:lstStyle/>
          <a:p>
            <a:pPr algn="ctr">
              <a:spcAft>
                <a:spcPts val="600"/>
              </a:spcAft>
              <a:buNone/>
            </a:pPr>
            <a:r>
              <a:rPr lang="en-US" sz="4100" b="1" dirty="0" smtClean="0"/>
              <a:t>Within a month we will have two opportunities:</a:t>
            </a:r>
          </a:p>
          <a:p>
            <a:pPr algn="ctr">
              <a:spcAft>
                <a:spcPts val="1200"/>
              </a:spcAft>
              <a:buNone/>
            </a:pPr>
            <a:r>
              <a:rPr lang="en-US" sz="3300" b="1" dirty="0" smtClean="0"/>
              <a:t> Meeting with the elders (Jan. 21)</a:t>
            </a:r>
          </a:p>
          <a:p>
            <a:pPr algn="ctr">
              <a:spcAft>
                <a:spcPts val="1200"/>
              </a:spcAft>
              <a:buNone/>
            </a:pPr>
            <a:r>
              <a:rPr lang="en-US" sz="3300" b="1" dirty="0" smtClean="0"/>
              <a:t>Gospel Meeting (Feb. 11-16)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778" kern="900" spc="-100" dirty="0" smtClean="0">
                <a:effectLst>
                  <a:outerShdw blurRad="203200" dist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“…We are all present before God, to hear all the things commanded you by God”</a:t>
            </a:r>
            <a:r>
              <a:rPr lang="en-US" sz="3778" dirty="0" smtClean="0">
                <a:effectLst>
                  <a:outerShdw blurRad="203200" dist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4700" dirty="0" smtClean="0">
                <a:effectLst>
                  <a:outerShdw blurRad="203200" dist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endParaRPr lang="en-US" sz="4700" dirty="0">
              <a:effectLst>
                <a:outerShdw blurRad="203200" dist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04549"/>
            <a:ext cx="8229600" cy="3947788"/>
          </a:xfrm>
        </p:spPr>
        <p:txBody>
          <a:bodyPr anchor="t">
            <a:normAutofit/>
          </a:bodyPr>
          <a:lstStyle/>
          <a:p>
            <a:pPr algn="ctr">
              <a:buNone/>
            </a:pPr>
            <a:r>
              <a:rPr lang="en-US" sz="3800" b="1" dirty="0" smtClean="0"/>
              <a:t>We are to submit to the elders.</a:t>
            </a:r>
          </a:p>
          <a:p>
            <a:pPr algn="ctr">
              <a:spcAft>
                <a:spcPts val="1200"/>
              </a:spcAft>
              <a:buNone/>
            </a:pPr>
            <a:r>
              <a:rPr lang="en-US" sz="3300" b="1" dirty="0" smtClean="0"/>
              <a:t>They watch for our souls (Heb. 13:17).</a:t>
            </a:r>
          </a:p>
          <a:p>
            <a:pPr algn="ctr">
              <a:buNone/>
            </a:pPr>
            <a:r>
              <a:rPr lang="en-US" sz="4000" b="1" dirty="0" smtClean="0"/>
              <a:t>The word will be preached.</a:t>
            </a:r>
          </a:p>
          <a:p>
            <a:pPr algn="ctr">
              <a:buNone/>
            </a:pPr>
            <a:r>
              <a:rPr lang="en-US" sz="3300" b="1" dirty="0" smtClean="0"/>
              <a:t>It will help us grow (1 Pet. 2:1-2).</a:t>
            </a:r>
          </a:p>
          <a:p>
            <a:pPr algn="ctr">
              <a:buNone/>
            </a:pPr>
            <a:r>
              <a:rPr lang="en-US" sz="3300" b="1" dirty="0" smtClean="0"/>
              <a:t>We will hear words of salvation (John 6:68).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778" kern="900" spc="-100" dirty="0" smtClean="0">
                <a:effectLst>
                  <a:outerShdw blurRad="203200" dist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“…We are all present before God, to hear all the things commanded you by God”</a:t>
            </a:r>
            <a:r>
              <a:rPr lang="en-US" sz="3778" dirty="0" smtClean="0">
                <a:effectLst>
                  <a:outerShdw blurRad="203200" dist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4700" dirty="0" smtClean="0">
                <a:effectLst>
                  <a:outerShdw blurRad="203200" dist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endParaRPr lang="en-US" sz="4700" dirty="0">
              <a:effectLst>
                <a:outerShdw blurRad="203200" dist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04549"/>
            <a:ext cx="8229600" cy="3947788"/>
          </a:xfrm>
        </p:spPr>
        <p:txBody>
          <a:bodyPr anchor="t">
            <a:normAutofit lnSpcReduction="10000"/>
          </a:bodyPr>
          <a:lstStyle/>
          <a:p>
            <a:pPr algn="ctr">
              <a:spcAft>
                <a:spcPts val="600"/>
              </a:spcAft>
              <a:buNone/>
            </a:pPr>
            <a:r>
              <a:rPr lang="en-US" sz="3800" b="1" dirty="0" smtClean="0"/>
              <a:t>Will we be “present before God”?</a:t>
            </a:r>
          </a:p>
          <a:p>
            <a:pPr algn="ctr">
              <a:spcAft>
                <a:spcPts val="600"/>
              </a:spcAft>
              <a:buNone/>
            </a:pPr>
            <a:r>
              <a:rPr lang="en-US" sz="3300" b="1" dirty="0" smtClean="0"/>
              <a:t>It may take some planning.</a:t>
            </a:r>
          </a:p>
          <a:p>
            <a:pPr algn="ctr">
              <a:spcAft>
                <a:spcPts val="600"/>
              </a:spcAft>
              <a:buNone/>
            </a:pPr>
            <a:r>
              <a:rPr lang="en-US" sz="3300" b="1" dirty="0" smtClean="0"/>
              <a:t>Will we invite anyone?</a:t>
            </a:r>
          </a:p>
          <a:p>
            <a:pPr algn="ctr">
              <a:spcAft>
                <a:spcPts val="1200"/>
              </a:spcAft>
              <a:buNone/>
            </a:pPr>
            <a:r>
              <a:rPr lang="en-US" sz="3800" b="1" dirty="0" smtClean="0"/>
              <a:t>Will we make sure our family is “present before God”?</a:t>
            </a:r>
          </a:p>
          <a:p>
            <a:pPr algn="ctr">
              <a:spcAft>
                <a:spcPts val="1200"/>
              </a:spcAft>
              <a:buNone/>
            </a:pPr>
            <a:r>
              <a:rPr lang="en-US" sz="3300" b="1" dirty="0" smtClean="0"/>
              <a:t>We must set the example.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365</Words>
  <Application>Microsoft Macintosh PowerPoint</Application>
  <PresentationFormat>On-screen Show (4:3)</PresentationFormat>
  <Paragraphs>32</Paragraphs>
  <Slides>6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Acts 10:21-33</vt:lpstr>
      <vt:lpstr>“…We are all present before God, to hear all the things commanded you by God”  </vt:lpstr>
      <vt:lpstr>“…We are all present before God, to hear all the things commanded you by God”  </vt:lpstr>
      <vt:lpstr>“…We are all present before God, to hear all the things commanded you by God”  </vt:lpstr>
      <vt:lpstr>“…We are all present before God, to hear all the things commanded you by God”  </vt:lpstr>
      <vt:lpstr>“…We are all present before God, to hear all the things commanded you by God” 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Kyle Pope</dc:creator>
  <cp:lastModifiedBy>Kyle Pope</cp:lastModifiedBy>
  <cp:revision>5</cp:revision>
  <dcterms:created xsi:type="dcterms:W3CDTF">2018-02-06T06:12:33Z</dcterms:created>
  <dcterms:modified xsi:type="dcterms:W3CDTF">2018-02-06T06:12:45Z</dcterms:modified>
</cp:coreProperties>
</file>