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94" d="100"/>
          <a:sy n="94" d="100"/>
        </p:scale>
        <p:origin x="-65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2D04A5-9649-E041-8D35-B94D16BDE5F6}" type="datetimeFigureOut">
              <a:rPr lang="en-US" smtClean="0"/>
              <a:pPr/>
              <a:t>8/5/19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9CDDBF-6B8A-5F40-9400-AB45A299CC3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D51916-3E19-1045-A187-46C9B58242AC}" type="datetimeFigureOut">
              <a:rPr lang="en-US" smtClean="0"/>
              <a:pPr/>
              <a:t>8/5/19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C7FA22-348E-3C42-B153-CBEC514E508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D51916-3E19-1045-A187-46C9B58242AC}" type="datetimeFigureOut">
              <a:rPr lang="en-US" smtClean="0"/>
              <a:pPr/>
              <a:t>8/5/19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C7FA22-348E-3C42-B153-CBEC514E50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D51916-3E19-1045-A187-46C9B58242AC}" type="datetimeFigureOut">
              <a:rPr lang="en-US" smtClean="0"/>
              <a:pPr/>
              <a:t>8/5/19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C7FA22-348E-3C42-B153-CBEC514E508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D51916-3E19-1045-A187-46C9B58242AC}" type="datetimeFigureOut">
              <a:rPr lang="en-US" smtClean="0"/>
              <a:pPr/>
              <a:t>8/5/19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C7FA22-348E-3C42-B153-CBEC514E508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D51916-3E19-1045-A187-46C9B58242AC}" type="datetimeFigureOut">
              <a:rPr lang="en-US" smtClean="0"/>
              <a:pPr/>
              <a:t>8/5/19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C7FA22-348E-3C42-B153-CBEC514E508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D51916-3E19-1045-A187-46C9B58242AC}" type="datetimeFigureOut">
              <a:rPr lang="en-US" smtClean="0"/>
              <a:pPr/>
              <a:t>8/5/19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C7FA22-348E-3C42-B153-CBEC514E508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D51916-3E19-1045-A187-46C9B58242AC}" type="datetimeFigureOut">
              <a:rPr lang="en-US" smtClean="0"/>
              <a:pPr/>
              <a:t>8/5/19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C7FA22-348E-3C42-B153-CBEC514E508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D51916-3E19-1045-A187-46C9B58242AC}" type="datetimeFigureOut">
              <a:rPr lang="en-US" smtClean="0"/>
              <a:pPr/>
              <a:t>8/5/19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C7FA22-348E-3C42-B153-CBEC514E508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D51916-3E19-1045-A187-46C9B58242AC}" type="datetimeFigureOut">
              <a:rPr lang="en-US" smtClean="0"/>
              <a:pPr/>
              <a:t>8/5/19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C7FA22-348E-3C42-B153-CBEC514E508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D51916-3E19-1045-A187-46C9B58242AC}" type="datetimeFigureOut">
              <a:rPr lang="en-US" smtClean="0"/>
              <a:pPr/>
              <a:t>8/5/19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C7FA22-348E-3C42-B153-CBEC514E508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D51916-3E19-1045-A187-46C9B58242AC}" type="datetimeFigureOut">
              <a:rPr lang="en-US" smtClean="0"/>
              <a:pPr/>
              <a:t>8/5/19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C7FA22-348E-3C42-B153-CBEC514E508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alphaModFix/>
            <a:lum bright="-5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51916-3E19-1045-A187-46C9B58242AC}" type="datetimeFigureOut">
              <a:rPr lang="en-US" smtClean="0"/>
              <a:pPr/>
              <a:t>8/5/19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C7FA22-348E-3C42-B153-CBEC514E508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Galatians 1:6-9</a:t>
            </a:r>
            <a:endParaRPr lang="en-US" sz="6000" b="1" dirty="0"/>
          </a:p>
        </p:txBody>
      </p:sp>
      <p:sp>
        <p:nvSpPr>
          <p:cNvPr id="3" name="Content Placeholder 2"/>
          <p:cNvSpPr>
            <a:spLocks noGrp="1"/>
          </p:cNvSpPr>
          <p:nvPr>
            <p:ph idx="1"/>
          </p:nvPr>
        </p:nvSpPr>
        <p:spPr>
          <a:xfrm>
            <a:off x="742080" y="2026187"/>
            <a:ext cx="7620595" cy="4099976"/>
          </a:xfrm>
        </p:spPr>
        <p:txBody>
          <a:bodyPr>
            <a:noAutofit/>
          </a:bodyPr>
          <a:lstStyle/>
          <a:p>
            <a:pPr marL="0" indent="0">
              <a:buNone/>
            </a:pPr>
            <a:r>
              <a:rPr lang="en-US" sz="3700" dirty="0" smtClean="0"/>
              <a:t>“I marvel that you are turning away so soon from Him who called you in the grace of Christ, to a different gospel, which is not another; but there are some who trouble you and want to pervert the gospel of Christ….”</a:t>
            </a:r>
            <a:endParaRPr lang="en-US" sz="37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Application</a:t>
            </a:r>
            <a:endParaRPr lang="en-US" sz="6000" b="1" dirty="0"/>
          </a:p>
        </p:txBody>
      </p:sp>
      <p:sp>
        <p:nvSpPr>
          <p:cNvPr id="3" name="Content Placeholder 2"/>
          <p:cNvSpPr>
            <a:spLocks noGrp="1"/>
          </p:cNvSpPr>
          <p:nvPr>
            <p:ph idx="1"/>
          </p:nvPr>
        </p:nvSpPr>
        <p:spPr>
          <a:xfrm>
            <a:off x="457200" y="1600200"/>
            <a:ext cx="8229600" cy="5073727"/>
          </a:xfrm>
        </p:spPr>
        <p:txBody>
          <a:bodyPr>
            <a:normAutofit/>
          </a:bodyPr>
          <a:lstStyle/>
          <a:p>
            <a:pPr marL="338138" indent="-338138"/>
            <a:r>
              <a:rPr lang="en-US" dirty="0" smtClean="0"/>
              <a:t>We have religious friends, but…</a:t>
            </a:r>
          </a:p>
          <a:p>
            <a:pPr marL="738188" lvl="1" indent="-338138"/>
            <a:r>
              <a:rPr lang="en-US" dirty="0" smtClean="0"/>
              <a:t>They teach a way to salvation not from God (Jas. 2:24).</a:t>
            </a:r>
          </a:p>
          <a:p>
            <a:pPr marL="738188" lvl="1" indent="-338138"/>
            <a:r>
              <a:rPr lang="en-US" dirty="0" smtClean="0"/>
              <a:t>They follow practices that have not come from God (Ps. 127:1).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Application</a:t>
            </a:r>
            <a:endParaRPr lang="en-US" sz="6000" b="1" dirty="0"/>
          </a:p>
        </p:txBody>
      </p:sp>
      <p:sp>
        <p:nvSpPr>
          <p:cNvPr id="3" name="Content Placeholder 2"/>
          <p:cNvSpPr>
            <a:spLocks noGrp="1"/>
          </p:cNvSpPr>
          <p:nvPr>
            <p:ph idx="1"/>
          </p:nvPr>
        </p:nvSpPr>
        <p:spPr>
          <a:xfrm>
            <a:off x="457200" y="1600200"/>
            <a:ext cx="8229600" cy="5073727"/>
          </a:xfrm>
        </p:spPr>
        <p:txBody>
          <a:bodyPr>
            <a:normAutofit/>
          </a:bodyPr>
          <a:lstStyle/>
          <a:p>
            <a:pPr marL="338138" indent="-338138"/>
            <a:r>
              <a:rPr lang="en-US" dirty="0" smtClean="0"/>
              <a:t>These may seem like minor things, but…</a:t>
            </a:r>
          </a:p>
          <a:p>
            <a:pPr marL="738188" lvl="1" indent="-338138"/>
            <a:r>
              <a:rPr lang="en-US" dirty="0" smtClean="0"/>
              <a:t>Is this any different from what Paul said to the Galatians?</a:t>
            </a:r>
          </a:p>
          <a:p>
            <a:pPr marL="338138" indent="-338138"/>
            <a:r>
              <a:rPr lang="en-US" dirty="0" smtClean="0"/>
              <a:t>If we fail to lead them out of error…</a:t>
            </a:r>
          </a:p>
          <a:p>
            <a:pPr marL="338138" indent="-338138"/>
            <a:r>
              <a:rPr lang="en-US" dirty="0" smtClean="0"/>
              <a:t>If we express fellowship with their “different gospel”…</a:t>
            </a:r>
          </a:p>
          <a:p>
            <a:pPr marL="738188" lvl="1" indent="-338138">
              <a:spcAft>
                <a:spcPts val="1800"/>
              </a:spcAft>
            </a:pPr>
            <a:r>
              <a:rPr lang="en-US" dirty="0" smtClean="0"/>
              <a:t>Are we any different from the Galatians?</a:t>
            </a:r>
          </a:p>
          <a:p>
            <a:pPr marL="338138" indent="-338138" algn="ctr">
              <a:buNone/>
            </a:pPr>
            <a:r>
              <a:rPr lang="en-US" dirty="0" smtClean="0"/>
              <a:t>“A little leaven leavens the whole lump” (5:9)</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0622" y="1669464"/>
            <a:ext cx="7634865" cy="4456699"/>
          </a:xfrm>
        </p:spPr>
        <p:txBody>
          <a:bodyPr>
            <a:noAutofit/>
          </a:bodyPr>
          <a:lstStyle/>
          <a:p>
            <a:pPr marL="0" indent="0">
              <a:buNone/>
            </a:pPr>
            <a:r>
              <a:rPr lang="en-US" sz="3700" dirty="0" smtClean="0"/>
              <a:t>“…. But even if we, or an angel from heaven, preach any other gospel to you than what we have preached to you, let him be accursed. As we have said before, so now I say again, if anyone preaches any other gospel to you than what you have received, let him be accursed” (NKJV).</a:t>
            </a:r>
            <a:endParaRPr lang="en-US" sz="3700" dirty="0"/>
          </a:p>
        </p:txBody>
      </p:sp>
      <p:sp>
        <p:nvSpPr>
          <p:cNvPr id="5" name="Title 1"/>
          <p:cNvSpPr>
            <a:spLocks noGrp="1"/>
          </p:cNvSpPr>
          <p:nvPr>
            <p:ph type="title"/>
          </p:nvPr>
        </p:nvSpPr>
        <p:spPr>
          <a:xfrm>
            <a:off x="457200" y="274638"/>
            <a:ext cx="8229600" cy="1143000"/>
          </a:xfrm>
        </p:spPr>
        <p:txBody>
          <a:bodyPr>
            <a:normAutofit/>
          </a:bodyPr>
          <a:lstStyle/>
          <a:p>
            <a:r>
              <a:rPr lang="en-US" sz="6000" b="1" dirty="0" smtClean="0"/>
              <a:t>Galatians 1:6-9</a:t>
            </a:r>
            <a:endParaRPr lang="en-US" sz="60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The Problem</a:t>
            </a:r>
            <a:endParaRPr lang="en-US" sz="6000" b="1" dirty="0"/>
          </a:p>
        </p:txBody>
      </p:sp>
      <p:sp>
        <p:nvSpPr>
          <p:cNvPr id="3" name="Content Placeholder 2"/>
          <p:cNvSpPr>
            <a:spLocks noGrp="1"/>
          </p:cNvSpPr>
          <p:nvPr>
            <p:ph idx="1"/>
          </p:nvPr>
        </p:nvSpPr>
        <p:spPr>
          <a:xfrm>
            <a:off x="684996" y="1600200"/>
            <a:ext cx="7820387" cy="4525963"/>
          </a:xfrm>
        </p:spPr>
        <p:txBody>
          <a:bodyPr>
            <a:noAutofit/>
          </a:bodyPr>
          <a:lstStyle/>
          <a:p>
            <a:pPr algn="ctr"/>
            <a:r>
              <a:rPr lang="en-US" sz="3600" dirty="0" smtClean="0"/>
              <a:t>Turning to a “different gospel” (“gospel” = “good news”)</a:t>
            </a:r>
          </a:p>
          <a:p>
            <a:pPr algn="ctr"/>
            <a:r>
              <a:rPr lang="en-US" sz="3600" dirty="0" smtClean="0"/>
              <a:t>It served to “pervert the gospel”</a:t>
            </a:r>
          </a:p>
          <a:p>
            <a:pPr algn="ctr"/>
            <a:r>
              <a:rPr lang="en-US" sz="3600" dirty="0" smtClean="0"/>
              <a:t>As a result, it is “not another” (i.e. not “good news”) </a:t>
            </a:r>
          </a:p>
          <a:p>
            <a:pPr algn="ctr"/>
            <a:r>
              <a:rPr lang="en-US" sz="3600" dirty="0" smtClean="0"/>
              <a:t>Paul pronounces those who would do so “accursed” (stated twice for emphasis—i.e. “don’t miss the point”)</a:t>
            </a:r>
            <a:endParaRPr lang="en-US" sz="3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What Was This?</a:t>
            </a:r>
            <a:endParaRPr lang="en-US" sz="6000" b="1" dirty="0"/>
          </a:p>
        </p:txBody>
      </p:sp>
      <p:sp>
        <p:nvSpPr>
          <p:cNvPr id="3" name="Content Placeholder 2"/>
          <p:cNvSpPr>
            <a:spLocks noGrp="1"/>
          </p:cNvSpPr>
          <p:nvPr>
            <p:ph idx="1"/>
          </p:nvPr>
        </p:nvSpPr>
        <p:spPr>
          <a:xfrm>
            <a:off x="699268" y="1600200"/>
            <a:ext cx="7987532" cy="5073727"/>
          </a:xfrm>
        </p:spPr>
        <p:txBody>
          <a:bodyPr>
            <a:normAutofit lnSpcReduction="10000"/>
          </a:bodyPr>
          <a:lstStyle/>
          <a:p>
            <a:pPr marL="338138" indent="-338138"/>
            <a:r>
              <a:rPr lang="en-US" sz="3400" dirty="0" smtClean="0"/>
              <a:t>Explains “former conduct in Judaism” (1:10-14).</a:t>
            </a:r>
          </a:p>
          <a:p>
            <a:r>
              <a:rPr lang="en-US" sz="3400" dirty="0" smtClean="0"/>
              <a:t>Explains conversion and acceptance by leaders in the church—especially “James” (1:15-24)</a:t>
            </a:r>
          </a:p>
          <a:p>
            <a:r>
              <a:rPr lang="en-US" sz="3400" dirty="0" smtClean="0"/>
              <a:t>Jerusalem trip refused to circumcise Titus (2:1-5)</a:t>
            </a:r>
          </a:p>
          <a:p>
            <a:pPr lvl="1"/>
            <a:r>
              <a:rPr lang="en-US" dirty="0" smtClean="0"/>
              <a:t>False brethren “spy </a:t>
            </a:r>
            <a:r>
              <a:rPr lang="en-US" smtClean="0"/>
              <a:t>out our </a:t>
            </a:r>
            <a:r>
              <a:rPr lang="en-US" dirty="0" smtClean="0"/>
              <a:t>liberty”—”bring us into bondage” (2:4) </a:t>
            </a:r>
          </a:p>
          <a:p>
            <a:pPr algn="ctr">
              <a:buFont typeface="Lucida Grande"/>
              <a:buChar char="☞"/>
            </a:pPr>
            <a:r>
              <a:rPr lang="en-US" sz="3800" dirty="0" smtClean="0"/>
              <a:t> </a:t>
            </a:r>
            <a:r>
              <a:rPr lang="en-US" sz="3800" i="1" dirty="0" smtClean="0"/>
              <a:t>Involves Binding Circumcision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wipe(left)">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73727"/>
          </a:xfrm>
        </p:spPr>
        <p:txBody>
          <a:bodyPr>
            <a:normAutofit/>
          </a:bodyPr>
          <a:lstStyle/>
          <a:p>
            <a:pPr marL="338138" indent="-338138"/>
            <a:r>
              <a:rPr lang="en-US" dirty="0" smtClean="0"/>
              <a:t>Then, “pillars” (James included) gave him “right hand of fellowship” (2:6-10).</a:t>
            </a:r>
          </a:p>
          <a:p>
            <a:r>
              <a:rPr lang="en-US" dirty="0" smtClean="0"/>
              <a:t>Rebuke of Peter—refused to eat with Gentiles  under influence of “James” (2:11-21)</a:t>
            </a:r>
          </a:p>
          <a:p>
            <a:pPr lvl="1"/>
            <a:r>
              <a:rPr lang="en-US" dirty="0" smtClean="0"/>
              <a:t>“Not justified by works of the law” (2:16)</a:t>
            </a:r>
          </a:p>
          <a:p>
            <a:pPr lvl="1"/>
            <a:r>
              <a:rPr lang="en-US" dirty="0" smtClean="0"/>
              <a:t>“Died to the law” (2:19) refuting effort to “build again those things which I destroyed” (2:18) </a:t>
            </a:r>
          </a:p>
          <a:p>
            <a:pPr algn="ctr">
              <a:buFont typeface="Lucida Grande"/>
              <a:buChar char="☞"/>
            </a:pPr>
            <a:r>
              <a:rPr lang="en-US" dirty="0" smtClean="0"/>
              <a:t> </a:t>
            </a:r>
            <a:r>
              <a:rPr lang="en-US" i="1" dirty="0" smtClean="0"/>
              <a:t>Involves Binding Mosaic Law with Christ</a:t>
            </a:r>
          </a:p>
          <a:p>
            <a:pPr algn="ctr">
              <a:buNone/>
            </a:pPr>
            <a:r>
              <a:rPr lang="en-US" dirty="0" smtClean="0"/>
              <a:t>Galatians 2:20-21</a:t>
            </a:r>
          </a:p>
        </p:txBody>
      </p:sp>
      <p:sp>
        <p:nvSpPr>
          <p:cNvPr id="5" name="Title 1"/>
          <p:cNvSpPr>
            <a:spLocks noGrp="1"/>
          </p:cNvSpPr>
          <p:nvPr>
            <p:ph type="title"/>
          </p:nvPr>
        </p:nvSpPr>
        <p:spPr>
          <a:xfrm>
            <a:off x="457200" y="274638"/>
            <a:ext cx="8229600" cy="1143000"/>
          </a:xfrm>
        </p:spPr>
        <p:txBody>
          <a:bodyPr>
            <a:normAutofit/>
          </a:bodyPr>
          <a:lstStyle/>
          <a:p>
            <a:r>
              <a:rPr lang="en-US" sz="6000" b="1" dirty="0" smtClean="0"/>
              <a:t>What Was This?</a:t>
            </a:r>
            <a:endParaRPr lang="en-US" sz="60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wipe(left)">
                                      <p:cBhvr>
                                        <p:cTn id="35" dur="10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p:cTn id="40"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1"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The Consequence</a:t>
            </a:r>
            <a:endParaRPr lang="en-US" sz="6000" b="1" dirty="0"/>
          </a:p>
        </p:txBody>
      </p:sp>
      <p:sp>
        <p:nvSpPr>
          <p:cNvPr id="3" name="Content Placeholder 2"/>
          <p:cNvSpPr>
            <a:spLocks noGrp="1"/>
          </p:cNvSpPr>
          <p:nvPr>
            <p:ph idx="1"/>
          </p:nvPr>
        </p:nvSpPr>
        <p:spPr>
          <a:xfrm>
            <a:off x="457200" y="1600200"/>
            <a:ext cx="8229600" cy="5073727"/>
          </a:xfrm>
        </p:spPr>
        <p:txBody>
          <a:bodyPr>
            <a:normAutofit lnSpcReduction="10000"/>
          </a:bodyPr>
          <a:lstStyle/>
          <a:p>
            <a:pPr marL="338138" indent="-338138"/>
            <a:r>
              <a:rPr lang="en-US" dirty="0" smtClean="0"/>
              <a:t>They were “bewitched” and did “not obey the truth” (3:1).</a:t>
            </a:r>
          </a:p>
          <a:p>
            <a:pPr lvl="1"/>
            <a:r>
              <a:rPr lang="en-US" dirty="0" smtClean="0"/>
              <a:t>Cursed if under the law (3:10-13)</a:t>
            </a:r>
          </a:p>
          <a:p>
            <a:pPr lvl="1"/>
            <a:r>
              <a:rPr lang="en-US" dirty="0" smtClean="0"/>
              <a:t>Back under “tutor” if under the law (3:23-28) </a:t>
            </a:r>
          </a:p>
          <a:p>
            <a:pPr lvl="1"/>
            <a:r>
              <a:rPr lang="en-US" dirty="0" smtClean="0"/>
              <a:t>Again in “bondage”—labored “in vain” (4:9-11)</a:t>
            </a:r>
          </a:p>
          <a:p>
            <a:r>
              <a:rPr lang="en-US" dirty="0" smtClean="0"/>
              <a:t>They desired to “be under the law”—infers they were not (4:21)</a:t>
            </a:r>
          </a:p>
          <a:p>
            <a:pPr lvl="1"/>
            <a:r>
              <a:rPr lang="en-US" dirty="0" smtClean="0"/>
              <a:t>Stand fast in liberty, not “again” under “bondage” (5:1; cf. 2:4; 4:9)</a:t>
            </a:r>
          </a:p>
          <a:p>
            <a:pPr lvl="1"/>
            <a:r>
              <a:rPr lang="en-US" dirty="0" smtClean="0"/>
              <a:t>Circumcision and law (5:2-3)</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73727"/>
          </a:xfrm>
        </p:spPr>
        <p:txBody>
          <a:bodyPr>
            <a:normAutofit/>
          </a:bodyPr>
          <a:lstStyle/>
          <a:p>
            <a:pPr marL="338138" indent="-338138"/>
            <a:r>
              <a:rPr lang="en-US" sz="3700" dirty="0" smtClean="0"/>
              <a:t>“Estranged from Christ”—trying to be justified by the law (5:4a)</a:t>
            </a:r>
          </a:p>
          <a:p>
            <a:r>
              <a:rPr lang="en-US" sz="3700" dirty="0" smtClean="0"/>
              <a:t>“Fallen from grace” (5:4b)</a:t>
            </a:r>
          </a:p>
          <a:p>
            <a:r>
              <a:rPr lang="en-US" sz="3700" dirty="0" smtClean="0"/>
              <a:t>Hindered from “obeying the truth” (5:7)</a:t>
            </a:r>
          </a:p>
          <a:p>
            <a:r>
              <a:rPr lang="en-US" sz="3700" dirty="0" smtClean="0"/>
              <a:t>Not a doctrine from God (5:8)</a:t>
            </a:r>
          </a:p>
          <a:p>
            <a:r>
              <a:rPr lang="en-US" sz="3700" dirty="0" smtClean="0"/>
              <a:t>A false doctrine that “leavens the whole lump” (5:9)</a:t>
            </a:r>
          </a:p>
        </p:txBody>
      </p:sp>
      <p:sp>
        <p:nvSpPr>
          <p:cNvPr id="5" name="Title 1"/>
          <p:cNvSpPr>
            <a:spLocks noGrp="1"/>
          </p:cNvSpPr>
          <p:nvPr>
            <p:ph type="title"/>
          </p:nvPr>
        </p:nvSpPr>
        <p:spPr>
          <a:xfrm>
            <a:off x="457200" y="274638"/>
            <a:ext cx="8229600" cy="1143000"/>
          </a:xfrm>
        </p:spPr>
        <p:txBody>
          <a:bodyPr>
            <a:normAutofit/>
          </a:bodyPr>
          <a:lstStyle/>
          <a:p>
            <a:r>
              <a:rPr lang="en-US" sz="6000" b="1" dirty="0" smtClean="0"/>
              <a:t>The Consequence</a:t>
            </a:r>
            <a:endParaRPr lang="en-US" sz="60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Analysis</a:t>
            </a:r>
            <a:endParaRPr lang="en-US" sz="6000" b="1" dirty="0"/>
          </a:p>
        </p:txBody>
      </p:sp>
      <p:sp>
        <p:nvSpPr>
          <p:cNvPr id="3" name="Content Placeholder 2"/>
          <p:cNvSpPr>
            <a:spLocks noGrp="1"/>
          </p:cNvSpPr>
          <p:nvPr>
            <p:ph idx="1"/>
          </p:nvPr>
        </p:nvSpPr>
        <p:spPr>
          <a:xfrm>
            <a:off x="457200" y="1600200"/>
            <a:ext cx="8229600" cy="5073727"/>
          </a:xfrm>
        </p:spPr>
        <p:txBody>
          <a:bodyPr>
            <a:normAutofit/>
          </a:bodyPr>
          <a:lstStyle/>
          <a:p>
            <a:pPr marL="338138" indent="-338138"/>
            <a:r>
              <a:rPr lang="en-US" dirty="0" smtClean="0"/>
              <a:t>This seems like a minor thing.</a:t>
            </a:r>
          </a:p>
          <a:p>
            <a:pPr marL="738188" lvl="1" indent="-338138"/>
            <a:r>
              <a:rPr lang="en-US" dirty="0" smtClean="0"/>
              <a:t>Binding what once was required</a:t>
            </a:r>
          </a:p>
          <a:p>
            <a:pPr marL="738188" lvl="1" indent="-338138"/>
            <a:r>
              <a:rPr lang="en-US" dirty="0" smtClean="0"/>
              <a:t>These were good moral people.</a:t>
            </a:r>
          </a:p>
          <a:p>
            <a:pPr marL="738188" lvl="1" indent="-338138"/>
            <a:r>
              <a:rPr lang="en-US" dirty="0" smtClean="0"/>
              <a:t>This involved prominent, respected religious leaders.</a:t>
            </a:r>
          </a:p>
          <a:p>
            <a:pPr marL="338138" indent="-338138"/>
            <a:r>
              <a:rPr lang="en-US" dirty="0" smtClean="0"/>
              <a:t>Yet, it causes one to be considered…</a:t>
            </a:r>
          </a:p>
          <a:p>
            <a:pPr marL="738188" lvl="1" indent="-338138"/>
            <a:r>
              <a:rPr lang="en-US" dirty="0" smtClean="0"/>
              <a:t>Estranged from Christ</a:t>
            </a:r>
          </a:p>
          <a:p>
            <a:pPr marL="738188" lvl="1" indent="-338138"/>
            <a:r>
              <a:rPr lang="en-US" dirty="0" smtClean="0"/>
              <a:t>Fallen from grace</a:t>
            </a:r>
          </a:p>
          <a:p>
            <a:pPr marL="738188" lvl="1" indent="-338138"/>
            <a:r>
              <a:rPr lang="en-US" dirty="0" smtClean="0"/>
              <a:t>Accursed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73727"/>
          </a:xfrm>
        </p:spPr>
        <p:txBody>
          <a:bodyPr>
            <a:normAutofit/>
          </a:bodyPr>
          <a:lstStyle/>
          <a:p>
            <a:pPr marL="338138" indent="-338138"/>
            <a:r>
              <a:rPr lang="en-US" dirty="0" smtClean="0"/>
              <a:t>It was a “different gospel” because…</a:t>
            </a:r>
          </a:p>
          <a:p>
            <a:pPr marL="738188" lvl="1" indent="-338138"/>
            <a:r>
              <a:rPr lang="en-US" dirty="0" smtClean="0"/>
              <a:t>It wasn’t from God (5:8).</a:t>
            </a:r>
          </a:p>
          <a:p>
            <a:pPr marL="738188" lvl="1" indent="-338138"/>
            <a:r>
              <a:rPr lang="en-US" dirty="0" smtClean="0"/>
              <a:t>It claimed to offer salvation from something that could not save (2:16).</a:t>
            </a:r>
          </a:p>
          <a:p>
            <a:pPr marL="738188" lvl="1" indent="-338138"/>
            <a:r>
              <a:rPr lang="en-US" dirty="0" smtClean="0"/>
              <a:t>It deceived people into accepting what was not the truth (3:1; 5:7).</a:t>
            </a:r>
          </a:p>
          <a:p>
            <a:pPr marL="738188" lvl="1" indent="-338138"/>
            <a:r>
              <a:rPr lang="en-US" dirty="0" smtClean="0"/>
              <a:t>It influenced people to accept error (2:11-21)</a:t>
            </a:r>
          </a:p>
          <a:p>
            <a:pPr marL="738188" lvl="1" indent="-338138"/>
            <a:r>
              <a:rPr lang="en-US" dirty="0" smtClean="0"/>
              <a:t>Tolerance of it led others astray (5:9 )</a:t>
            </a:r>
          </a:p>
          <a:p>
            <a:pPr marL="738188" lvl="1" indent="-338138"/>
            <a:r>
              <a:rPr lang="en-US" dirty="0" smtClean="0"/>
              <a:t>It was not “good news,” because it actually led men away grace and to be accursed (5:4; 1:8-9).</a:t>
            </a:r>
          </a:p>
        </p:txBody>
      </p:sp>
      <p:sp>
        <p:nvSpPr>
          <p:cNvPr id="5" name="Title 1"/>
          <p:cNvSpPr>
            <a:spLocks noGrp="1"/>
          </p:cNvSpPr>
          <p:nvPr>
            <p:ph type="title"/>
          </p:nvPr>
        </p:nvSpPr>
        <p:spPr>
          <a:xfrm>
            <a:off x="457200" y="274638"/>
            <a:ext cx="8229600" cy="1143000"/>
          </a:xfrm>
        </p:spPr>
        <p:txBody>
          <a:bodyPr>
            <a:normAutofit/>
          </a:bodyPr>
          <a:lstStyle/>
          <a:p>
            <a:r>
              <a:rPr lang="en-US" sz="6000" b="1" dirty="0" smtClean="0"/>
              <a:t>Analysis</a:t>
            </a:r>
            <a:endParaRPr lang="en-US" sz="60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133</TotalTime>
  <Words>836</Words>
  <Application>Microsoft Macintosh PowerPoint</Application>
  <PresentationFormat>On-screen Show (4:3)</PresentationFormat>
  <Paragraphs>64</Paragraphs>
  <Slides>11</Slides>
  <Notes>0</Notes>
  <HiddenSlides>0</HiddenSlides>
  <MMClips>0</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Office Theme</vt:lpstr>
      <vt:lpstr>Galatians 1:6-9</vt:lpstr>
      <vt:lpstr>Galatians 1:6-9</vt:lpstr>
      <vt:lpstr>The Problem</vt:lpstr>
      <vt:lpstr>What Was This?</vt:lpstr>
      <vt:lpstr>What Was This?</vt:lpstr>
      <vt:lpstr>The Consequence</vt:lpstr>
      <vt:lpstr>The Consequence</vt:lpstr>
      <vt:lpstr>Analysis</vt:lpstr>
      <vt:lpstr>Analysis</vt:lpstr>
      <vt:lpstr>Application</vt:lpstr>
      <vt:lpstr>Application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Kyle Pope</dc:creator>
  <cp:lastModifiedBy>Kyle Pope</cp:lastModifiedBy>
  <cp:revision>6</cp:revision>
  <dcterms:created xsi:type="dcterms:W3CDTF">2019-08-05T14:37:54Z</dcterms:created>
  <dcterms:modified xsi:type="dcterms:W3CDTF">2019-08-05T14:38:12Z</dcterms:modified>
</cp:coreProperties>
</file>