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2.xml" ContentType="application/vnd.openxmlformats-officedocument.presentationml.notes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fntdata" ContentType="application/x-fontdata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embeddedFontLst>
    <p:embeddedFont>
      <p:font typeface="Impact"/>
      <p:regular r:id="rId15"/>
    </p:embeddedFont>
    <p:embeddedFont>
      <p:font typeface="Franklin Gothic Heavy"/>
      <p:regular r:id="rId16"/>
      <p:italic r:id="rId17"/>
    </p:embeddedFont>
    <p:embeddedFont>
      <p:font typeface="Athenian"/>
      <p:regular r:id="rId18"/>
    </p:embeddedFont>
    <p:embeddedFont>
      <p:font typeface="TITUS Cyberbit Basic"/>
      <p:regular r:id="rId19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font" Target="fonts/font1.fntdata"/><Relationship Id="rId16" Type="http://schemas.openxmlformats.org/officeDocument/2006/relationships/font" Target="fonts/font2.fntdata"/><Relationship Id="rId17" Type="http://schemas.openxmlformats.org/officeDocument/2006/relationships/font" Target="fonts/font3.fntdata"/><Relationship Id="rId18" Type="http://schemas.openxmlformats.org/officeDocument/2006/relationships/font" Target="fonts/font4.fntdata"/><Relationship Id="rId1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34EE13-81B6-424B-A006-18541C2EF6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01039-8996-BA4D-92E6-989963BE4D4D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055675-C457-EF43-916F-7771B39B99DA}" type="slidenum">
              <a:rPr lang="en-US"/>
              <a:pPr/>
              <a:t>10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4712D7-EEFE-664B-8F4E-D6AB6D41312E}" type="slidenum">
              <a:rPr lang="en-US"/>
              <a:pPr/>
              <a:t>11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3305DA-EABD-7944-9407-B1D0271E419D}" type="slidenum">
              <a:rPr lang="en-US"/>
              <a:pPr/>
              <a:t>12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16E8F-DF6F-6240-B74B-ED617ECBB2DF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7B9B5B-113F-6C4F-A7BB-F0B15E6D22D5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EA0F4E-746B-E542-B665-49CA6CE77BF0}" type="slidenum">
              <a:rPr lang="en-US"/>
              <a:pPr/>
              <a:t>4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E44DC0-77F3-4940-A88B-AEDFABE1B6CA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6A46F1-67D0-F341-A97E-A8A21CE63094}" type="slidenum">
              <a:rPr lang="en-US"/>
              <a:pPr/>
              <a:t>6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34FE82-9D3B-2A48-B023-8696B1470FE6}" type="slidenum">
              <a:rPr lang="en-US"/>
              <a:pPr/>
              <a:t>7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2F345-C45F-EF43-8EA8-43DF40A0E66E}" type="slidenum">
              <a:rPr lang="en-US"/>
              <a:pPr/>
              <a:t>8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CF1C1-3A30-7A46-B3A6-B34DB52EDB96}" type="slidenum">
              <a:rPr lang="en-US"/>
              <a:pPr/>
              <a:t>9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0379005-7B4E-0D4A-9D61-2A0D10E237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8ACC5F3-0AB0-7843-8D6D-6A74A3A59E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7C290FB-FCD2-FD45-BB40-62E4AE48E7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517C21-EE51-D343-A634-0B821C2342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19BF596-78EF-5346-BA1F-CB9A140784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B78B627-049A-8D4A-891D-C81F361CD8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163D33-2B76-5543-8159-900A3875AD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0C371C6-B178-C246-AAEE-5140053007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7475F5-6C7F-3C47-86F5-EAC73499B3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390A06A-A788-1A4E-8CDF-DC139D02BF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B5FC531-17AD-7942-BEE3-5C6F10C9FE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F82940-0FBB-BB41-B468-CE33B7A4559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6600" b="1" dirty="0">
                <a:solidFill>
                  <a:schemeClr val="bg1"/>
                </a:solidFill>
                <a:latin typeface="Calibri"/>
                <a:cs typeface="Calibri"/>
              </a:rPr>
              <a:t>Hebrews 11:6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362200"/>
            <a:ext cx="6629400" cy="3429000"/>
          </a:xfrm>
          <a:solidFill>
            <a:srgbClr val="993300">
              <a:alpha val="82001"/>
            </a:srgbClr>
          </a:solidFill>
        </p:spPr>
        <p:txBody>
          <a:bodyPr lIns="182880" rIns="182880"/>
          <a:lstStyle/>
          <a:p>
            <a:endParaRPr lang="en-US" sz="10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“…Without faith it is impossible to please Him, for he who comes to God must believe that He is, and that He is a </a:t>
            </a:r>
            <a:r>
              <a:rPr lang="en-US" b="1" dirty="0" err="1">
                <a:solidFill>
                  <a:schemeClr val="bg1"/>
                </a:solidFill>
                <a:latin typeface="Calibri"/>
                <a:cs typeface="Calibri"/>
              </a:rPr>
              <a:t>rewarder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 of those who diligently seek Him.”</a:t>
            </a:r>
          </a:p>
          <a:p>
            <a:endParaRPr lang="en-US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uiExpand="1" build="p"/>
      <p:bldP spid="2051" grpId="1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“Those Who Diligently Seek Him”</a:t>
            </a:r>
            <a:b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 (Hebrews 11:6)  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514600"/>
            <a:ext cx="6629400" cy="3429000"/>
          </a:xfrm>
          <a:solidFill>
            <a:srgbClr val="993300">
              <a:alpha val="82001"/>
            </a:srgbClr>
          </a:solidFill>
        </p:spPr>
        <p:txBody>
          <a:bodyPr/>
          <a:lstStyle/>
          <a:p>
            <a:pPr marL="225425" algn="l">
              <a:spcAft>
                <a:spcPct val="10000"/>
              </a:spcAft>
              <a:tabLst>
                <a:tab pos="569913" algn="l"/>
              </a:tabLst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III. New </a:t>
            </a:r>
            <a:r>
              <a:rPr lang="en-US" sz="4000" b="1" dirty="0" smtClean="0">
                <a:solidFill>
                  <a:schemeClr val="bg1"/>
                </a:solidFill>
                <a:latin typeface="Calibri"/>
                <a:cs typeface="Calibri"/>
              </a:rPr>
              <a:t>Testament</a:t>
            </a:r>
          </a:p>
          <a:p>
            <a:pPr marL="1027113" indent="-463550" algn="l">
              <a:spcAft>
                <a:spcPct val="10000"/>
              </a:spcAft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.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 	Seeking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to understand the 	 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 plans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of God (1 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Pet.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1:10-12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  <a:endParaRPr lang="en-US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“Those Who Diligently Seek Him”</a:t>
            </a:r>
            <a:b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 (Hebrews 11:6)  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514600"/>
            <a:ext cx="6629400" cy="3429000"/>
          </a:xfrm>
          <a:solidFill>
            <a:srgbClr val="993300">
              <a:alpha val="82001"/>
            </a:srgbClr>
          </a:solidFill>
        </p:spPr>
        <p:txBody>
          <a:bodyPr/>
          <a:lstStyle/>
          <a:p>
            <a:pPr marL="225425" algn="l">
              <a:spcAft>
                <a:spcPct val="10000"/>
              </a:spcAft>
              <a:tabLst>
                <a:tab pos="569913" algn="l"/>
              </a:tabLst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IV. </a:t>
            </a:r>
            <a:r>
              <a:rPr lang="en-US" sz="4000" b="1" dirty="0" smtClean="0">
                <a:solidFill>
                  <a:schemeClr val="bg1"/>
                </a:solidFill>
                <a:latin typeface="Calibri"/>
                <a:cs typeface="Calibri"/>
              </a:rPr>
              <a:t>Application  </a:t>
            </a:r>
            <a:endParaRPr lang="en-US" b="1" i="1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914400" indent="-347663" algn="l">
              <a:spcAft>
                <a:spcPct val="10000"/>
              </a:spcAft>
              <a:buFontTx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This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demands our attention.</a:t>
            </a:r>
            <a:endParaRPr lang="en-US" b="1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914400" indent="-347663" algn="l">
              <a:spcAft>
                <a:spcPct val="10000"/>
              </a:spcAft>
              <a:buFontTx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It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involves obedience.</a:t>
            </a:r>
            <a:endParaRPr lang="en-US" b="1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914400" indent="-347663" algn="l">
              <a:spcAft>
                <a:spcPct val="10000"/>
              </a:spcAft>
              <a:buFontTx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sinner must seek God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 quickly.</a:t>
            </a:r>
          </a:p>
          <a:p>
            <a:pPr marL="225425" algn="l">
              <a:spcAft>
                <a:spcPct val="10000"/>
              </a:spcAft>
              <a:buFontTx/>
              <a:buChar char="•"/>
              <a:tabLst>
                <a:tab pos="569913" algn="l"/>
              </a:tabLst>
            </a:pPr>
            <a:endParaRPr lang="en-US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“Those Who Diligently Seek Him”</a:t>
            </a:r>
            <a:b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 (Hebrews 11:6)  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514600"/>
            <a:ext cx="6629400" cy="3429000"/>
          </a:xfrm>
          <a:solidFill>
            <a:srgbClr val="993300">
              <a:alpha val="82001"/>
            </a:srgbClr>
          </a:solidFill>
        </p:spPr>
        <p:txBody>
          <a:bodyPr/>
          <a:lstStyle/>
          <a:p>
            <a:pPr marL="225425" algn="l">
              <a:spcAft>
                <a:spcPct val="10000"/>
              </a:spcAft>
              <a:tabLst>
                <a:tab pos="569913" algn="l"/>
              </a:tabLst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IV. </a:t>
            </a:r>
            <a:r>
              <a:rPr lang="en-US" sz="4000" b="1" dirty="0" smtClean="0">
                <a:solidFill>
                  <a:schemeClr val="bg1"/>
                </a:solidFill>
                <a:latin typeface="Calibri"/>
                <a:cs typeface="Calibri"/>
              </a:rPr>
              <a:t>Application </a:t>
            </a:r>
            <a:endParaRPr lang="en-US" b="1" i="1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914400" indent="-347663" algn="l">
              <a:spcAft>
                <a:spcPct val="10000"/>
              </a:spcAft>
              <a:buFontTx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We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should seek to know more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more of the things of God.</a:t>
            </a:r>
            <a:endParaRPr lang="en-US" b="1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914400" indent="-347663" algn="l">
              <a:spcAft>
                <a:spcPct val="10000"/>
              </a:spcAft>
              <a:buFontTx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One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day it will be too late to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 “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diligently seek” Him.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FFFFFF"/>
                </a:solidFill>
                <a:latin typeface="Calibri"/>
                <a:cs typeface="Calibri"/>
              </a:rPr>
              <a:t>“Diligently Seek”</a:t>
            </a:r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i="1" dirty="0" err="1" smtClean="0">
                <a:solidFill>
                  <a:srgbClr val="FFFFFF"/>
                </a:solidFill>
                <a:latin typeface="Calibri"/>
                <a:cs typeface="Calibri"/>
              </a:rPr>
              <a:t>ekzēteō</a:t>
            </a:r>
            <a:r>
              <a:rPr lang="en-US" sz="4000" b="1" i="1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4000" b="1" dirty="0" smtClean="0">
                <a:solidFill>
                  <a:srgbClr val="FFFFFF"/>
                </a:solidFill>
                <a:latin typeface="Calibri"/>
                <a:cs typeface="Calibri"/>
              </a:rPr>
              <a:t> (</a:t>
            </a:r>
            <a:r>
              <a:rPr lang="en-US" sz="4000" b="1" dirty="0" err="1" smtClean="0">
                <a:solidFill>
                  <a:srgbClr val="FFFFFF"/>
                </a:solidFill>
                <a:latin typeface="Calibri"/>
                <a:cs typeface="Calibri"/>
              </a:rPr>
              <a:t>ἐκζητέω</a:t>
            </a:r>
            <a:r>
              <a:rPr lang="en-US" sz="4000" b="1" dirty="0" smtClean="0">
                <a:solidFill>
                  <a:srgbClr val="FFFFFF"/>
                </a:solidFill>
                <a:latin typeface="Calibri"/>
                <a:cs typeface="Calibri"/>
              </a:rPr>
              <a:t>)  </a:t>
            </a:r>
            <a:endParaRPr lang="en-US" sz="40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362200"/>
            <a:ext cx="6629400" cy="3429000"/>
          </a:xfrm>
          <a:solidFill>
            <a:srgbClr val="993300">
              <a:alpha val="82001"/>
            </a:srgbClr>
          </a:solidFill>
        </p:spPr>
        <p:txBody>
          <a:bodyPr lIns="182880" rIns="365760"/>
          <a:lstStyle/>
          <a:p>
            <a:pPr marL="225425">
              <a:lnSpc>
                <a:spcPct val="90000"/>
              </a:lnSpc>
            </a:pPr>
            <a:endParaRPr lang="en-US" sz="8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25425" algn="l"/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“1. </a:t>
            </a:r>
            <a:r>
              <a:rPr lang="en-US" sz="3100" b="1" i="1" dirty="0">
                <a:solidFill>
                  <a:schemeClr val="bg1"/>
                </a:solidFill>
                <a:latin typeface="Calibri"/>
                <a:cs typeface="Calibri"/>
              </a:rPr>
              <a:t>To seek in order to find; </a:t>
            </a:r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a. </a:t>
            </a:r>
            <a:r>
              <a:rPr lang="en-US" sz="3100" b="1" i="1" dirty="0">
                <a:solidFill>
                  <a:schemeClr val="bg1"/>
                </a:solidFill>
                <a:latin typeface="Calibri"/>
                <a:cs typeface="Calibri"/>
              </a:rPr>
              <a:t>to seek a thing; </a:t>
            </a:r>
            <a:r>
              <a:rPr lang="en-US" sz="3100" b="1" dirty="0" err="1">
                <a:solidFill>
                  <a:schemeClr val="bg1"/>
                </a:solidFill>
                <a:latin typeface="Calibri"/>
                <a:cs typeface="Calibri"/>
              </a:rPr>
              <a:t>b</a:t>
            </a:r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. </a:t>
            </a:r>
            <a:r>
              <a:rPr lang="en-US" sz="3100" b="1" i="1" dirty="0">
                <a:solidFill>
                  <a:schemeClr val="bg1"/>
                </a:solidFill>
                <a:latin typeface="Calibri"/>
                <a:cs typeface="Calibri"/>
              </a:rPr>
              <a:t>to seek </a:t>
            </a:r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[in order to find out] </a:t>
            </a:r>
            <a:r>
              <a:rPr lang="en-US" sz="3100" b="1" i="1" dirty="0">
                <a:solidFill>
                  <a:schemeClr val="bg1"/>
                </a:solidFill>
                <a:latin typeface="Calibri"/>
                <a:cs typeface="Calibri"/>
              </a:rPr>
              <a:t>by thinking, meditating, reasoning, to enquire into; </a:t>
            </a:r>
            <a:r>
              <a:rPr lang="en-US" sz="3100" b="1" dirty="0" err="1">
                <a:solidFill>
                  <a:schemeClr val="bg1"/>
                </a:solidFill>
                <a:latin typeface="Calibri"/>
                <a:cs typeface="Calibri"/>
              </a:rPr>
              <a:t>c</a:t>
            </a:r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. </a:t>
            </a:r>
            <a:r>
              <a:rPr lang="en-US" sz="3100" b="1" i="1" dirty="0">
                <a:solidFill>
                  <a:schemeClr val="bg1"/>
                </a:solidFill>
                <a:latin typeface="Calibri"/>
                <a:cs typeface="Calibri"/>
              </a:rPr>
              <a:t>to seek after, seek for, aim at, strive after; </a:t>
            </a:r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…”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rgbClr val="FFFFFF"/>
                </a:solidFill>
                <a:latin typeface="Calibri"/>
                <a:cs typeface="Calibri"/>
              </a:rPr>
              <a:t>“Diligently Seek”</a:t>
            </a:r>
            <a:br>
              <a:rPr lang="en-US" sz="4800" b="1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i="1" dirty="0" err="1" smtClean="0">
                <a:solidFill>
                  <a:srgbClr val="FFFFFF"/>
                </a:solidFill>
                <a:latin typeface="Calibri"/>
                <a:cs typeface="Calibri"/>
              </a:rPr>
              <a:t>ekzēteō</a:t>
            </a:r>
            <a:r>
              <a:rPr lang="en-US" sz="4000" b="1" i="1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4000" b="1" dirty="0" smtClean="0">
                <a:solidFill>
                  <a:srgbClr val="FFFFFF"/>
                </a:solidFill>
                <a:latin typeface="Calibri"/>
                <a:cs typeface="Calibri"/>
              </a:rPr>
              <a:t> (</a:t>
            </a:r>
            <a:r>
              <a:rPr lang="en-US" sz="4000" b="1" dirty="0" err="1" smtClean="0">
                <a:solidFill>
                  <a:srgbClr val="FFFFFF"/>
                </a:solidFill>
                <a:latin typeface="Calibri"/>
                <a:cs typeface="Calibri"/>
              </a:rPr>
              <a:t>ἐκζητέω</a:t>
            </a:r>
            <a:r>
              <a:rPr lang="en-US" sz="4000" b="1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lang="en-US" sz="4000" b="1" dirty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thenian" charset="0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362200"/>
            <a:ext cx="6629400" cy="3429000"/>
          </a:xfrm>
          <a:solidFill>
            <a:srgbClr val="993300">
              <a:alpha val="82001"/>
            </a:srgbClr>
          </a:solidFill>
          <a:ln/>
        </p:spPr>
        <p:txBody>
          <a:bodyPr lIns="182880" rIns="365760"/>
          <a:lstStyle/>
          <a:p>
            <a:pPr marL="225425" defTabSz="741363"/>
            <a:endParaRPr lang="en-US" sz="10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25425" algn="l" defTabSz="741363">
              <a:lnSpc>
                <a:spcPct val="110000"/>
              </a:lnSpc>
            </a:pPr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“…</a:t>
            </a:r>
            <a:r>
              <a:rPr lang="en-US" sz="3100" b="1" i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2. </a:t>
            </a:r>
            <a:r>
              <a:rPr lang="en-US" sz="3100" b="1" i="1" dirty="0">
                <a:solidFill>
                  <a:schemeClr val="bg1"/>
                </a:solidFill>
                <a:latin typeface="Calibri"/>
                <a:cs typeface="Calibri"/>
              </a:rPr>
              <a:t>to seek </a:t>
            </a:r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i.e. </a:t>
            </a:r>
            <a:r>
              <a:rPr lang="en-US" sz="3100" b="1" i="1" dirty="0">
                <a:solidFill>
                  <a:schemeClr val="bg1"/>
                </a:solidFill>
                <a:latin typeface="Calibri"/>
                <a:cs typeface="Calibri"/>
              </a:rPr>
              <a:t>require, demand, </a:t>
            </a:r>
            <a:r>
              <a:rPr lang="en-US" sz="3100" b="1" dirty="0">
                <a:solidFill>
                  <a:schemeClr val="bg1"/>
                </a:solidFill>
                <a:latin typeface="Calibri"/>
                <a:cs typeface="Calibri"/>
              </a:rPr>
              <a:t>a. to crave, </a:t>
            </a:r>
            <a:r>
              <a:rPr lang="en-US" sz="3100" b="1" i="1" dirty="0">
                <a:solidFill>
                  <a:schemeClr val="bg1"/>
                </a:solidFill>
                <a:latin typeface="Calibri"/>
                <a:cs typeface="Calibri"/>
              </a:rPr>
              <a:t>demand something from someone”</a:t>
            </a:r>
            <a:r>
              <a:rPr lang="en-US" b="1" i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endParaRPr lang="en-US" b="1" i="1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225425" algn="r" defTabSz="741363">
              <a:lnSpc>
                <a:spcPct val="110000"/>
              </a:lnSpc>
            </a:pPr>
            <a:r>
              <a:rPr lang="en-US" sz="2400" b="1" i="1" dirty="0" smtClean="0">
                <a:solidFill>
                  <a:schemeClr val="bg1"/>
                </a:solidFill>
                <a:latin typeface="Calibri"/>
                <a:cs typeface="Calibri"/>
              </a:rPr>
              <a:t>Thayer’s </a:t>
            </a:r>
            <a:r>
              <a:rPr lang="en-US" sz="2400" b="1" i="1" dirty="0">
                <a:solidFill>
                  <a:schemeClr val="bg1"/>
                </a:solidFill>
                <a:latin typeface="Calibri"/>
                <a:cs typeface="Calibri"/>
              </a:rPr>
              <a:t>Greek-English Lexicon                           of the New Testament</a:t>
            </a:r>
            <a:r>
              <a:rPr lang="en-US" sz="2400" b="1" dirty="0">
                <a:solidFill>
                  <a:schemeClr val="bg1"/>
                </a:solidFill>
                <a:latin typeface="Calibri"/>
                <a:cs typeface="Calibri"/>
              </a:rPr>
              <a:t>, </a:t>
            </a:r>
            <a:r>
              <a:rPr lang="en-US" sz="2400" b="1" dirty="0" smtClean="0">
                <a:solidFill>
                  <a:schemeClr val="bg1"/>
                </a:solidFill>
                <a:latin typeface="Calibri"/>
                <a:cs typeface="Calibri"/>
              </a:rPr>
              <a:t>195</a:t>
            </a:r>
          </a:p>
          <a:p>
            <a:pPr marL="225425" defTabSz="741363"/>
            <a:endParaRPr lang="en-US" sz="24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“Those Who Diligently Seek Him”</a:t>
            </a:r>
            <a:b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 (Hebrews 11:6)  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362200"/>
            <a:ext cx="6629400" cy="3581400"/>
          </a:xfrm>
          <a:solidFill>
            <a:srgbClr val="993300">
              <a:alpha val="82001"/>
            </a:srgbClr>
          </a:solidFill>
        </p:spPr>
        <p:txBody>
          <a:bodyPr/>
          <a:lstStyle/>
          <a:p>
            <a:pPr marL="225425" algn="l">
              <a:lnSpc>
                <a:spcPct val="90000"/>
              </a:lnSpc>
              <a:tabLst>
                <a:tab pos="569913" algn="l"/>
              </a:tabLst>
            </a:pPr>
            <a:r>
              <a:rPr lang="en-US" sz="4000" b="1" dirty="0" smtClean="0">
                <a:solidFill>
                  <a:schemeClr val="bg1"/>
                </a:solidFill>
                <a:latin typeface="Calibri"/>
                <a:cs typeface="Calibri"/>
              </a:rPr>
              <a:t>I. General Usage</a:t>
            </a:r>
          </a:p>
          <a:p>
            <a:pPr marL="1081088" indent="-517525" algn="l">
              <a:tabLst>
                <a:tab pos="569913" algn="l"/>
              </a:tabLst>
            </a:pPr>
            <a:r>
              <a:rPr lang="en-US" sz="3600" b="1" dirty="0" smtClean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lang="en-US" sz="3600" b="1" dirty="0">
                <a:solidFill>
                  <a:schemeClr val="bg1"/>
                </a:solidFill>
                <a:latin typeface="Calibri"/>
                <a:cs typeface="Calibri"/>
              </a:rPr>
              <a:t>. Papyri &amp; Non-literary</a:t>
            </a:r>
            <a:r>
              <a:rPr lang="en-US" sz="3600" b="1" dirty="0" smtClean="0">
                <a:solidFill>
                  <a:schemeClr val="bg1"/>
                </a:solidFill>
                <a:latin typeface="Calibri"/>
                <a:cs typeface="Calibri"/>
              </a:rPr>
              <a:t> Sources</a:t>
            </a:r>
          </a:p>
          <a:p>
            <a:pPr lvl="2" algn="l">
              <a:lnSpc>
                <a:spcPct val="90000"/>
              </a:lnSpc>
              <a:buFontTx/>
              <a:buChar char="•"/>
              <a:tabLst>
                <a:tab pos="5699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/>
                <a:cs typeface="Calibri"/>
              </a:rPr>
              <a:t>Death seeking to change man</a:t>
            </a:r>
          </a:p>
          <a:p>
            <a:pPr lvl="2" algn="l">
              <a:lnSpc>
                <a:spcPct val="90000"/>
              </a:lnSpc>
              <a:buFontTx/>
              <a:buChar char="•"/>
              <a:tabLst>
                <a:tab pos="5699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/>
                <a:cs typeface="Calibri"/>
              </a:rPr>
              <a:t>Seeking the guilty</a:t>
            </a:r>
          </a:p>
          <a:p>
            <a:pPr lvl="2" algn="l">
              <a:lnSpc>
                <a:spcPct val="90000"/>
              </a:lnSpc>
              <a:buFontTx/>
              <a:buChar char="•"/>
              <a:tabLst>
                <a:tab pos="5699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/>
                <a:cs typeface="Calibri"/>
              </a:rPr>
              <a:t>Seeking money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“Those Who Diligently Seek Him”</a:t>
            </a:r>
            <a:b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 (Hebrews 11:6)  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362200"/>
            <a:ext cx="6629400" cy="3581400"/>
          </a:xfrm>
          <a:solidFill>
            <a:srgbClr val="993300">
              <a:alpha val="82001"/>
            </a:srgbClr>
          </a:solidFill>
        </p:spPr>
        <p:txBody>
          <a:bodyPr/>
          <a:lstStyle/>
          <a:p>
            <a:pPr marL="225425" algn="l">
              <a:tabLst>
                <a:tab pos="569913" algn="l"/>
              </a:tabLst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I. General </a:t>
            </a:r>
            <a:r>
              <a:rPr lang="en-US" sz="4000" b="1" dirty="0" smtClean="0">
                <a:solidFill>
                  <a:schemeClr val="bg1"/>
                </a:solidFill>
                <a:latin typeface="Calibri"/>
                <a:cs typeface="Calibri"/>
              </a:rPr>
              <a:t>Usage</a:t>
            </a:r>
          </a:p>
          <a:p>
            <a:pPr marL="225425" algn="l">
              <a:tabLst>
                <a:tab pos="569913" algn="l"/>
              </a:tabLst>
            </a:pPr>
            <a:r>
              <a:rPr lang="en-US" sz="3600" b="1" dirty="0">
                <a:solidFill>
                  <a:schemeClr val="bg1"/>
                </a:solidFill>
                <a:latin typeface="Calibri"/>
                <a:cs typeface="Calibri"/>
              </a:rPr>
              <a:t>	B. Literary sources </a:t>
            </a:r>
            <a:r>
              <a:rPr lang="en-US" sz="3600" b="1" i="1" dirty="0">
                <a:solidFill>
                  <a:schemeClr val="bg1"/>
                </a:solidFill>
                <a:latin typeface="Calibri"/>
                <a:cs typeface="Calibri"/>
              </a:rPr>
              <a:t>(</a:t>
            </a:r>
            <a:r>
              <a:rPr lang="en-US" sz="3600" b="1" i="1" dirty="0" err="1" smtClean="0">
                <a:solidFill>
                  <a:schemeClr val="bg1"/>
                </a:solidFill>
                <a:latin typeface="Calibri"/>
                <a:cs typeface="Calibri"/>
              </a:rPr>
              <a:t>zēteō</a:t>
            </a:r>
            <a:r>
              <a:rPr lang="en-US" sz="3600" b="1" i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</a:p>
          <a:p>
            <a:pPr marL="1139825" lvl="2" indent="-225425" algn="l">
              <a:buFontTx/>
              <a:buChar char="•"/>
              <a:tabLst>
                <a:tab pos="5699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/>
                <a:cs typeface="Calibri"/>
              </a:rPr>
              <a:t>Xenophon, seeking </a:t>
            </a:r>
            <a:r>
              <a:rPr lang="en-US" sz="2800" b="1" dirty="0" smtClean="0">
                <a:solidFill>
                  <a:schemeClr val="bg1"/>
                </a:solidFill>
                <a:latin typeface="Calibri"/>
                <a:cs typeface="Calibri"/>
              </a:rPr>
              <a:t>divine </a:t>
            </a:r>
            <a:r>
              <a:rPr lang="en-US" sz="2800" b="1" dirty="0">
                <a:solidFill>
                  <a:schemeClr val="bg1"/>
                </a:solidFill>
                <a:latin typeface="Calibri"/>
                <a:cs typeface="Calibri"/>
              </a:rPr>
              <a:t>things </a:t>
            </a:r>
            <a:r>
              <a:rPr lang="en-US" sz="2000" b="1" dirty="0">
                <a:solidFill>
                  <a:schemeClr val="bg1"/>
                </a:solidFill>
                <a:latin typeface="Calibri"/>
                <a:cs typeface="Calibri"/>
              </a:rPr>
              <a:t>(</a:t>
            </a:r>
            <a:r>
              <a:rPr lang="en-US" sz="2000" b="1" i="1" dirty="0" err="1">
                <a:solidFill>
                  <a:schemeClr val="bg1"/>
                </a:solidFill>
                <a:latin typeface="Calibri"/>
                <a:cs typeface="Calibri"/>
              </a:rPr>
              <a:t>Memorobilia</a:t>
            </a:r>
            <a:r>
              <a:rPr lang="en-US" sz="2000" b="1" i="1" dirty="0">
                <a:solidFill>
                  <a:schemeClr val="bg1"/>
                </a:solidFill>
                <a:latin typeface="Calibri"/>
                <a:cs typeface="Calibri"/>
              </a:rPr>
              <a:t>, </a:t>
            </a:r>
            <a:r>
              <a:rPr lang="en-US" sz="2000" b="1" dirty="0">
                <a:solidFill>
                  <a:schemeClr val="bg1"/>
                </a:solidFill>
                <a:latin typeface="Calibri"/>
                <a:cs typeface="Calibri"/>
              </a:rPr>
              <a:t>1.1.15).</a:t>
            </a:r>
          </a:p>
          <a:p>
            <a:pPr marL="1139825" lvl="2" indent="-225425" algn="l">
              <a:buFontTx/>
              <a:buChar char="•"/>
              <a:tabLst>
                <a:tab pos="5699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/>
                <a:cs typeface="Calibri"/>
              </a:rPr>
              <a:t>Plato, seeking and inquiring to expose false wisdom </a:t>
            </a:r>
            <a:r>
              <a:rPr lang="en-US" sz="2000" b="1" dirty="0">
                <a:solidFill>
                  <a:schemeClr val="bg1"/>
                </a:solidFill>
                <a:latin typeface="Calibri"/>
                <a:cs typeface="Calibri"/>
              </a:rPr>
              <a:t>(</a:t>
            </a:r>
            <a:r>
              <a:rPr lang="en-US" sz="2000" b="1" i="1" dirty="0">
                <a:solidFill>
                  <a:schemeClr val="bg1"/>
                </a:solidFill>
                <a:latin typeface="Calibri"/>
                <a:cs typeface="Calibri"/>
              </a:rPr>
              <a:t>Apology </a:t>
            </a:r>
            <a:r>
              <a:rPr lang="en-US" sz="2000" b="1" dirty="0">
                <a:solidFill>
                  <a:schemeClr val="bg1"/>
                </a:solidFill>
                <a:latin typeface="Calibri"/>
                <a:cs typeface="Calibri"/>
              </a:rPr>
              <a:t>23b).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“Those Who Diligently Seek Him”</a:t>
            </a:r>
            <a:b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 (Hebrews 11:6)  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362200"/>
            <a:ext cx="6629400" cy="3581400"/>
          </a:xfrm>
          <a:solidFill>
            <a:srgbClr val="993300">
              <a:alpha val="82001"/>
            </a:srgbClr>
          </a:solidFill>
        </p:spPr>
        <p:txBody>
          <a:bodyPr rIns="182880"/>
          <a:lstStyle/>
          <a:p>
            <a:pPr marL="225425" algn="l">
              <a:lnSpc>
                <a:spcPct val="90000"/>
              </a:lnSpc>
              <a:spcAft>
                <a:spcPct val="10000"/>
              </a:spcAft>
              <a:tabLst>
                <a:tab pos="569913" algn="l"/>
              </a:tabLst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II. Greek Old </a:t>
            </a:r>
            <a:r>
              <a:rPr lang="en-US" sz="4000" b="1" dirty="0" smtClean="0">
                <a:solidFill>
                  <a:schemeClr val="bg1"/>
                </a:solidFill>
                <a:latin typeface="Calibri"/>
                <a:cs typeface="Calibri"/>
              </a:rPr>
              <a:t>Testament</a:t>
            </a:r>
          </a:p>
          <a:p>
            <a:pPr marL="1081088" indent="-465138" algn="l">
              <a:lnSpc>
                <a:spcPct val="90000"/>
              </a:lnSpc>
              <a:spcAft>
                <a:spcPct val="10000"/>
              </a:spcAft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. Divine reckoning (Gen. 9:5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</a:p>
          <a:p>
            <a:pPr marL="1081088" indent="-465138" algn="l">
              <a:lnSpc>
                <a:spcPct val="90000"/>
              </a:lnSpc>
              <a:spcAft>
                <a:spcPct val="10000"/>
              </a:spcAft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B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. Seeking Divine 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judgment (Exod.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18:15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</a:p>
          <a:p>
            <a:pPr marL="1081088" indent="-465138" algn="l">
              <a:lnSpc>
                <a:spcPct val="90000"/>
              </a:lnSpc>
              <a:spcAft>
                <a:spcPct val="10000"/>
              </a:spcAft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C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. Seeking reconciliation 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God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Deut. 4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:29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  <a:endParaRPr lang="en-US" sz="3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“Those Who Diligently Seek Him”</a:t>
            </a:r>
            <a:b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 (Hebrews 11:6)  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514600"/>
            <a:ext cx="6629400" cy="3429000"/>
          </a:xfrm>
          <a:solidFill>
            <a:srgbClr val="993300">
              <a:alpha val="82001"/>
            </a:srgbClr>
          </a:solidFill>
        </p:spPr>
        <p:txBody>
          <a:bodyPr/>
          <a:lstStyle/>
          <a:p>
            <a:pPr marL="225425" algn="l">
              <a:spcAft>
                <a:spcPct val="10000"/>
              </a:spcAft>
              <a:tabLst>
                <a:tab pos="569913" algn="l"/>
              </a:tabLst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II. Greek Old </a:t>
            </a:r>
            <a:r>
              <a:rPr lang="en-US" sz="4000" b="1" dirty="0" smtClean="0">
                <a:solidFill>
                  <a:schemeClr val="bg1"/>
                </a:solidFill>
                <a:latin typeface="Calibri"/>
                <a:cs typeface="Calibri"/>
              </a:rPr>
              <a:t>Testament</a:t>
            </a:r>
          </a:p>
          <a:p>
            <a:pPr marL="1147763" indent="-463550" algn="l">
              <a:spcAft>
                <a:spcPct val="10000"/>
              </a:spcAft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D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. Keeping statutes (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Ps.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	 	     119:145, 155; LXX 118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</a:p>
          <a:p>
            <a:pPr marL="1147763" indent="-463550" algn="l">
              <a:spcAft>
                <a:spcPct val="10000"/>
              </a:spcAft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. Seeking salvation              	 	     (Amos 5:5-7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  <a:endParaRPr lang="en-US" sz="3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“Those Who Diligently Seek Him”</a:t>
            </a:r>
            <a:b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dirty="0">
                <a:solidFill>
                  <a:srgbClr val="FFFFFF"/>
                </a:solidFill>
                <a:latin typeface="Calibri"/>
                <a:cs typeface="Calibri"/>
              </a:rPr>
              <a:t> (Hebrews 11:6)  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514600"/>
            <a:ext cx="6629400" cy="3429000"/>
          </a:xfrm>
          <a:solidFill>
            <a:srgbClr val="993300">
              <a:alpha val="82001"/>
            </a:srgbClr>
          </a:solidFill>
        </p:spPr>
        <p:txBody>
          <a:bodyPr/>
          <a:lstStyle/>
          <a:p>
            <a:pPr marL="225425" algn="l">
              <a:spcAft>
                <a:spcPct val="10000"/>
              </a:spcAft>
              <a:tabLst>
                <a:tab pos="569913" algn="l"/>
              </a:tabLst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III. New </a:t>
            </a:r>
            <a:r>
              <a:rPr lang="en-US" sz="4000" b="1" dirty="0" smtClean="0">
                <a:solidFill>
                  <a:schemeClr val="bg1"/>
                </a:solidFill>
                <a:latin typeface="Calibri"/>
                <a:cs typeface="Calibri"/>
              </a:rPr>
              <a:t>Testament</a:t>
            </a:r>
          </a:p>
          <a:p>
            <a:pPr marL="1077913" indent="-514350" algn="l">
              <a:spcAft>
                <a:spcPct val="10000"/>
              </a:spcAft>
              <a:buAutoNum type="alphaUcPeriod"/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Divine reckoning (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Luke 11:47-51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</a:p>
          <a:p>
            <a:pPr marL="1077913" indent="-514350" algn="l">
              <a:spcAft>
                <a:spcPct val="10000"/>
              </a:spcAft>
              <a:buAutoNum type="alphaUcPeriod"/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Gentiles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seeking the Lord 		    (Acts 15:15-20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  <a:endParaRPr lang="en-US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  <a:solidFill>
            <a:schemeClr val="bg2">
              <a:alpha val="85001"/>
            </a:schemeClr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en-US" sz="4000" b="1" dirty="0" smtClean="0">
                <a:solidFill>
                  <a:srgbClr val="FFFFFF"/>
                </a:solidFill>
                <a:latin typeface="Calibri"/>
                <a:cs typeface="Calibri"/>
              </a:rPr>
              <a:t>“Those Who Diligently Seek Him”</a:t>
            </a:r>
            <a:br>
              <a:rPr lang="en-US" sz="4000" b="1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b="1" dirty="0" smtClean="0">
                <a:solidFill>
                  <a:srgbClr val="FFFFFF"/>
                </a:solidFill>
                <a:latin typeface="Calibri"/>
                <a:cs typeface="Calibri"/>
              </a:rPr>
              <a:t> (Hebrews 11:6)  </a:t>
            </a:r>
            <a:endParaRPr lang="en-US" sz="40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514600"/>
            <a:ext cx="6629400" cy="3429000"/>
          </a:xfrm>
          <a:solidFill>
            <a:srgbClr val="993300">
              <a:alpha val="82001"/>
            </a:srgbClr>
          </a:solidFill>
        </p:spPr>
        <p:txBody>
          <a:bodyPr rIns="182880"/>
          <a:lstStyle/>
          <a:p>
            <a:pPr marL="225425" algn="l">
              <a:spcAft>
                <a:spcPct val="10000"/>
              </a:spcAft>
              <a:tabLst>
                <a:tab pos="569913" algn="l"/>
              </a:tabLst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III. New </a:t>
            </a:r>
            <a:r>
              <a:rPr lang="en-US" sz="4000" b="1" dirty="0" smtClean="0">
                <a:solidFill>
                  <a:schemeClr val="bg1"/>
                </a:solidFill>
                <a:latin typeface="Calibri"/>
                <a:cs typeface="Calibri"/>
              </a:rPr>
              <a:t>Testament</a:t>
            </a:r>
          </a:p>
          <a:p>
            <a:pPr marL="1027113" indent="-463550" algn="l">
              <a:spcAft>
                <a:spcPct val="10000"/>
              </a:spcAft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C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. What the wicked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 do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not do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 (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Rom 3:10-12; 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Ps.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14:1-2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</a:p>
          <a:p>
            <a:pPr marL="1027113" indent="-463550" algn="l">
              <a:spcAft>
                <a:spcPct val="10000"/>
              </a:spcAft>
            </a:pP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D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. Seeking to change choices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 (Heb. </a:t>
            </a:r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12:14-17</a:t>
            </a:r>
            <a:r>
              <a:rPr lang="en-US" b="1" dirty="0" smtClean="0">
                <a:solidFill>
                  <a:schemeClr val="bg1"/>
                </a:solidFill>
                <a:latin typeface="Calibri"/>
                <a:cs typeface="Calibri"/>
              </a:rPr>
              <a:t>)</a:t>
            </a:r>
            <a:endParaRPr lang="en-US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584</Words>
  <Application>Microsoft Macintosh PowerPoint</Application>
  <PresentationFormat>On-screen Show (4:3)</PresentationFormat>
  <Paragraphs>62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Impact</vt:lpstr>
      <vt:lpstr>Franklin Gothic Heavy</vt:lpstr>
      <vt:lpstr>Athenian</vt:lpstr>
      <vt:lpstr>TITUS Cyberbit Basic</vt:lpstr>
      <vt:lpstr>Default Design</vt:lpstr>
      <vt:lpstr>Hebrews 11:6</vt:lpstr>
      <vt:lpstr>“Diligently Seek” ekzēteō  (ἐκζητέω)  </vt:lpstr>
      <vt:lpstr>“Diligently Seek” ekzēteō  (ἐκζητέω)</vt:lpstr>
      <vt:lpstr>“Those Who Diligently Seek Him”  (Hebrews 11:6)  </vt:lpstr>
      <vt:lpstr>“Those Who Diligently Seek Him”  (Hebrews 11:6)  </vt:lpstr>
      <vt:lpstr>“Those Who Diligently Seek Him”  (Hebrews 11:6)  </vt:lpstr>
      <vt:lpstr>“Those Who Diligently Seek Him”  (Hebrews 11:6)  </vt:lpstr>
      <vt:lpstr>“Those Who Diligently Seek Him”  (Hebrews 11:6)  </vt:lpstr>
      <vt:lpstr>“Those Who Diligently Seek Him”  (Hebrews 11:6)  </vt:lpstr>
      <vt:lpstr>“Those Who Diligently Seek Him”  (Hebrews 11:6)  </vt:lpstr>
      <vt:lpstr>“Those Who Diligently Seek Him”  (Hebrews 11:6)  </vt:lpstr>
      <vt:lpstr>“Those Who Diligently Seek Him”  (Hebrews 11:6) 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Hebrews 11:6</dc:title>
  <dc:creator>Olsen Park church</dc:creator>
  <cp:lastModifiedBy>Kyle Pope</cp:lastModifiedBy>
  <cp:revision>9</cp:revision>
  <dcterms:created xsi:type="dcterms:W3CDTF">2019-07-07T23:24:59Z</dcterms:created>
  <dcterms:modified xsi:type="dcterms:W3CDTF">2019-07-07T23:25:10Z</dcterms:modified>
</cp:coreProperties>
</file>