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3.xml" ContentType="application/vnd.openxmlformats-officedocument.presentationml.slide+xml"/>
  <Override PartName="/ppt/notesSlides/notesSlide11.xml" ContentType="application/vnd.openxmlformats-officedocument.presentationml.notesSlide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9.xml" ContentType="application/vnd.openxmlformats-officedocument.presentationml.notes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fntdata" ContentType="application/x-fontdata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8" r:id="rId2"/>
    <p:sldId id="256" r:id="rId3"/>
    <p:sldId id="260" r:id="rId4"/>
    <p:sldId id="261" r:id="rId5"/>
    <p:sldId id="263" r:id="rId6"/>
    <p:sldId id="262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embeddedFontLst>
    <p:embeddedFont>
      <p:font typeface="Encode Sans ExtraLight"/>
      <p:regular r:id="rId14"/>
      <p:bold r:id="rId15"/>
    </p:embeddedFont>
    <p:embeddedFont>
      <p:font typeface="Encode Sans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4421F"/>
  </p:clrMru>
</p:presentationPr>
</file>

<file path=ppt/tableStyles.xml><?xml version="1.0" encoding="utf-8"?>
<a:tblStyleLst xmlns:a="http://schemas.openxmlformats.org/drawingml/2006/main" def="{D7D4CC7F-9A5B-45C8-BB47-A06B726C33E3}">
  <a:tblStyle styleId="{D7D4CC7F-9A5B-45C8-BB47-A06B726C33E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font" Target="fonts/font1.fntdata"/><Relationship Id="rId15" Type="http://schemas.openxmlformats.org/officeDocument/2006/relationships/font" Target="fonts/font2.fntdata"/><Relationship Id="rId16" Type="http://schemas.openxmlformats.org/officeDocument/2006/relationships/font" Target="fonts/font3.fntdata"/><Relationship Id="rId17" Type="http://schemas.openxmlformats.org/officeDocument/2006/relationships/font" Target="fonts/font4.fntdata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" type="title">
  <p:cSld name="TITLE">
    <p:bg>
      <p:bgPr>
        <a:solidFill>
          <a:srgbClr val="BA3B2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4658600"/>
            <a:ext cx="9144000" cy="2199200"/>
          </a:xfrm>
          <a:prstGeom prst="rect">
            <a:avLst/>
          </a:prstGeom>
          <a:solidFill>
            <a:srgbClr val="27272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3747300" y="4658533"/>
            <a:ext cx="1649400" cy="2199200"/>
          </a:xfrm>
          <a:prstGeom prst="rect">
            <a:avLst/>
          </a:prstGeom>
          <a:solidFill>
            <a:srgbClr val="4F4F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984050" y="0"/>
            <a:ext cx="7175700" cy="4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Quote">
  <p:cSld name="TITLE_1_1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6124933"/>
            <a:ext cx="9144000" cy="732800"/>
          </a:xfrm>
          <a:prstGeom prst="rect">
            <a:avLst/>
          </a:prstGeom>
          <a:solidFill>
            <a:srgbClr val="BA3B2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21" name="Google Shape;21;p4"/>
          <p:cNvSpPr/>
          <p:nvPr/>
        </p:nvSpPr>
        <p:spPr>
          <a:xfrm>
            <a:off x="3473700" y="6124933"/>
            <a:ext cx="2196600" cy="732800"/>
          </a:xfrm>
          <a:prstGeom prst="rect">
            <a:avLst/>
          </a:prstGeom>
          <a:solidFill>
            <a:srgbClr val="F55C2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/>
          <p:nvPr/>
        </p:nvSpPr>
        <p:spPr>
          <a:xfrm>
            <a:off x="4023300" y="6124933"/>
            <a:ext cx="1097400" cy="732800"/>
          </a:xfrm>
          <a:prstGeom prst="rect">
            <a:avLst/>
          </a:prstGeom>
          <a:solidFill>
            <a:srgbClr val="D4D3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▪"/>
              <a:defRPr sz="3000" i="1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▫"/>
              <a:defRPr sz="3000" i="1"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Blank" type="blank">
  <p:cSld name="BLANK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/>
          <p:nvPr/>
        </p:nvSpPr>
        <p:spPr>
          <a:xfrm>
            <a:off x="0" y="6124933"/>
            <a:ext cx="9144000" cy="732800"/>
          </a:xfrm>
          <a:prstGeom prst="rect">
            <a:avLst/>
          </a:prstGeom>
          <a:solidFill>
            <a:srgbClr val="BA3B2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88" name="Google Shape;88;p11"/>
          <p:cNvSpPr/>
          <p:nvPr/>
        </p:nvSpPr>
        <p:spPr>
          <a:xfrm>
            <a:off x="3473700" y="6124933"/>
            <a:ext cx="2196600" cy="732800"/>
          </a:xfrm>
          <a:prstGeom prst="rect">
            <a:avLst/>
          </a:prstGeom>
          <a:solidFill>
            <a:srgbClr val="F55C2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1"/>
          <p:cNvSpPr/>
          <p:nvPr/>
        </p:nvSpPr>
        <p:spPr>
          <a:xfrm>
            <a:off x="4023300" y="6124933"/>
            <a:ext cx="1097400" cy="732800"/>
          </a:xfrm>
          <a:prstGeom prst="rect">
            <a:avLst/>
          </a:prstGeom>
          <a:solidFill>
            <a:srgbClr val="D4D3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simple-light">
    <p:bg>
      <p:bgPr>
        <a:solidFill>
          <a:srgbClr val="27272D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49600" y="481833"/>
            <a:ext cx="7497000" cy="7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Encode Sans"/>
              <a:buNone/>
              <a:defRPr sz="1800" b="1">
                <a:solidFill>
                  <a:srgbClr val="FFFFFF"/>
                </a:solidFill>
                <a:latin typeface="Encode Sans"/>
                <a:ea typeface="Encode Sans"/>
                <a:cs typeface="Encode Sans"/>
                <a:sym typeface="Encod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Encode Sans"/>
              <a:buNone/>
              <a:defRPr sz="1800" b="1">
                <a:solidFill>
                  <a:srgbClr val="FFFFFF"/>
                </a:solidFill>
                <a:latin typeface="Encode Sans"/>
                <a:ea typeface="Encode Sans"/>
                <a:cs typeface="Encode Sans"/>
                <a:sym typeface="Encod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Encode Sans"/>
              <a:buNone/>
              <a:defRPr sz="1800" b="1">
                <a:solidFill>
                  <a:srgbClr val="FFFFFF"/>
                </a:solidFill>
                <a:latin typeface="Encode Sans"/>
                <a:ea typeface="Encode Sans"/>
                <a:cs typeface="Encode Sans"/>
                <a:sym typeface="Encod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Encode Sans"/>
              <a:buNone/>
              <a:defRPr sz="1800" b="1">
                <a:solidFill>
                  <a:srgbClr val="FFFFFF"/>
                </a:solidFill>
                <a:latin typeface="Encode Sans"/>
                <a:ea typeface="Encode Sans"/>
                <a:cs typeface="Encode Sans"/>
                <a:sym typeface="Encod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Encode Sans"/>
              <a:buNone/>
              <a:defRPr sz="1800" b="1">
                <a:solidFill>
                  <a:srgbClr val="FFFFFF"/>
                </a:solidFill>
                <a:latin typeface="Encode Sans"/>
                <a:ea typeface="Encode Sans"/>
                <a:cs typeface="Encode Sans"/>
                <a:sym typeface="Encod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Encode Sans"/>
              <a:buNone/>
              <a:defRPr sz="1800" b="1">
                <a:solidFill>
                  <a:srgbClr val="FFFFFF"/>
                </a:solidFill>
                <a:latin typeface="Encode Sans"/>
                <a:ea typeface="Encode Sans"/>
                <a:cs typeface="Encode Sans"/>
                <a:sym typeface="Encod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Encode Sans"/>
              <a:buNone/>
              <a:defRPr sz="1800" b="1">
                <a:solidFill>
                  <a:srgbClr val="FFFFFF"/>
                </a:solidFill>
                <a:latin typeface="Encode Sans"/>
                <a:ea typeface="Encode Sans"/>
                <a:cs typeface="Encode Sans"/>
                <a:sym typeface="Encod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Encode Sans"/>
              <a:buNone/>
              <a:defRPr sz="1800" b="1">
                <a:solidFill>
                  <a:srgbClr val="FFFFFF"/>
                </a:solidFill>
                <a:latin typeface="Encode Sans"/>
                <a:ea typeface="Encode Sans"/>
                <a:cs typeface="Encode Sans"/>
                <a:sym typeface="Encod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Encode Sans"/>
              <a:buNone/>
              <a:defRPr sz="1800" b="1">
                <a:solidFill>
                  <a:srgbClr val="FFFFFF"/>
                </a:solidFill>
                <a:latin typeface="Encode Sans"/>
                <a:ea typeface="Encode Sans"/>
                <a:cs typeface="Encode Sans"/>
                <a:sym typeface="Encode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49600" y="1600200"/>
            <a:ext cx="7497000" cy="39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55C21"/>
              </a:buClr>
              <a:buSzPts val="2400"/>
              <a:buFont typeface="Encode Sans ExtraLight"/>
              <a:buChar char="▪"/>
              <a:defRPr sz="2400">
                <a:solidFill>
                  <a:srgbClr val="FFFFFF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A3B21"/>
              </a:buClr>
              <a:buSzPts val="2400"/>
              <a:buFont typeface="Encode Sans ExtraLight"/>
              <a:buChar char="▫"/>
              <a:defRPr sz="2400">
                <a:solidFill>
                  <a:srgbClr val="FFFFFF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A3B21"/>
              </a:buClr>
              <a:buSzPts val="2400"/>
              <a:buFont typeface="Encode Sans ExtraLight"/>
              <a:buChar char="▫"/>
              <a:defRPr sz="2400">
                <a:solidFill>
                  <a:srgbClr val="FFFFFF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A3B21"/>
              </a:buClr>
              <a:buSzPts val="2400"/>
              <a:buFont typeface="Encode Sans ExtraLight"/>
              <a:buChar char="▫"/>
              <a:defRPr sz="2400">
                <a:solidFill>
                  <a:srgbClr val="FFFFFF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A3B21"/>
              </a:buClr>
              <a:buSzPts val="2400"/>
              <a:buFont typeface="Encode Sans ExtraLight"/>
              <a:buChar char="▫"/>
              <a:defRPr sz="2400">
                <a:solidFill>
                  <a:srgbClr val="FFFFFF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A3B21"/>
              </a:buClr>
              <a:buSzPts val="2400"/>
              <a:buFont typeface="Encode Sans ExtraLight"/>
              <a:buChar char="▫"/>
              <a:defRPr sz="2400">
                <a:solidFill>
                  <a:srgbClr val="FFFFFF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A3B21"/>
              </a:buClr>
              <a:buSzPts val="2400"/>
              <a:buFont typeface="Encode Sans ExtraLight"/>
              <a:buChar char="▫"/>
              <a:defRPr sz="2400">
                <a:solidFill>
                  <a:srgbClr val="FFFFFF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A3B21"/>
              </a:buClr>
              <a:buSzPts val="2400"/>
              <a:buFont typeface="Encode Sans ExtraLight"/>
              <a:buChar char="▫"/>
              <a:defRPr sz="2400">
                <a:solidFill>
                  <a:srgbClr val="FFFFFF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A3B21"/>
              </a:buClr>
              <a:buSzPts val="2400"/>
              <a:buFont typeface="Encode Sans ExtraLight"/>
              <a:buChar char="▫"/>
              <a:defRPr sz="2400">
                <a:solidFill>
                  <a:srgbClr val="FFFFFF"/>
                </a:solidFill>
                <a:latin typeface="Encode Sans ExtraLight"/>
                <a:ea typeface="Encode Sans ExtraLight"/>
                <a:cs typeface="Encode Sans ExtraLight"/>
                <a:sym typeface="Encode Sans Extra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046650" y="6125133"/>
            <a:ext cx="1097400" cy="7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300" b="1">
                <a:solidFill>
                  <a:srgbClr val="27272D"/>
                </a:solidFill>
                <a:latin typeface="Encode Sans"/>
                <a:ea typeface="Encode Sans"/>
                <a:cs typeface="Encode Sans"/>
                <a:sym typeface="Encode Sans"/>
              </a:defRPr>
            </a:lvl1pPr>
            <a:lvl2pPr lvl="1" algn="ctr">
              <a:buNone/>
              <a:defRPr sz="1300" b="1">
                <a:solidFill>
                  <a:srgbClr val="27272D"/>
                </a:solidFill>
                <a:latin typeface="Encode Sans"/>
                <a:ea typeface="Encode Sans"/>
                <a:cs typeface="Encode Sans"/>
                <a:sym typeface="Encode Sans"/>
              </a:defRPr>
            </a:lvl2pPr>
            <a:lvl3pPr lvl="2" algn="ctr">
              <a:buNone/>
              <a:defRPr sz="1300" b="1">
                <a:solidFill>
                  <a:srgbClr val="27272D"/>
                </a:solidFill>
                <a:latin typeface="Encode Sans"/>
                <a:ea typeface="Encode Sans"/>
                <a:cs typeface="Encode Sans"/>
                <a:sym typeface="Encode Sans"/>
              </a:defRPr>
            </a:lvl3pPr>
            <a:lvl4pPr lvl="3" algn="ctr">
              <a:buNone/>
              <a:defRPr sz="1300" b="1">
                <a:solidFill>
                  <a:srgbClr val="27272D"/>
                </a:solidFill>
                <a:latin typeface="Encode Sans"/>
                <a:ea typeface="Encode Sans"/>
                <a:cs typeface="Encode Sans"/>
                <a:sym typeface="Encode Sans"/>
              </a:defRPr>
            </a:lvl4pPr>
            <a:lvl5pPr lvl="4" algn="ctr">
              <a:buNone/>
              <a:defRPr sz="1300" b="1">
                <a:solidFill>
                  <a:srgbClr val="27272D"/>
                </a:solidFill>
                <a:latin typeface="Encode Sans"/>
                <a:ea typeface="Encode Sans"/>
                <a:cs typeface="Encode Sans"/>
                <a:sym typeface="Encode Sans"/>
              </a:defRPr>
            </a:lvl5pPr>
            <a:lvl6pPr lvl="5" algn="ctr">
              <a:buNone/>
              <a:defRPr sz="1300" b="1">
                <a:solidFill>
                  <a:srgbClr val="27272D"/>
                </a:solidFill>
                <a:latin typeface="Encode Sans"/>
                <a:ea typeface="Encode Sans"/>
                <a:cs typeface="Encode Sans"/>
                <a:sym typeface="Encode Sans"/>
              </a:defRPr>
            </a:lvl6pPr>
            <a:lvl7pPr lvl="6" algn="ctr">
              <a:buNone/>
              <a:defRPr sz="1300" b="1">
                <a:solidFill>
                  <a:srgbClr val="27272D"/>
                </a:solidFill>
                <a:latin typeface="Encode Sans"/>
                <a:ea typeface="Encode Sans"/>
                <a:cs typeface="Encode Sans"/>
                <a:sym typeface="Encode Sans"/>
              </a:defRPr>
            </a:lvl7pPr>
            <a:lvl8pPr lvl="7" algn="ctr">
              <a:buNone/>
              <a:defRPr sz="1300" b="1">
                <a:solidFill>
                  <a:srgbClr val="27272D"/>
                </a:solidFill>
                <a:latin typeface="Encode Sans"/>
                <a:ea typeface="Encode Sans"/>
                <a:cs typeface="Encode Sans"/>
                <a:sym typeface="Encode Sans"/>
              </a:defRPr>
            </a:lvl8pPr>
            <a:lvl9pPr lvl="8" algn="ctr">
              <a:buNone/>
              <a:defRPr sz="1300" b="1">
                <a:solidFill>
                  <a:srgbClr val="27272D"/>
                </a:solidFill>
                <a:latin typeface="Encode Sans"/>
                <a:ea typeface="Encode Sans"/>
                <a:cs typeface="Encode Sans"/>
                <a:sym typeface="Encode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7" r:id="rId3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"/>
          <p:cNvSpPr txBox="1">
            <a:spLocks noGrp="1"/>
          </p:cNvSpPr>
          <p:nvPr>
            <p:ph type="ctrTitle" idx="4294967295"/>
          </p:nvPr>
        </p:nvSpPr>
        <p:spPr>
          <a:xfrm>
            <a:off x="499931" y="587133"/>
            <a:ext cx="43737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00" dirty="0" smtClean="0">
                <a:solidFill>
                  <a:srgbClr val="F55C21"/>
                </a:solidFill>
              </a:rPr>
              <a:t>Respected Book</a:t>
            </a:r>
            <a:endParaRPr sz="3900" dirty="0">
              <a:solidFill>
                <a:srgbClr val="F55C21"/>
              </a:solidFill>
            </a:endParaRPr>
          </a:p>
        </p:txBody>
      </p:sp>
      <p:sp>
        <p:nvSpPr>
          <p:cNvPr id="121" name="Google Shape;121;p15"/>
          <p:cNvSpPr txBox="1">
            <a:spLocks noGrp="1"/>
          </p:cNvSpPr>
          <p:nvPr>
            <p:ph type="subTitle" idx="4294967295"/>
          </p:nvPr>
        </p:nvSpPr>
        <p:spPr>
          <a:xfrm>
            <a:off x="499931" y="2186633"/>
            <a:ext cx="4373700" cy="42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</a:rPr>
              <a:t>First published in 1959</a:t>
            </a:r>
          </a:p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/>
              <a:t>H.E. Phillips </a:t>
            </a:r>
          </a:p>
          <a:p>
            <a:pPr marL="0" lvl="0" indent="0" algn="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dirty="0" smtClean="0"/>
              <a:t>(Gospel Preacher) </a:t>
            </a:r>
            <a:endParaRPr sz="2000" dirty="0">
              <a:solidFill>
                <a:srgbClr val="FFFFFF"/>
              </a:solidFill>
            </a:endParaRPr>
          </a:p>
        </p:txBody>
      </p:sp>
      <p:sp>
        <p:nvSpPr>
          <p:cNvPr id="123" name="Google Shape;123;p15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4905" y="0"/>
            <a:ext cx="3989095" cy="61251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931" y="3134312"/>
            <a:ext cx="1912190" cy="230089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n-US" sz="4300" b="1" i="0" dirty="0" smtClean="0"/>
              <a:t>Do Not Receive an Accusation against an Elder except from Two or Three Witnesses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b="1" i="0" dirty="0" smtClean="0"/>
              <a:t>1 Timothy 5:19</a:t>
            </a:r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5" name="Google Shape;25;p4"/>
          <p:cNvSpPr txBox="1"/>
          <p:nvPr/>
        </p:nvSpPr>
        <p:spPr>
          <a:xfrm>
            <a:off x="3593400" y="11268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0" b="1" dirty="0" smtClean="0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8</a:t>
            </a:r>
            <a:endParaRPr sz="6800" b="1" dirty="0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cxnSp>
        <p:nvCxnSpPr>
          <p:cNvPr id="6" name="Google Shape;23;p4"/>
          <p:cNvCxnSpPr/>
          <p:nvPr/>
        </p:nvCxnSpPr>
        <p:spPr>
          <a:xfrm>
            <a:off x="3527100" y="1182933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300" b="1" i="0" dirty="0" smtClean="0"/>
              <a:t>Call the Elders When in Need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b="1" i="0" dirty="0" smtClean="0"/>
              <a:t>James 5:14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sz="2400" b="1" i="0" dirty="0" smtClean="0"/>
              <a:t>Elders can’t help what they do not know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sz="2400" b="1" i="0" dirty="0" smtClean="0"/>
              <a:t>We must not sit and wait</a:t>
            </a:r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5" name="Google Shape;25;p4"/>
          <p:cNvSpPr txBox="1"/>
          <p:nvPr/>
        </p:nvSpPr>
        <p:spPr>
          <a:xfrm>
            <a:off x="3593400" y="11268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0" b="1" dirty="0" smtClean="0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9</a:t>
            </a:r>
            <a:endParaRPr sz="6800" b="1" dirty="0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cxnSp>
        <p:nvCxnSpPr>
          <p:cNvPr id="6" name="Google Shape;23;p4"/>
          <p:cNvCxnSpPr/>
          <p:nvPr/>
        </p:nvCxnSpPr>
        <p:spPr>
          <a:xfrm>
            <a:off x="3527100" y="1182933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>
            <a:spLocks noGrp="1"/>
          </p:cNvSpPr>
          <p:nvPr>
            <p:ph type="ctrTitle"/>
          </p:nvPr>
        </p:nvSpPr>
        <p:spPr>
          <a:xfrm>
            <a:off x="984050" y="0"/>
            <a:ext cx="7175700" cy="4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 smtClean="0"/>
              <a:t>DUTIES OF THE CHURCH TOWARD</a:t>
            </a:r>
            <a:br>
              <a:rPr lang="en-US" dirty="0" smtClean="0"/>
            </a:br>
            <a:r>
              <a:rPr lang="en-US" dirty="0" smtClean="0"/>
              <a:t>THE ELDERS</a:t>
            </a:r>
            <a:endParaRPr dirty="0"/>
          </a:p>
        </p:txBody>
      </p:sp>
      <p:cxnSp>
        <p:nvCxnSpPr>
          <p:cNvPr id="10" name="Google Shape;18;p3"/>
          <p:cNvCxnSpPr/>
          <p:nvPr/>
        </p:nvCxnSpPr>
        <p:spPr>
          <a:xfrm>
            <a:off x="2756374" y="6065978"/>
            <a:ext cx="3675165" cy="1588"/>
          </a:xfrm>
          <a:prstGeom prst="straightConnector1">
            <a:avLst/>
          </a:prstGeom>
          <a:noFill/>
          <a:ln w="19050" cap="flat" cmpd="sng">
            <a:solidFill>
              <a:srgbClr val="F55C21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3" name="Rectangle 12"/>
          <p:cNvSpPr/>
          <p:nvPr/>
        </p:nvSpPr>
        <p:spPr>
          <a:xfrm>
            <a:off x="2893414" y="5122785"/>
            <a:ext cx="335717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000" dirty="0" smtClean="0">
                <a:solidFill>
                  <a:schemeClr val="bg1"/>
                </a:solidFill>
              </a:rPr>
              <a:t>Chapter 12</a:t>
            </a:r>
            <a:endParaRPr lang="en-US" sz="5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300" b="1" i="0" dirty="0" smtClean="0"/>
              <a:t>Know the Elders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b="1" i="0" dirty="0" smtClean="0"/>
              <a:t>1 Thessalonians 5:12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i="0" dirty="0" smtClean="0"/>
              <a:t>“Recognize” (NKJV)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i="0" dirty="0" smtClean="0"/>
              <a:t>“Appreciate” (NASB)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i="0" dirty="0" smtClean="0"/>
              <a:t>“Respect” (NIV)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i="0" dirty="0" smtClean="0"/>
              <a:t>Gr. </a:t>
            </a:r>
            <a:r>
              <a:rPr lang="en-US" sz="2400" b="1" dirty="0" err="1" smtClean="0"/>
              <a:t>eidō</a:t>
            </a:r>
            <a:r>
              <a:rPr lang="en-US" sz="2400" b="1" dirty="0" smtClean="0"/>
              <a:t> </a:t>
            </a:r>
            <a:r>
              <a:rPr lang="en-US" sz="2400" b="1" i="0" dirty="0" smtClean="0"/>
              <a:t>or </a:t>
            </a:r>
            <a:r>
              <a:rPr lang="en-US" sz="2400" b="1" dirty="0" err="1" smtClean="0"/>
              <a:t>oida</a:t>
            </a:r>
            <a:r>
              <a:rPr lang="en-US" sz="2400" b="1" dirty="0" smtClean="0"/>
              <a:t>, </a:t>
            </a:r>
            <a:r>
              <a:rPr lang="en-US" sz="2400" b="1" i="0" dirty="0" smtClean="0"/>
              <a:t>lit. “see; know”</a:t>
            </a:r>
            <a:r>
              <a:rPr lang="en-US" sz="2400" b="1" dirty="0" smtClean="0"/>
              <a:t> </a:t>
            </a:r>
            <a:endParaRPr sz="2400" b="1" i="0" dirty="0"/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5" name="Google Shape;25;p4"/>
          <p:cNvSpPr txBox="1"/>
          <p:nvPr/>
        </p:nvSpPr>
        <p:spPr>
          <a:xfrm>
            <a:off x="3593400" y="11268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0" b="1" dirty="0" smtClean="0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1</a:t>
            </a:r>
            <a:endParaRPr sz="6800" b="1" dirty="0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cxnSp>
        <p:nvCxnSpPr>
          <p:cNvPr id="6" name="Google Shape;23;p4"/>
          <p:cNvCxnSpPr/>
          <p:nvPr/>
        </p:nvCxnSpPr>
        <p:spPr>
          <a:xfrm>
            <a:off x="3527100" y="1182933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300" b="1" i="0" dirty="0" smtClean="0"/>
              <a:t>Esteem the Elders Highly in Love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b="1" i="0" dirty="0" smtClean="0"/>
              <a:t>1 Thessalonians 5:13a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i="0" dirty="0" smtClean="0"/>
              <a:t>“Very Highly”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i="0" dirty="0" smtClean="0"/>
              <a:t>“In Love”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i="0" dirty="0" smtClean="0"/>
              <a:t>“For their work’s sake” (cf. Heb. 13:17)</a:t>
            </a:r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5" name="Google Shape;25;p4"/>
          <p:cNvSpPr txBox="1"/>
          <p:nvPr/>
        </p:nvSpPr>
        <p:spPr>
          <a:xfrm>
            <a:off x="3593400" y="11268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0" b="1" dirty="0" smtClean="0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2</a:t>
            </a:r>
            <a:endParaRPr sz="6800" b="1" dirty="0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cxnSp>
        <p:nvCxnSpPr>
          <p:cNvPr id="6" name="Google Shape;23;p4"/>
          <p:cNvCxnSpPr/>
          <p:nvPr/>
        </p:nvCxnSpPr>
        <p:spPr>
          <a:xfrm>
            <a:off x="3527100" y="1182933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300" b="1" i="0" dirty="0" smtClean="0"/>
              <a:t>Be at Peace with One Another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b="1" i="0" dirty="0" smtClean="0"/>
              <a:t>1 Thessalonians 5:13b</a:t>
            </a:r>
          </a:p>
          <a:p>
            <a:pPr marL="0" lvl="0" indent="0">
              <a:buNone/>
            </a:pPr>
            <a:r>
              <a:rPr lang="en-US" sz="2400" b="1" i="0" dirty="0" smtClean="0"/>
              <a:t>“Let them do so with joy and not with grief” (Heb. 13:17c)</a:t>
            </a:r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5" name="Google Shape;25;p4"/>
          <p:cNvSpPr txBox="1"/>
          <p:nvPr/>
        </p:nvSpPr>
        <p:spPr>
          <a:xfrm>
            <a:off x="3593400" y="11268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0" b="1" dirty="0" smtClean="0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3</a:t>
            </a:r>
            <a:endParaRPr sz="6800" b="1" dirty="0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cxnSp>
        <p:nvCxnSpPr>
          <p:cNvPr id="6" name="Google Shape;23;p4"/>
          <p:cNvCxnSpPr/>
          <p:nvPr/>
        </p:nvCxnSpPr>
        <p:spPr>
          <a:xfrm>
            <a:off x="3527100" y="1182933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300" b="1" i="0" dirty="0" smtClean="0"/>
              <a:t>Obey the Elders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b="1" i="0" dirty="0" smtClean="0"/>
              <a:t>Hebrews 13:17a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400" b="1" i="0" dirty="0" smtClean="0"/>
              <a:t>Responsibility in many relationships (Titus 3:1; 2:5; Eph. 6:1; Col. 3:22)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400" b="1" i="0" dirty="0" smtClean="0"/>
              <a:t>God takes priority (Acts 5:29)</a:t>
            </a:r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5" name="Google Shape;25;p4"/>
          <p:cNvSpPr txBox="1"/>
          <p:nvPr/>
        </p:nvSpPr>
        <p:spPr>
          <a:xfrm>
            <a:off x="3593400" y="11268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0" b="1" dirty="0" smtClean="0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4</a:t>
            </a:r>
            <a:endParaRPr sz="6800" b="1" dirty="0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cxnSp>
        <p:nvCxnSpPr>
          <p:cNvPr id="6" name="Google Shape;23;p4"/>
          <p:cNvCxnSpPr/>
          <p:nvPr/>
        </p:nvCxnSpPr>
        <p:spPr>
          <a:xfrm>
            <a:off x="3527100" y="1182933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300" b="1" i="0" dirty="0" smtClean="0"/>
              <a:t>Submit to the Elders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b="1" i="0" dirty="0" smtClean="0"/>
              <a:t>Hebrews 13:17b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sz="2400" b="1" i="0" dirty="0" smtClean="0"/>
              <a:t>Gr. </a:t>
            </a:r>
            <a:r>
              <a:rPr lang="en-US" sz="2400" b="1" dirty="0" err="1" smtClean="0"/>
              <a:t>hupeikō</a:t>
            </a:r>
            <a:r>
              <a:rPr lang="en-US" sz="2400" b="1" i="0" dirty="0" smtClean="0"/>
              <a:t> lit. “to yield under”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sz="2400" b="1" i="0" dirty="0" smtClean="0"/>
              <a:t>To one another (1 Pet. 5:5)</a:t>
            </a:r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5" name="Google Shape;25;p4"/>
          <p:cNvSpPr txBox="1"/>
          <p:nvPr/>
        </p:nvSpPr>
        <p:spPr>
          <a:xfrm>
            <a:off x="3593400" y="11268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0" b="1" dirty="0" smtClean="0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5</a:t>
            </a:r>
            <a:endParaRPr sz="6800" b="1" dirty="0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cxnSp>
        <p:nvCxnSpPr>
          <p:cNvPr id="6" name="Google Shape;23;p4"/>
          <p:cNvCxnSpPr/>
          <p:nvPr/>
        </p:nvCxnSpPr>
        <p:spPr>
          <a:xfrm>
            <a:off x="3527100" y="1182933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300" b="1" i="0" dirty="0" smtClean="0"/>
              <a:t>Remember and Imitate the Elders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b="1" i="0" dirty="0" smtClean="0"/>
              <a:t>Hebrews 13:7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sz="2300" b="1" i="0" dirty="0" smtClean="0"/>
              <a:t>“Imitate their faith” (ASV, NASB, NIV, ESV)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sz="2400" b="1" i="0" dirty="0" smtClean="0"/>
              <a:t>“Examples to the flock” (1 Pet. 5:3)</a:t>
            </a:r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5" name="Google Shape;25;p4"/>
          <p:cNvSpPr txBox="1"/>
          <p:nvPr/>
        </p:nvSpPr>
        <p:spPr>
          <a:xfrm>
            <a:off x="3593400" y="11268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0" b="1" dirty="0" smtClean="0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6</a:t>
            </a:r>
            <a:endParaRPr sz="6800" b="1" dirty="0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cxnSp>
        <p:nvCxnSpPr>
          <p:cNvPr id="6" name="Google Shape;23;p4"/>
          <p:cNvCxnSpPr/>
          <p:nvPr/>
        </p:nvCxnSpPr>
        <p:spPr>
          <a:xfrm>
            <a:off x="3527100" y="1182933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1404225" y="1592200"/>
            <a:ext cx="6335400" cy="412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300" b="1" i="0" dirty="0" smtClean="0"/>
              <a:t>Do Not Rebuke Elders, but Admonish Exhort as a Father</a:t>
            </a:r>
          </a:p>
          <a:p>
            <a:pPr marL="0" lvl="0" indent="0" algn="ctr" rtl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3200" b="1" i="0" dirty="0" smtClean="0"/>
              <a:t>1 Timothy 5:1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sz="2400" b="1" i="0" dirty="0" smtClean="0"/>
              <a:t>“</a:t>
            </a:r>
            <a:r>
              <a:rPr lang="en-US" sz="2400" b="1" i="0" dirty="0" err="1" smtClean="0"/>
              <a:t>Intreat</a:t>
            </a:r>
            <a:r>
              <a:rPr lang="en-US" sz="2400" b="1" i="0" dirty="0" smtClean="0"/>
              <a:t>” (KJV); “appeal” (NASB)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sz="2400" b="1" i="0" dirty="0" smtClean="0"/>
              <a:t>Gr. </a:t>
            </a:r>
            <a:r>
              <a:rPr lang="en-US" sz="2400" b="1" smtClean="0"/>
              <a:t>parakaleō </a:t>
            </a:r>
            <a:r>
              <a:rPr lang="en-US" sz="2400" b="1" i="0" dirty="0" smtClean="0"/>
              <a:t>“to call to one’s side”</a:t>
            </a:r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4023300" y="6125133"/>
            <a:ext cx="1097400" cy="73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5" name="Google Shape;25;p4"/>
          <p:cNvSpPr txBox="1"/>
          <p:nvPr/>
        </p:nvSpPr>
        <p:spPr>
          <a:xfrm>
            <a:off x="3593400" y="112683"/>
            <a:ext cx="19572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800" b="1" dirty="0" smtClean="0">
                <a:solidFill>
                  <a:srgbClr val="F55C21"/>
                </a:solidFill>
                <a:latin typeface="Encode Sans"/>
                <a:ea typeface="Encode Sans"/>
                <a:cs typeface="Encode Sans"/>
                <a:sym typeface="Encode Sans"/>
              </a:rPr>
              <a:t>7</a:t>
            </a:r>
            <a:endParaRPr sz="6800" b="1" dirty="0">
              <a:solidFill>
                <a:srgbClr val="F55C21"/>
              </a:solidFill>
              <a:latin typeface="Encode Sans"/>
              <a:ea typeface="Encode Sans"/>
              <a:cs typeface="Encode Sans"/>
              <a:sym typeface="Encode Sans"/>
            </a:endParaRPr>
          </a:p>
        </p:txBody>
      </p:sp>
      <p:cxnSp>
        <p:nvCxnSpPr>
          <p:cNvPr id="6" name="Google Shape;23;p4"/>
          <p:cNvCxnSpPr/>
          <p:nvPr/>
        </p:nvCxnSpPr>
        <p:spPr>
          <a:xfrm>
            <a:off x="3527100" y="1182933"/>
            <a:ext cx="2089800" cy="0"/>
          </a:xfrm>
          <a:prstGeom prst="straightConnector1">
            <a:avLst/>
          </a:prstGeom>
          <a:noFill/>
          <a:ln w="19050" cap="flat" cmpd="sng">
            <a:solidFill>
              <a:srgbClr val="BA3B21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  <p:bldP spid="5" grpId="0"/>
    </p:bldLst>
  </p:timing>
</p:sld>
</file>

<file path=ppt/theme/theme1.xml><?xml version="1.0" encoding="utf-8"?>
<a:theme xmlns:a="http://schemas.openxmlformats.org/drawingml/2006/main" name="Laerte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335</Words>
  <Application>Microsoft Macintosh PowerPoint</Application>
  <PresentationFormat>On-screen Show (4:3)</PresentationFormat>
  <Paragraphs>63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Encode Sans ExtraLight</vt:lpstr>
      <vt:lpstr>Encode Sans</vt:lpstr>
      <vt:lpstr>Laertes template</vt:lpstr>
      <vt:lpstr>Respected Book</vt:lpstr>
      <vt:lpstr>DUTIES OF THE CHURCH TOWARD THE ELDERS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DUTIES OF THE CHURCH TOWARD THE ELDERS</dc:title>
  <cp:lastModifiedBy>Kyle Pope</cp:lastModifiedBy>
  <cp:revision>5</cp:revision>
  <dcterms:created xsi:type="dcterms:W3CDTF">2019-07-03T18:38:45Z</dcterms:created>
  <dcterms:modified xsi:type="dcterms:W3CDTF">2019-07-03T18:39:34Z</dcterms:modified>
</cp:coreProperties>
</file>