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s/slide5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4.xml" ContentType="application/vnd.openxmlformats-officedocument.presentationml.slideLayout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Grid="0" snapToObjects="1">
      <p:cViewPr varScale="1">
        <p:scale>
          <a:sx n="94" d="100"/>
          <a:sy n="94" d="100"/>
        </p:scale>
        <p:origin x="-65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EC884-A0DE-EE40-8F41-C05786EAB8E8}" type="datetimeFigureOut">
              <a:rPr lang="en-US" smtClean="0"/>
              <a:pPr/>
              <a:t>3/3/19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3378D-59AC-A64E-911C-C5CA01D4B0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EC884-A0DE-EE40-8F41-C05786EAB8E8}" type="datetimeFigureOut">
              <a:rPr lang="en-US" smtClean="0"/>
              <a:pPr/>
              <a:t>3/3/19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3378D-59AC-A64E-911C-C5CA01D4B0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EC884-A0DE-EE40-8F41-C05786EAB8E8}" type="datetimeFigureOut">
              <a:rPr lang="en-US" smtClean="0"/>
              <a:pPr/>
              <a:t>3/3/19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3378D-59AC-A64E-911C-C5CA01D4B0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EC884-A0DE-EE40-8F41-C05786EAB8E8}" type="datetimeFigureOut">
              <a:rPr lang="en-US" smtClean="0"/>
              <a:pPr/>
              <a:t>3/3/19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3378D-59AC-A64E-911C-C5CA01D4B0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EC884-A0DE-EE40-8F41-C05786EAB8E8}" type="datetimeFigureOut">
              <a:rPr lang="en-US" smtClean="0"/>
              <a:pPr/>
              <a:t>3/3/19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3378D-59AC-A64E-911C-C5CA01D4B0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EC884-A0DE-EE40-8F41-C05786EAB8E8}" type="datetimeFigureOut">
              <a:rPr lang="en-US" smtClean="0"/>
              <a:pPr/>
              <a:t>3/3/19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3378D-59AC-A64E-911C-C5CA01D4B0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EC884-A0DE-EE40-8F41-C05786EAB8E8}" type="datetimeFigureOut">
              <a:rPr lang="en-US" smtClean="0"/>
              <a:pPr/>
              <a:t>3/3/19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3378D-59AC-A64E-911C-C5CA01D4B0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EC884-A0DE-EE40-8F41-C05786EAB8E8}" type="datetimeFigureOut">
              <a:rPr lang="en-US" smtClean="0"/>
              <a:pPr/>
              <a:t>3/3/19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3378D-59AC-A64E-911C-C5CA01D4B0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EC884-A0DE-EE40-8F41-C05786EAB8E8}" type="datetimeFigureOut">
              <a:rPr lang="en-US" smtClean="0"/>
              <a:pPr/>
              <a:t>3/3/19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3378D-59AC-A64E-911C-C5CA01D4B0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EC884-A0DE-EE40-8F41-C05786EAB8E8}" type="datetimeFigureOut">
              <a:rPr lang="en-US" smtClean="0"/>
              <a:pPr/>
              <a:t>3/3/19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3378D-59AC-A64E-911C-C5CA01D4B0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EC884-A0DE-EE40-8F41-C05786EAB8E8}" type="datetimeFigureOut">
              <a:rPr lang="en-US" smtClean="0"/>
              <a:pPr/>
              <a:t>3/3/19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3378D-59AC-A64E-911C-C5CA01D4B0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13"/>
          <a:srcRect r="11859" b="20417"/>
          <a:stretch>
            <a:fillRect/>
          </a:stretch>
        </p:blipFill>
        <p:spPr>
          <a:xfrm>
            <a:off x="-32823" y="0"/>
            <a:ext cx="9176823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EEC884-A0DE-EE40-8F41-C05786EAB8E8}" type="datetimeFigureOut">
              <a:rPr lang="en-US" smtClean="0"/>
              <a:pPr/>
              <a:t>3/3/19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93378D-59AC-A64E-911C-C5CA01D4B05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b="1" kern="1200">
          <a:solidFill>
            <a:schemeClr val="bg1"/>
          </a:solidFill>
          <a:effectLst>
            <a:outerShdw blurRad="50800" dist="38100" dir="2700000">
              <a:srgbClr val="000000">
                <a:alpha val="43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b="1" kern="1200">
          <a:solidFill>
            <a:schemeClr val="bg1"/>
          </a:solidFill>
          <a:effectLst>
            <a:outerShdw blurRad="50800" dist="38100" dir="270000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b="1" kern="1200">
          <a:solidFill>
            <a:schemeClr val="bg1"/>
          </a:solidFill>
          <a:effectLst>
            <a:outerShdw blurRad="50800" dist="38100" dir="270000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b="1" kern="1200">
          <a:solidFill>
            <a:schemeClr val="bg1"/>
          </a:solidFill>
          <a:effectLst>
            <a:outerShdw blurRad="50800" dist="38100" dir="270000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b="1" kern="1200">
          <a:solidFill>
            <a:schemeClr val="bg1"/>
          </a:solidFill>
          <a:effectLst>
            <a:outerShdw blurRad="50800" dist="38100" dir="270000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b="1" kern="1200">
          <a:solidFill>
            <a:schemeClr val="bg1"/>
          </a:solidFill>
          <a:effectLst>
            <a:outerShdw blurRad="50800" dist="38100" dir="270000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000" dirty="0" smtClean="0"/>
              <a:t>1 Timothy 4:6-8</a:t>
            </a:r>
            <a:endParaRPr lang="en-US" sz="5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2605" y="1796826"/>
            <a:ext cx="7755680" cy="460087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“If you instruct the brethren in these things, you will be a good minister of Jesus Christ, nourished in the words of faith and of the good doctrine which you have carefully followed.</a:t>
            </a:r>
            <a:r>
              <a:rPr lang="en-US" dirty="0"/>
              <a:t> </a:t>
            </a:r>
            <a:r>
              <a:rPr lang="en-US" dirty="0" smtClean="0"/>
              <a:t>But reject profane and old wives’ fables, and exercise yourself toward godliness.</a:t>
            </a:r>
            <a:r>
              <a:rPr lang="en-US" dirty="0"/>
              <a:t> </a:t>
            </a:r>
            <a:r>
              <a:rPr lang="en-US" dirty="0" smtClean="0"/>
              <a:t>For bodily exercise profits a little, but godliness is profitable for all things, having promise of the life that now is and of that which is to come” (NKJV)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000" dirty="0" smtClean="0"/>
              <a:t>“Godliness Is Profitable”</a:t>
            </a:r>
            <a:endParaRPr lang="en-US" sz="5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2605" y="1796826"/>
            <a:ext cx="7755680" cy="460087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dirty="0" smtClean="0"/>
              <a:t>How Is It Profitable?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900" dirty="0" smtClean="0"/>
              <a:t>Godliness Pays Financially.</a:t>
            </a:r>
          </a:p>
          <a:p>
            <a:pPr marL="1255713" lvl="1" indent="-566738">
              <a:buFont typeface="+mj-lt"/>
              <a:buAutoNum type="alphaUcPeriod"/>
            </a:pPr>
            <a:r>
              <a:rPr lang="en-US" sz="3200" dirty="0" smtClean="0"/>
              <a:t>This must not be why we follow Jesus (John 6:26-26).</a:t>
            </a:r>
          </a:p>
          <a:p>
            <a:pPr marL="1255713" lvl="1" indent="-566738">
              <a:buFont typeface="+mj-lt"/>
              <a:buAutoNum type="alphaUcPeriod"/>
            </a:pPr>
            <a:r>
              <a:rPr lang="en-US" sz="3200" dirty="0" smtClean="0"/>
              <a:t>But, Christians are taught to be honest (Eph. 4:25) and hard working (2 Thess. 3:10).</a:t>
            </a:r>
          </a:p>
          <a:p>
            <a:pPr marL="1255713" lvl="1" indent="-566738">
              <a:buFont typeface="+mj-lt"/>
              <a:buAutoNum type="alphaUcPeriod"/>
            </a:pPr>
            <a:r>
              <a:rPr lang="en-US" sz="3100" dirty="0" smtClean="0"/>
              <a:t>These qualities promote success.</a:t>
            </a:r>
            <a:endParaRPr lang="en-US" sz="31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000" dirty="0" smtClean="0"/>
              <a:t>“Godliness Is Profitable”</a:t>
            </a:r>
            <a:endParaRPr lang="en-US" sz="5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2605" y="1796826"/>
            <a:ext cx="7755680" cy="460087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dirty="0" smtClean="0"/>
              <a:t>How Is It Profitable?</a:t>
            </a:r>
          </a:p>
          <a:p>
            <a:pPr marL="742950" indent="-742950">
              <a:buFont typeface="+mj-lt"/>
              <a:buAutoNum type="arabicPeriod" startAt="2"/>
            </a:pPr>
            <a:r>
              <a:rPr lang="en-US" sz="3900" dirty="0" smtClean="0"/>
              <a:t>Godliness Pays Physically.</a:t>
            </a:r>
          </a:p>
          <a:p>
            <a:pPr marL="1255713" lvl="1" indent="-566738">
              <a:buFont typeface="+mj-lt"/>
              <a:buAutoNum type="alphaUcPeriod"/>
            </a:pPr>
            <a:r>
              <a:rPr lang="en-US" sz="3200" dirty="0" smtClean="0"/>
              <a:t>Christians are to be temperate (1 Cor. 9:24-26), loving and patient (Rom. 12:10-13), thankful and content (Heb. 13:5). </a:t>
            </a:r>
          </a:p>
          <a:p>
            <a:pPr marL="1255713" lvl="1" indent="-566738">
              <a:buFont typeface="+mj-lt"/>
              <a:buAutoNum type="alphaUcPeriod"/>
            </a:pPr>
            <a:r>
              <a:rPr lang="en-US" sz="3200" dirty="0" smtClean="0"/>
              <a:t>These qualities contribute to mental and physical health.</a:t>
            </a:r>
            <a:endParaRPr lang="en-US" sz="31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000" dirty="0" smtClean="0"/>
              <a:t>“Godliness Is Profitable”</a:t>
            </a:r>
            <a:endParaRPr lang="en-US" sz="5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2605" y="1796826"/>
            <a:ext cx="7755680" cy="460087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3600" dirty="0" smtClean="0"/>
              <a:t>How Is It Profitable?</a:t>
            </a:r>
          </a:p>
          <a:p>
            <a:pPr marL="742950" indent="-742950">
              <a:buFont typeface="+mj-lt"/>
              <a:buAutoNum type="arabicPeriod" startAt="3"/>
            </a:pPr>
            <a:r>
              <a:rPr lang="en-US" sz="3900" dirty="0" smtClean="0"/>
              <a:t>Godliness Pays Socially.</a:t>
            </a:r>
          </a:p>
          <a:p>
            <a:pPr marL="1255713" lvl="1" indent="-566738">
              <a:buFont typeface="+mj-lt"/>
              <a:buAutoNum type="alphaUcPeriod"/>
            </a:pPr>
            <a:r>
              <a:rPr lang="en-US" sz="3200" dirty="0" smtClean="0"/>
              <a:t>Jesus gained favor with God and men (Luke 2:52). His followers do the same (Acts 24:16).</a:t>
            </a:r>
          </a:p>
          <a:p>
            <a:pPr marL="1255713" lvl="1" indent="-566738">
              <a:buFont typeface="+mj-lt"/>
              <a:buAutoNum type="alphaUcPeriod"/>
            </a:pPr>
            <a:r>
              <a:rPr lang="en-US" sz="3200" dirty="0" smtClean="0"/>
              <a:t>They are kind (Eph. 4:32), selfless (Phil. 2:4), and caring (Matt. 7:12). </a:t>
            </a:r>
          </a:p>
          <a:p>
            <a:pPr marL="1255713" lvl="1" indent="-566738">
              <a:buFont typeface="+mj-lt"/>
              <a:buAutoNum type="alphaUcPeriod"/>
            </a:pPr>
            <a:r>
              <a:rPr lang="en-US" sz="3200" dirty="0" smtClean="0"/>
              <a:t>These qualities create good relations.</a:t>
            </a:r>
            <a:endParaRPr lang="en-US" sz="31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000" dirty="0" smtClean="0"/>
              <a:t>“Godliness Is Profitable”</a:t>
            </a:r>
            <a:endParaRPr lang="en-US" sz="5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2604" y="1796826"/>
            <a:ext cx="7984195" cy="460087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3600" dirty="0" smtClean="0"/>
              <a:t>How Is It Profitable?</a:t>
            </a:r>
          </a:p>
          <a:p>
            <a:pPr marL="742950" indent="-742950">
              <a:buFont typeface="+mj-lt"/>
              <a:buAutoNum type="arabicPeriod" startAt="4"/>
            </a:pPr>
            <a:r>
              <a:rPr lang="en-US" sz="3900" dirty="0" smtClean="0"/>
              <a:t>Godliness Pays Spiritually.</a:t>
            </a:r>
          </a:p>
          <a:p>
            <a:pPr marL="1255713" lvl="1" indent="-566738">
              <a:buFont typeface="+mj-lt"/>
              <a:buAutoNum type="alphaUcPeriod"/>
            </a:pPr>
            <a:r>
              <a:rPr lang="en-US" sz="3200" dirty="0" smtClean="0"/>
              <a:t>Fellowship with God (1 John 1:3).</a:t>
            </a:r>
          </a:p>
          <a:p>
            <a:pPr marL="1255713" lvl="1" indent="-566738">
              <a:buFont typeface="+mj-lt"/>
              <a:buAutoNum type="alphaUcPeriod"/>
            </a:pPr>
            <a:r>
              <a:rPr lang="en-US" sz="3200" dirty="0" smtClean="0"/>
              <a:t>Access to God’s throne (Heb. 4:15-16). </a:t>
            </a:r>
          </a:p>
          <a:p>
            <a:pPr marL="1255713" lvl="1" indent="-566738">
              <a:buFont typeface="+mj-lt"/>
              <a:buAutoNum type="alphaUcPeriod"/>
            </a:pPr>
            <a:r>
              <a:rPr lang="en-US" sz="3200" dirty="0" smtClean="0"/>
              <a:t>Joy in this life—salvation in the life to come (1 Tim. 4:8; 1 Pet. 1:6-9).</a:t>
            </a:r>
            <a:endParaRPr lang="en-US" sz="31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363</Words>
  <Application>Microsoft Macintosh PowerPoint</Application>
  <PresentationFormat>On-screen Show (4:3)</PresentationFormat>
  <Paragraphs>25</Paragraphs>
  <Slides>5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1 Timothy 4:6-8</vt:lpstr>
      <vt:lpstr>“Godliness Is Profitable”</vt:lpstr>
      <vt:lpstr>“Godliness Is Profitable”</vt:lpstr>
      <vt:lpstr>“Godliness Is Profitable”</vt:lpstr>
      <vt:lpstr>“Godliness Is Profitable”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Kyle Pope</dc:creator>
  <cp:lastModifiedBy>Kyle Pope</cp:lastModifiedBy>
  <cp:revision>3</cp:revision>
  <dcterms:created xsi:type="dcterms:W3CDTF">2019-03-04T03:25:01Z</dcterms:created>
  <dcterms:modified xsi:type="dcterms:W3CDTF">2019-03-04T03:25:19Z</dcterms:modified>
</cp:coreProperties>
</file>