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Default Extension="fntdata" ContentType="application/x-fontdata"/>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embedTrueTypeFonts="1" saveSubsetFonts="1">
  <p:sldMasterIdLst>
    <p:sldMasterId id="2147483648" r:id="rId1"/>
  </p:sldMasterIdLst>
  <p:sldIdLst>
    <p:sldId id="256" r:id="rId2"/>
    <p:sldId id="258" r:id="rId3"/>
    <p:sldId id="259" r:id="rId4"/>
    <p:sldId id="266" r:id="rId5"/>
    <p:sldId id="267" r:id="rId6"/>
  </p:sldIdLst>
  <p:sldSz cx="9144000" cy="6858000" type="screen4x3"/>
  <p:notesSz cx="6858000" cy="9144000"/>
  <p:embeddedFontLst>
    <p:embeddedFont>
      <p:font typeface="Times"/>
      <p:regular r:id="rId7"/>
      <p:bold r:id="rId8"/>
      <p:italic r:id="rId9"/>
      <p:boldItalic r:id="rId10"/>
    </p:embeddedFont>
    <p:embeddedFont>
      <p:font typeface="Calibri"/>
      <p:regular r:id="rId11"/>
      <p:bold r:id="rId12"/>
      <p:italic r:id="rId13"/>
      <p:boldItalic r:id="rId14"/>
    </p:embeddedFont>
  </p:embeddedFontLst>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7DE9D"/>
    <a:srgbClr val="E1C7BD"/>
    <a:srgbClr val="965B4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9139" autoAdjust="0"/>
    <p:restoredTop sz="86323" autoAdjust="0"/>
  </p:normalViewPr>
  <p:slideViewPr>
    <p:cSldViewPr>
      <p:cViewPr varScale="1">
        <p:scale>
          <a:sx n="105" d="100"/>
          <a:sy n="105" d="100"/>
        </p:scale>
        <p:origin x="-192" y="-104"/>
      </p:cViewPr>
      <p:guideLst>
        <p:guide orient="horz" pos="2160"/>
        <p:guide pos="2880"/>
      </p:guideLst>
    </p:cSldViewPr>
  </p:slideViewPr>
  <p:outlineViewPr>
    <p:cViewPr>
      <p:scale>
        <a:sx n="33" d="100"/>
        <a:sy n="33" d="100"/>
      </p:scale>
      <p:origin x="0" y="964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font" Target="fonts/font5.fntdata"/><Relationship Id="rId12" Type="http://schemas.openxmlformats.org/officeDocument/2006/relationships/font" Target="fonts/font6.fntdata"/><Relationship Id="rId13" Type="http://schemas.openxmlformats.org/officeDocument/2006/relationships/font" Target="fonts/font7.fntdata"/><Relationship Id="rId14" Type="http://schemas.openxmlformats.org/officeDocument/2006/relationships/font" Target="fonts/font8.fntdata"/><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font" Target="fonts/font1.fntdata"/><Relationship Id="rId8" Type="http://schemas.openxmlformats.org/officeDocument/2006/relationships/font" Target="fonts/font2.fntdata"/><Relationship Id="rId9" Type="http://schemas.openxmlformats.org/officeDocument/2006/relationships/font" Target="fonts/font3.fntdata"/><Relationship Id="rId10"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66CA73FA-2E78-6244-A3D2-757AD8D2C31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42F51CCC-DE6E-C240-ADCD-58C14C9B2FC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D75260E4-4C8A-BE47-B9CC-C5F232DE34B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l="2438"/>
          <a:stretch>
            <a:fillRect/>
          </a:stretch>
        </p:blipFill>
        <p:spPr bwMode="auto">
          <a:xfrm>
            <a:off x="0" y="0"/>
            <a:ext cx="9144000" cy="6858000"/>
          </a:xfrm>
          <a:prstGeom prst="rect">
            <a:avLst/>
          </a:prstGeom>
          <a:noFill/>
          <a:ln w="9525">
            <a:noFill/>
            <a:miter lim="800000"/>
            <a:headEnd/>
            <a:tailEnd/>
          </a:ln>
        </p:spPr>
      </p:pic>
      <p:pic>
        <p:nvPicPr>
          <p:cNvPr id="5" name="Picture 4" descr="border.png"/>
          <p:cNvPicPr>
            <a:picLocks noChangeAspect="1"/>
          </p:cNvPicPr>
          <p:nvPr userDrawn="1"/>
        </p:nvPicPr>
        <p:blipFill>
          <a:blip r:embed="rId3"/>
          <a:srcRect r="1639"/>
          <a:stretch>
            <a:fillRect/>
          </a:stretch>
        </p:blipFill>
        <p:spPr bwMode="auto">
          <a:xfrm>
            <a:off x="0" y="0"/>
            <a:ext cx="9144000" cy="1752600"/>
          </a:xfrm>
          <a:prstGeom prst="rect">
            <a:avLst/>
          </a:prstGeom>
          <a:noFill/>
          <a:ln w="9525">
            <a:noFill/>
            <a:miter lim="800000"/>
            <a:headEnd/>
            <a:tailEnd/>
          </a:ln>
          <a:effectLst>
            <a:outerShdw blurRad="63500" dist="38100" dir="8100000" algn="tr" rotWithShape="0">
              <a:srgbClr val="000000">
                <a:alpha val="39999"/>
              </a:srgbClr>
            </a:outerShdw>
          </a:effectLst>
        </p:spPr>
      </p:pic>
      <p:cxnSp>
        <p:nvCxnSpPr>
          <p:cNvPr id="6" name="Straight Connector 5"/>
          <p:cNvCxnSpPr>
            <a:cxnSpLocks noChangeShapeType="1"/>
          </p:cNvCxnSpPr>
          <p:nvPr userDrawn="1"/>
        </p:nvCxnSpPr>
        <p:spPr bwMode="auto">
          <a:xfrm rot="10800000">
            <a:off x="2057400" y="1752600"/>
            <a:ext cx="7086600" cy="0"/>
          </a:xfrm>
          <a:prstGeom prst="line">
            <a:avLst/>
          </a:prstGeom>
          <a:noFill/>
          <a:ln w="63500">
            <a:solidFill>
              <a:srgbClr val="965B44"/>
            </a:solidFill>
            <a:round/>
            <a:headEnd/>
            <a:tailEnd/>
          </a:ln>
          <a:effectLst>
            <a:outerShdw blurRad="63500" dist="38100" dir="8100000" algn="tr" rotWithShape="0">
              <a:srgbClr val="000000">
                <a:alpha val="39999"/>
              </a:srgbClr>
            </a:outerShdw>
          </a:effectLst>
        </p:spPr>
      </p:cxnSp>
      <p:cxnSp>
        <p:nvCxnSpPr>
          <p:cNvPr id="7" name="Straight Connector 6"/>
          <p:cNvCxnSpPr>
            <a:cxnSpLocks noChangeShapeType="1"/>
          </p:cNvCxnSpPr>
          <p:nvPr userDrawn="1"/>
        </p:nvCxnSpPr>
        <p:spPr bwMode="auto">
          <a:xfrm rot="10800000">
            <a:off x="914400" y="1600200"/>
            <a:ext cx="8229600" cy="0"/>
          </a:xfrm>
          <a:prstGeom prst="line">
            <a:avLst/>
          </a:prstGeom>
          <a:noFill/>
          <a:ln w="38100">
            <a:solidFill>
              <a:srgbClr val="E1C7BD"/>
            </a:solidFill>
            <a:prstDash val="sysDot"/>
            <a:round/>
            <a:headEnd/>
            <a:tailEnd/>
          </a:ln>
          <a:effectLst>
            <a:outerShdw blurRad="63500" dist="38100" dir="8100000" algn="tr" rotWithShape="0">
              <a:srgbClr val="000000">
                <a:alpha val="39999"/>
              </a:srgbClr>
            </a:outerShdw>
          </a:effectLst>
        </p:spPr>
      </p:cxnSp>
      <p:sp>
        <p:nvSpPr>
          <p:cNvPr id="8" name="Isosceles Triangle 7"/>
          <p:cNvSpPr/>
          <p:nvPr userDrawn="1"/>
        </p:nvSpPr>
        <p:spPr bwMode="auto">
          <a:xfrm flipV="1">
            <a:off x="2362200" y="1524000"/>
            <a:ext cx="381000" cy="381000"/>
          </a:xfrm>
          <a:prstGeom prst="triangle">
            <a:avLst>
              <a:gd name="adj" fmla="val 46418"/>
            </a:avLst>
          </a:prstGeom>
          <a:solidFill>
            <a:srgbClr val="E7DE9D"/>
          </a:solidFill>
          <a:ln w="9525" cap="flat" cmpd="sng" algn="ctr">
            <a:noFill/>
            <a:prstDash val="solid"/>
            <a:round/>
            <a:headEnd type="none" w="med" len="med"/>
            <a:tailEnd type="none" w="med" len="med"/>
          </a:ln>
          <a:effectLst>
            <a:outerShdw blurRad="50800" dist="38100" dir="8100000" algn="tr" rotWithShape="0">
              <a:prstClr val="black">
                <a:alpha val="40000"/>
              </a:prstClr>
            </a:outerShdw>
          </a:effectLst>
          <a:scene3d>
            <a:camera prst="orthographicFront"/>
            <a:lightRig rig="threePt" dir="t"/>
          </a:scene3d>
          <a:sp3d>
            <a:bevelT/>
          </a:sp3d>
        </p:spPr>
        <p:txBody>
          <a:bodyPr/>
          <a:lstStyle/>
          <a:p>
            <a:pPr>
              <a:defRPr/>
            </a:pPr>
            <a:endParaRPr lang="en-US"/>
          </a:p>
        </p:txBody>
      </p:sp>
      <p:sp>
        <p:nvSpPr>
          <p:cNvPr id="9" name="Isosceles Triangle 8"/>
          <p:cNvSpPr/>
          <p:nvPr userDrawn="1"/>
        </p:nvSpPr>
        <p:spPr bwMode="auto">
          <a:xfrm flipV="1">
            <a:off x="3962400" y="1524000"/>
            <a:ext cx="381000" cy="381000"/>
          </a:xfrm>
          <a:prstGeom prst="triangle">
            <a:avLst>
              <a:gd name="adj" fmla="val 46418"/>
            </a:avLst>
          </a:prstGeom>
          <a:solidFill>
            <a:srgbClr val="E7DE9D"/>
          </a:solidFill>
          <a:ln w="9525" cap="flat" cmpd="sng" algn="ctr">
            <a:noFill/>
            <a:prstDash val="solid"/>
            <a:round/>
            <a:headEnd type="none" w="med" len="med"/>
            <a:tailEnd type="none" w="med" len="med"/>
          </a:ln>
          <a:effectLst>
            <a:outerShdw blurRad="50800" dist="38100" dir="8100000" algn="tr" rotWithShape="0">
              <a:prstClr val="black">
                <a:alpha val="40000"/>
              </a:prstClr>
            </a:outerShdw>
          </a:effectLst>
          <a:scene3d>
            <a:camera prst="orthographicFront"/>
            <a:lightRig rig="threePt" dir="t"/>
          </a:scene3d>
          <a:sp3d>
            <a:bevelT/>
          </a:sp3d>
        </p:spPr>
        <p:txBody>
          <a:bodyPr/>
          <a:lstStyle/>
          <a:p>
            <a:pPr>
              <a:defRPr/>
            </a:pPr>
            <a:endParaRPr lang="en-US"/>
          </a:p>
        </p:txBody>
      </p:sp>
      <p:sp>
        <p:nvSpPr>
          <p:cNvPr id="10" name="Isosceles Triangle 9"/>
          <p:cNvSpPr/>
          <p:nvPr userDrawn="1"/>
        </p:nvSpPr>
        <p:spPr bwMode="auto">
          <a:xfrm flipV="1">
            <a:off x="5334000" y="1524000"/>
            <a:ext cx="381000" cy="381000"/>
          </a:xfrm>
          <a:prstGeom prst="triangle">
            <a:avLst>
              <a:gd name="adj" fmla="val 46418"/>
            </a:avLst>
          </a:prstGeom>
          <a:solidFill>
            <a:srgbClr val="E7DE9D"/>
          </a:solidFill>
          <a:ln w="9525" cap="flat" cmpd="sng" algn="ctr">
            <a:noFill/>
            <a:prstDash val="solid"/>
            <a:round/>
            <a:headEnd type="none" w="med" len="med"/>
            <a:tailEnd type="none" w="med" len="med"/>
          </a:ln>
          <a:effectLst>
            <a:outerShdw blurRad="50800" dist="38100" dir="8100000" algn="tr" rotWithShape="0">
              <a:prstClr val="black">
                <a:alpha val="40000"/>
              </a:prstClr>
            </a:outerShdw>
          </a:effectLst>
          <a:scene3d>
            <a:camera prst="orthographicFront"/>
            <a:lightRig rig="threePt" dir="t"/>
          </a:scene3d>
          <a:sp3d>
            <a:bevelT/>
          </a:sp3d>
        </p:spPr>
        <p:txBody>
          <a:bodyPr/>
          <a:lstStyle/>
          <a:p>
            <a:pPr>
              <a:defRPr/>
            </a:pPr>
            <a:endParaRPr lang="en-US"/>
          </a:p>
        </p:txBody>
      </p:sp>
      <p:sp>
        <p:nvSpPr>
          <p:cNvPr id="11" name="Isosceles Triangle 10"/>
          <p:cNvSpPr/>
          <p:nvPr userDrawn="1"/>
        </p:nvSpPr>
        <p:spPr bwMode="auto">
          <a:xfrm flipV="1">
            <a:off x="6781800" y="1524000"/>
            <a:ext cx="381000" cy="381000"/>
          </a:xfrm>
          <a:prstGeom prst="triangle">
            <a:avLst>
              <a:gd name="adj" fmla="val 46418"/>
            </a:avLst>
          </a:prstGeom>
          <a:solidFill>
            <a:srgbClr val="E7DE9D"/>
          </a:solidFill>
          <a:ln w="9525" cap="flat" cmpd="sng" algn="ctr">
            <a:noFill/>
            <a:prstDash val="solid"/>
            <a:round/>
            <a:headEnd type="none" w="med" len="med"/>
            <a:tailEnd type="none" w="med" len="med"/>
          </a:ln>
          <a:effectLst>
            <a:outerShdw blurRad="50800" dist="38100" dir="8100000" algn="tr" rotWithShape="0">
              <a:prstClr val="black">
                <a:alpha val="40000"/>
              </a:prstClr>
            </a:outerShdw>
          </a:effectLst>
          <a:scene3d>
            <a:camera prst="orthographicFront"/>
            <a:lightRig rig="threePt" dir="t"/>
          </a:scene3d>
          <a:sp3d>
            <a:bevelT/>
          </a:sp3d>
        </p:spPr>
        <p:txBody>
          <a:bodyPr/>
          <a:lstStyle/>
          <a:p>
            <a:pPr>
              <a:defRPr/>
            </a:pPr>
            <a:endParaRPr lang="en-US"/>
          </a:p>
        </p:txBody>
      </p:sp>
      <p:sp>
        <p:nvSpPr>
          <p:cNvPr id="2" name="Title 1"/>
          <p:cNvSpPr>
            <a:spLocks noGrp="1"/>
          </p:cNvSpPr>
          <p:nvPr>
            <p:ph type="title"/>
          </p:nvPr>
        </p:nvSpPr>
        <p:spPr>
          <a:xfrm>
            <a:off x="685800" y="228600"/>
            <a:ext cx="7772400" cy="1143000"/>
          </a:xfrm>
        </p:spPr>
        <p:txBody>
          <a:bodyPr/>
          <a:lstStyle>
            <a:lvl1pPr algn="l">
              <a:defRPr b="1">
                <a:solidFill>
                  <a:schemeClr val="bg1"/>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2133600"/>
            <a:ext cx="7772400" cy="3962400"/>
          </a:xfrm>
          <a:solidFill>
            <a:schemeClr val="tx1">
              <a:lumMod val="95000"/>
              <a:lumOff val="5000"/>
              <a:alpha val="23000"/>
            </a:schemeClr>
          </a:solidFill>
        </p:spPr>
        <p:txBody>
          <a:bodyPr lIns="182880" tIns="91440" rIns="182880" bIns="91440"/>
          <a:lstStyle>
            <a:lvl1pPr>
              <a:defRPr sz="3600">
                <a:solidFill>
                  <a:schemeClr val="bg1"/>
                </a:solidFill>
                <a:effectLst>
                  <a:outerShdw blurRad="38100" dist="38100" dir="2700000" algn="tl">
                    <a:srgbClr val="000000">
                      <a:alpha val="43137"/>
                    </a:srgbClr>
                  </a:outerShdw>
                </a:effectLst>
              </a:defRPr>
            </a:lvl1pPr>
            <a:lvl2pPr>
              <a:defRPr sz="3200">
                <a:solidFill>
                  <a:schemeClr val="bg1"/>
                </a:solidFill>
                <a:effectLst>
                  <a:outerShdw blurRad="38100" dist="38100" dir="2700000" algn="tl">
                    <a:srgbClr val="000000">
                      <a:alpha val="43137"/>
                    </a:srgbClr>
                  </a:outerShdw>
                </a:effectLst>
              </a:defRPr>
            </a:lvl2pPr>
            <a:lvl3pPr>
              <a:defRPr sz="2800">
                <a:solidFill>
                  <a:schemeClr val="bg1"/>
                </a:solidFill>
                <a:effectLst>
                  <a:outerShdw blurRad="38100" dist="38100" dir="2700000" algn="tl">
                    <a:srgbClr val="000000">
                      <a:alpha val="43137"/>
                    </a:srgbClr>
                  </a:outerShdw>
                </a:effectLst>
              </a:defRPr>
            </a:lvl3pPr>
            <a:lvl4pPr>
              <a:defRPr sz="2400">
                <a:solidFill>
                  <a:schemeClr val="bg1"/>
                </a:solidFill>
                <a:effectLst>
                  <a:outerShdw blurRad="38100" dist="38100" dir="2700000" algn="tl">
                    <a:srgbClr val="000000">
                      <a:alpha val="43137"/>
                    </a:srgbClr>
                  </a:outerShdw>
                </a:effectLst>
              </a:defRPr>
            </a:lvl4pPr>
            <a:lvl5pPr>
              <a:defRPr sz="2400">
                <a:solidFill>
                  <a:schemeClr val="bg1"/>
                </a:solidFill>
                <a:effectLst>
                  <a:outerShdw blurRad="38100" dist="38100" dir="2700000" algn="tl">
                    <a:srgbClr val="000000">
                      <a:alpha val="43137"/>
                    </a:srgbClr>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Date Placeholder 3"/>
          <p:cNvSpPr>
            <a:spLocks noGrp="1"/>
          </p:cNvSpPr>
          <p:nvPr>
            <p:ph type="dt" sz="half" idx="10"/>
          </p:nvPr>
        </p:nvSpPr>
        <p:spPr/>
        <p:txBody>
          <a:bodyPr/>
          <a:lstStyle>
            <a:lvl1pPr>
              <a:defRPr/>
            </a:lvl1pPr>
          </a:lstStyle>
          <a:p>
            <a:pPr>
              <a:defRPr/>
            </a:pPr>
            <a:endParaRPr lang="en-US" altLang="en-US"/>
          </a:p>
        </p:txBody>
      </p:sp>
      <p:sp>
        <p:nvSpPr>
          <p:cNvPr id="13" name="Footer Placeholder 4"/>
          <p:cNvSpPr>
            <a:spLocks noGrp="1"/>
          </p:cNvSpPr>
          <p:nvPr>
            <p:ph type="ftr" sz="quarter" idx="11"/>
          </p:nvPr>
        </p:nvSpPr>
        <p:spPr/>
        <p:txBody>
          <a:bodyPr/>
          <a:lstStyle>
            <a:lvl1pPr>
              <a:defRPr/>
            </a:lvl1pPr>
          </a:lstStyle>
          <a:p>
            <a:pPr>
              <a:defRPr/>
            </a:pPr>
            <a:endParaRPr lang="en-US" altLang="en-US"/>
          </a:p>
        </p:txBody>
      </p:sp>
      <p:sp>
        <p:nvSpPr>
          <p:cNvPr id="14" name="Slide Number Placeholder 5"/>
          <p:cNvSpPr>
            <a:spLocks noGrp="1"/>
          </p:cNvSpPr>
          <p:nvPr>
            <p:ph type="sldNum" sz="quarter" idx="12"/>
          </p:nvPr>
        </p:nvSpPr>
        <p:spPr/>
        <p:txBody>
          <a:bodyPr/>
          <a:lstStyle>
            <a:lvl1pPr>
              <a:defRPr/>
            </a:lvl1pPr>
          </a:lstStyle>
          <a:p>
            <a:fld id="{0AB71A94-60B6-DD43-AA9A-C8ABB14952F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B93F2E9E-FF1F-CD40-838F-DF72B21EB9C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3B65DEA3-F9EB-7143-A34D-F6E5B3D0532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7DC38D39-AD89-A845-BC7B-6C3389962A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8E2C5A53-7E80-0846-9988-6EFB53F320B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AA8E7787-B928-A347-BA26-FE83C8556B8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89F397AD-6435-0545-BC38-B8E75FD34E1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3828A7D5-EFBE-E046-B5D5-829A6347A8A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6EFE015-C5F7-5D4D-A7CC-93A4D671114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5" r:id="rId1"/>
    <p:sldLayoutId id="214748370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eaLnBrk="0" fontAlgn="base" hangingPunct="0">
        <a:spcBef>
          <a:spcPct val="0"/>
        </a:spcBef>
        <a:spcAft>
          <a:spcPct val="0"/>
        </a:spcAft>
        <a:defRPr sz="4400">
          <a:solidFill>
            <a:schemeClr val="tx2"/>
          </a:solidFill>
          <a:latin typeface="Times" charset="0"/>
        </a:defRPr>
      </a:lvl6pPr>
      <a:lvl7pPr marL="914400" algn="ctr" rtl="0" eaLnBrk="0" fontAlgn="base" hangingPunct="0">
        <a:spcBef>
          <a:spcPct val="0"/>
        </a:spcBef>
        <a:spcAft>
          <a:spcPct val="0"/>
        </a:spcAft>
        <a:defRPr sz="4400">
          <a:solidFill>
            <a:schemeClr val="tx2"/>
          </a:solidFill>
          <a:latin typeface="Times" charset="0"/>
        </a:defRPr>
      </a:lvl7pPr>
      <a:lvl8pPr marL="1371600" algn="ctr" rtl="0" eaLnBrk="0" fontAlgn="base" hangingPunct="0">
        <a:spcBef>
          <a:spcPct val="0"/>
        </a:spcBef>
        <a:spcAft>
          <a:spcPct val="0"/>
        </a:spcAft>
        <a:defRPr sz="4400">
          <a:solidFill>
            <a:schemeClr val="tx2"/>
          </a:solidFill>
          <a:latin typeface="Times" charset="0"/>
        </a:defRPr>
      </a:lvl8pPr>
      <a:lvl9pPr marL="1828800" algn="ctr" rtl="0" eaLnBrk="0" fontAlgn="base" hangingPunct="0">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defRPr/>
            </a:pPr>
            <a:r>
              <a:rPr lang="en-US" altLang="en-US" sz="4800" dirty="0" smtClean="0">
                <a:latin typeface="Calibri"/>
                <a:cs typeface="Calibri"/>
              </a:rPr>
              <a:t>Ephesians 4:7-10</a:t>
            </a:r>
          </a:p>
        </p:txBody>
      </p:sp>
      <p:sp>
        <p:nvSpPr>
          <p:cNvPr id="3075" name="Rectangle 3"/>
          <p:cNvSpPr>
            <a:spLocks noGrp="1" noChangeArrowheads="1"/>
          </p:cNvSpPr>
          <p:nvPr>
            <p:ph type="body" idx="1"/>
          </p:nvPr>
        </p:nvSpPr>
        <p:spPr>
          <a:solidFill>
            <a:schemeClr val="tx1">
              <a:lumMod val="95000"/>
              <a:lumOff val="5000"/>
              <a:alpha val="24000"/>
            </a:schemeClr>
          </a:solidFill>
        </p:spPr>
        <p:txBody>
          <a:bodyPr/>
          <a:lstStyle/>
          <a:p>
            <a:pPr marL="0" indent="0">
              <a:buFontTx/>
              <a:buNone/>
            </a:pPr>
            <a:r>
              <a:rPr lang="en-US" sz="2800" b="1" dirty="0" smtClean="0">
                <a:effectLst>
                  <a:outerShdw blurRad="50800" dist="38100" dir="2700000">
                    <a:srgbClr val="000000">
                      <a:alpha val="43000"/>
                    </a:srgbClr>
                  </a:outerShdw>
                </a:effectLst>
                <a:latin typeface="Calibri"/>
                <a:ea typeface="Times New Roman" charset="0"/>
                <a:cs typeface="Calibri"/>
              </a:rPr>
              <a:t>“But </a:t>
            </a:r>
            <a:r>
              <a:rPr lang="en-US" sz="2800" b="1" dirty="0">
                <a:effectLst>
                  <a:outerShdw blurRad="50800" dist="38100" dir="2700000">
                    <a:srgbClr val="000000">
                      <a:alpha val="43000"/>
                    </a:srgbClr>
                  </a:outerShdw>
                </a:effectLst>
                <a:latin typeface="Calibri"/>
                <a:ea typeface="Times New Roman" charset="0"/>
                <a:cs typeface="Calibri"/>
              </a:rPr>
              <a:t>to each one of us grace was given according to the measure of Christ’s gift. Therefore He says: ‘When He ascended on high, He led captivity captive, And gave gifts to men.’ (Now this, “He ascended</a:t>
            </a:r>
            <a:r>
              <a:rPr lang="en-US" sz="2800" b="1" dirty="0" smtClean="0">
                <a:effectLst>
                  <a:outerShdw blurRad="50800" dist="38100" dir="2700000">
                    <a:srgbClr val="000000">
                      <a:alpha val="43000"/>
                    </a:srgbClr>
                  </a:outerShdw>
                </a:effectLst>
                <a:latin typeface="Calibri"/>
                <a:ea typeface="Times New Roman" charset="0"/>
                <a:cs typeface="Calibri"/>
              </a:rPr>
              <a:t>”—what </a:t>
            </a:r>
            <a:r>
              <a:rPr lang="en-US" sz="2800" b="1" dirty="0">
                <a:effectLst>
                  <a:outerShdw blurRad="50800" dist="38100" dir="2700000">
                    <a:srgbClr val="000000">
                      <a:alpha val="43000"/>
                    </a:srgbClr>
                  </a:outerShdw>
                </a:effectLst>
                <a:latin typeface="Calibri"/>
                <a:ea typeface="Times New Roman" charset="0"/>
                <a:cs typeface="Calibri"/>
              </a:rPr>
              <a:t>does it mean but that He also first descended into the lower parts of the earth? He who descended is also the One who ascended far above all the heavens, that He might fill all things)”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2" presetClass="entr" presetSubtype="0" fill="hold"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defRPr/>
            </a:pPr>
            <a:r>
              <a:rPr lang="en-US" altLang="en-US" sz="6100" dirty="0" smtClean="0">
                <a:latin typeface="Calibri"/>
                <a:cs typeface="Calibri"/>
              </a:rPr>
              <a:t>God’s Gifts</a:t>
            </a:r>
          </a:p>
        </p:txBody>
      </p:sp>
      <p:sp>
        <p:nvSpPr>
          <p:cNvPr id="5123" name="Rectangle 3"/>
          <p:cNvSpPr>
            <a:spLocks noGrp="1" noChangeArrowheads="1"/>
          </p:cNvSpPr>
          <p:nvPr>
            <p:ph type="body" idx="1"/>
          </p:nvPr>
        </p:nvSpPr>
        <p:spPr/>
        <p:txBody>
          <a:bodyPr/>
          <a:lstStyle/>
          <a:p>
            <a:pPr>
              <a:buFontTx/>
              <a:buNone/>
              <a:defRPr/>
            </a:pPr>
            <a:r>
              <a:rPr lang="en-US" altLang="en-US" b="1" dirty="0" smtClean="0">
                <a:latin typeface="Calibri"/>
                <a:cs typeface="Calibri"/>
              </a:rPr>
              <a:t>I.  Universal Gifts to All Mankind</a:t>
            </a:r>
            <a:endParaRPr lang="en-US" altLang="en-US" dirty="0" smtClean="0">
              <a:latin typeface="Calibri"/>
              <a:cs typeface="Calibri"/>
            </a:endParaRPr>
          </a:p>
          <a:p>
            <a:pPr marL="971550" lvl="1" indent="-514350">
              <a:buFontTx/>
              <a:buNone/>
              <a:defRPr/>
            </a:pPr>
            <a:r>
              <a:rPr lang="en-US" altLang="en-US" dirty="0" smtClean="0">
                <a:latin typeface="Calibri"/>
                <a:cs typeface="Calibri"/>
              </a:rPr>
              <a:t>A.  Sun and rain (Matt. 5:44-45)</a:t>
            </a:r>
          </a:p>
          <a:p>
            <a:pPr marL="971550" lvl="1" indent="-514350">
              <a:buFontTx/>
              <a:buNone/>
              <a:defRPr/>
            </a:pPr>
            <a:r>
              <a:rPr lang="en-US" altLang="en-US" dirty="0" smtClean="0">
                <a:latin typeface="Calibri"/>
                <a:cs typeface="Calibri"/>
              </a:rPr>
              <a:t>B.  Seasons (Gen. 8:22)</a:t>
            </a:r>
          </a:p>
          <a:p>
            <a:pPr marL="971550" lvl="1" indent="-514350">
              <a:buFontTx/>
              <a:buNone/>
              <a:defRPr/>
            </a:pPr>
            <a:r>
              <a:rPr lang="en-US" altLang="en-US" dirty="0" smtClean="0">
                <a:latin typeface="Calibri"/>
                <a:cs typeface="Calibri"/>
              </a:rPr>
              <a:t>C.  Good enjoyment from labor (Eccl. 3:12)</a:t>
            </a:r>
          </a:p>
          <a:p>
            <a:pPr marL="971550" lvl="1" indent="-514350">
              <a:buFontTx/>
              <a:buNone/>
              <a:defRPr/>
            </a:pPr>
            <a:r>
              <a:rPr lang="en-US" altLang="en-US" dirty="0" smtClean="0">
                <a:latin typeface="Calibri"/>
                <a:cs typeface="Calibri"/>
              </a:rPr>
              <a:t>D.  Power to eat (Eccl. 5:18-19)</a:t>
            </a:r>
          </a:p>
          <a:p>
            <a:pPr marL="971550" lvl="1" indent="-514350">
              <a:buFontTx/>
              <a:buNone/>
              <a:defRPr/>
            </a:pPr>
            <a:r>
              <a:rPr lang="en-US" altLang="en-US" dirty="0" smtClean="0">
                <a:latin typeface="Calibri"/>
                <a:cs typeface="Calibri"/>
              </a:rPr>
              <a:t>E.  Happiness (Acts 14:15-17)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ppt_x</p:attrName>
                                        </p:attrNameLst>
                                      </p:cBhvr>
                                      <p:tavLst>
                                        <p:tav tm="0">
                                          <p:val>
                                            <p:strVal val="#ppt_x-.2"/>
                                          </p:val>
                                        </p:tav>
                                        <p:tav tm="100000">
                                          <p:val>
                                            <p:strVal val="#ppt_x"/>
                                          </p:val>
                                        </p:tav>
                                      </p:tavLst>
                                    </p:anim>
                                    <p:anim calcmode="lin" valueType="num">
                                      <p:cBhvr>
                                        <p:cTn id="8" dur="1000" fill="hold"/>
                                        <p:tgtEl>
                                          <p:spTgt spid="51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5123">
                                            <p:txEl>
                                              <p:pRg st="0" end="0"/>
                                            </p:txEl>
                                          </p:spTgt>
                                        </p:tgtEl>
                                        <p:attrNameLst>
                                          <p:attrName>style.visibility</p:attrName>
                                        </p:attrNameLst>
                                      </p:cBhvr>
                                      <p:to>
                                        <p:strVal val="visible"/>
                                      </p:to>
                                    </p:set>
                                    <p:animEffect transition="in" filter="fade">
                                      <p:cBhvr>
                                        <p:cTn id="13" dur="1000"/>
                                        <p:tgtEl>
                                          <p:spTgt spid="5123">
                                            <p:txEl>
                                              <p:pRg st="0" end="0"/>
                                            </p:txEl>
                                          </p:spTgt>
                                        </p:tgtEl>
                                      </p:cBhvr>
                                    </p:animEffect>
                                    <p:anim calcmode="lin" valueType="num">
                                      <p:cBhvr>
                                        <p:cTn id="14"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123">
                                            <p:txEl>
                                              <p:pRg st="1" end="1"/>
                                            </p:txEl>
                                          </p:spTgt>
                                        </p:tgtEl>
                                        <p:attrNameLst>
                                          <p:attrName>style.visibility</p:attrName>
                                        </p:attrNameLst>
                                      </p:cBhvr>
                                      <p:to>
                                        <p:strVal val="visible"/>
                                      </p:to>
                                    </p:set>
                                    <p:animEffect transition="in" filter="fade">
                                      <p:cBhvr>
                                        <p:cTn id="20" dur="1000"/>
                                        <p:tgtEl>
                                          <p:spTgt spid="5123">
                                            <p:txEl>
                                              <p:pRg st="1" end="1"/>
                                            </p:txEl>
                                          </p:spTgt>
                                        </p:tgtEl>
                                      </p:cBhvr>
                                    </p:animEffect>
                                    <p:anim calcmode="lin" valueType="num">
                                      <p:cBhvr>
                                        <p:cTn id="21"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5123">
                                            <p:txEl>
                                              <p:pRg st="2" end="2"/>
                                            </p:txEl>
                                          </p:spTgt>
                                        </p:tgtEl>
                                        <p:attrNameLst>
                                          <p:attrName>style.visibility</p:attrName>
                                        </p:attrNameLst>
                                      </p:cBhvr>
                                      <p:to>
                                        <p:strVal val="visible"/>
                                      </p:to>
                                    </p:set>
                                    <p:animEffect transition="in" filter="fade">
                                      <p:cBhvr>
                                        <p:cTn id="27" dur="1000"/>
                                        <p:tgtEl>
                                          <p:spTgt spid="5123">
                                            <p:txEl>
                                              <p:pRg st="2" end="2"/>
                                            </p:txEl>
                                          </p:spTgt>
                                        </p:tgtEl>
                                      </p:cBhvr>
                                    </p:animEffect>
                                    <p:anim calcmode="lin" valueType="num">
                                      <p:cBhvr>
                                        <p:cTn id="28"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5123">
                                            <p:txEl>
                                              <p:pRg st="3" end="3"/>
                                            </p:txEl>
                                          </p:spTgt>
                                        </p:tgtEl>
                                        <p:attrNameLst>
                                          <p:attrName>style.visibility</p:attrName>
                                        </p:attrNameLst>
                                      </p:cBhvr>
                                      <p:to>
                                        <p:strVal val="visible"/>
                                      </p:to>
                                    </p:set>
                                    <p:animEffect transition="in" filter="fade">
                                      <p:cBhvr>
                                        <p:cTn id="34" dur="1000"/>
                                        <p:tgtEl>
                                          <p:spTgt spid="5123">
                                            <p:txEl>
                                              <p:pRg st="3" end="3"/>
                                            </p:txEl>
                                          </p:spTgt>
                                        </p:tgtEl>
                                      </p:cBhvr>
                                    </p:animEffect>
                                    <p:anim calcmode="lin" valueType="num">
                                      <p:cBhvr>
                                        <p:cTn id="35"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5123">
                                            <p:txEl>
                                              <p:pRg st="4" end="4"/>
                                            </p:txEl>
                                          </p:spTgt>
                                        </p:tgtEl>
                                        <p:attrNameLst>
                                          <p:attrName>style.visibility</p:attrName>
                                        </p:attrNameLst>
                                      </p:cBhvr>
                                      <p:to>
                                        <p:strVal val="visible"/>
                                      </p:to>
                                    </p:set>
                                    <p:animEffect transition="in" filter="fade">
                                      <p:cBhvr>
                                        <p:cTn id="41" dur="1000"/>
                                        <p:tgtEl>
                                          <p:spTgt spid="5123">
                                            <p:txEl>
                                              <p:pRg st="4" end="4"/>
                                            </p:txEl>
                                          </p:spTgt>
                                        </p:tgtEl>
                                      </p:cBhvr>
                                    </p:animEffect>
                                    <p:anim calcmode="lin" valueType="num">
                                      <p:cBhvr>
                                        <p:cTn id="42"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5123">
                                            <p:txEl>
                                              <p:pRg st="5" end="5"/>
                                            </p:txEl>
                                          </p:spTgt>
                                        </p:tgtEl>
                                        <p:attrNameLst>
                                          <p:attrName>style.visibility</p:attrName>
                                        </p:attrNameLst>
                                      </p:cBhvr>
                                      <p:to>
                                        <p:strVal val="visible"/>
                                      </p:to>
                                    </p:set>
                                    <p:animEffect transition="in" filter="fade">
                                      <p:cBhvr>
                                        <p:cTn id="48" dur="1000"/>
                                        <p:tgtEl>
                                          <p:spTgt spid="5123">
                                            <p:txEl>
                                              <p:pRg st="5" end="5"/>
                                            </p:txEl>
                                          </p:spTgt>
                                        </p:tgtEl>
                                      </p:cBhvr>
                                    </p:animEffect>
                                    <p:anim calcmode="lin" valueType="num">
                                      <p:cBhvr>
                                        <p:cTn id="49"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defRPr/>
            </a:pPr>
            <a:r>
              <a:rPr lang="en-US" altLang="en-US" sz="6100" dirty="0" smtClean="0">
                <a:latin typeface="Calibri"/>
                <a:cs typeface="Calibri"/>
              </a:rPr>
              <a:t>God’s Gifts</a:t>
            </a:r>
          </a:p>
        </p:txBody>
      </p:sp>
      <p:sp>
        <p:nvSpPr>
          <p:cNvPr id="6147" name="Rectangle 3"/>
          <p:cNvSpPr>
            <a:spLocks noGrp="1" noChangeArrowheads="1"/>
          </p:cNvSpPr>
          <p:nvPr>
            <p:ph type="body" idx="1"/>
          </p:nvPr>
        </p:nvSpPr>
        <p:spPr>
          <a:xfrm>
            <a:off x="685800" y="2133600"/>
            <a:ext cx="7772400" cy="4343400"/>
          </a:xfrm>
        </p:spPr>
        <p:txBody>
          <a:bodyPr/>
          <a:lstStyle/>
          <a:p>
            <a:pPr>
              <a:buFontTx/>
              <a:buNone/>
            </a:pPr>
            <a:r>
              <a:rPr lang="en-US" b="1" dirty="0">
                <a:effectLst>
                  <a:outerShdw blurRad="50800" dist="38100" dir="2700000">
                    <a:srgbClr val="000000">
                      <a:alpha val="43000"/>
                    </a:srgbClr>
                  </a:outerShdw>
                </a:effectLst>
                <a:latin typeface="Calibri"/>
                <a:ea typeface="Times New Roman" charset="0"/>
                <a:cs typeface="Calibri"/>
              </a:rPr>
              <a:t>II.  Spiritual Gifts to the First </a:t>
            </a:r>
            <a:r>
              <a:rPr lang="en-US" b="1" dirty="0" smtClean="0">
                <a:effectLst>
                  <a:outerShdw blurRad="50800" dist="38100" dir="2700000">
                    <a:srgbClr val="000000">
                      <a:alpha val="43000"/>
                    </a:srgbClr>
                  </a:outerShdw>
                </a:effectLst>
                <a:latin typeface="Calibri"/>
                <a:ea typeface="Times New Roman" charset="0"/>
                <a:cs typeface="Calibri"/>
              </a:rPr>
              <a:t>Christians</a:t>
            </a:r>
            <a:endParaRPr lang="en-US" dirty="0" smtClean="0">
              <a:effectLst>
                <a:outerShdw blurRad="50800" dist="38100" dir="2700000">
                  <a:srgbClr val="000000">
                    <a:alpha val="43000"/>
                  </a:srgbClr>
                </a:outerShdw>
              </a:effectLst>
              <a:latin typeface="Calibri"/>
              <a:ea typeface="Times New Roman" charset="0"/>
              <a:cs typeface="Calibri"/>
            </a:endParaRPr>
          </a:p>
          <a:p>
            <a:pPr marL="971550" lvl="2" indent="-460375">
              <a:buFontTx/>
              <a:buNone/>
            </a:pPr>
            <a:r>
              <a:rPr lang="en-US" sz="2900" dirty="0">
                <a:effectLst>
                  <a:outerShdw blurRad="50800" dist="38100" dir="2700000">
                    <a:srgbClr val="000000">
                      <a:alpha val="43000"/>
                    </a:srgbClr>
                  </a:outerShdw>
                </a:effectLst>
                <a:latin typeface="Calibri"/>
                <a:ea typeface="Times New Roman" charset="0"/>
                <a:cs typeface="Calibri"/>
              </a:rPr>
              <a:t>A.  Promise of the Holy Spirit (Acts 1:6-8</a:t>
            </a:r>
            <a:r>
              <a:rPr lang="en-US" sz="2900" dirty="0" smtClean="0">
                <a:effectLst>
                  <a:outerShdw blurRad="50800" dist="38100" dir="2700000">
                    <a:srgbClr val="000000">
                      <a:alpha val="43000"/>
                    </a:srgbClr>
                  </a:outerShdw>
                </a:effectLst>
                <a:latin typeface="Calibri"/>
                <a:ea typeface="Times New Roman" charset="0"/>
                <a:cs typeface="Calibri"/>
              </a:rPr>
              <a:t>)</a:t>
            </a:r>
          </a:p>
          <a:p>
            <a:pPr marL="971550" lvl="2" indent="-460375">
              <a:buFontTx/>
              <a:buNone/>
            </a:pPr>
            <a:r>
              <a:rPr lang="en-US" sz="2900" dirty="0">
                <a:effectLst>
                  <a:outerShdw blurRad="50800" dist="38100" dir="2700000">
                    <a:srgbClr val="000000">
                      <a:alpha val="43000"/>
                    </a:srgbClr>
                  </a:outerShdw>
                </a:effectLst>
                <a:latin typeface="Calibri"/>
                <a:ea typeface="Times New Roman" charset="0"/>
                <a:cs typeface="Calibri"/>
              </a:rPr>
              <a:t>B.  The</a:t>
            </a:r>
            <a:r>
              <a:rPr lang="en-US" sz="2900" dirty="0" smtClean="0">
                <a:effectLst>
                  <a:outerShdw blurRad="50800" dist="38100" dir="2700000">
                    <a:srgbClr val="000000">
                      <a:alpha val="43000"/>
                    </a:srgbClr>
                  </a:outerShdw>
                </a:effectLst>
                <a:latin typeface="Calibri"/>
                <a:ea typeface="Times New Roman" charset="0"/>
                <a:cs typeface="Calibri"/>
              </a:rPr>
              <a:t> Promise Fulfilled </a:t>
            </a:r>
            <a:r>
              <a:rPr lang="en-US" sz="2900" dirty="0">
                <a:effectLst>
                  <a:outerShdw blurRad="50800" dist="38100" dir="2700000">
                    <a:srgbClr val="000000">
                      <a:alpha val="43000"/>
                    </a:srgbClr>
                  </a:outerShdw>
                </a:effectLst>
                <a:latin typeface="Calibri"/>
                <a:ea typeface="Times New Roman" charset="0"/>
                <a:cs typeface="Calibri"/>
              </a:rPr>
              <a:t>(Acts 2:1-4</a:t>
            </a:r>
            <a:r>
              <a:rPr lang="en-US" sz="2900" dirty="0" smtClean="0">
                <a:effectLst>
                  <a:outerShdw blurRad="50800" dist="38100" dir="2700000">
                    <a:srgbClr val="000000">
                      <a:alpha val="43000"/>
                    </a:srgbClr>
                  </a:outerShdw>
                </a:effectLst>
                <a:latin typeface="Calibri"/>
                <a:ea typeface="Times New Roman" charset="0"/>
                <a:cs typeface="Calibri"/>
              </a:rPr>
              <a:t>)</a:t>
            </a:r>
          </a:p>
          <a:p>
            <a:pPr marL="971550" lvl="2" indent="-460375">
              <a:buFontTx/>
              <a:buAutoNum type="alphaUcPeriod" startAt="3"/>
            </a:pPr>
            <a:r>
              <a:rPr lang="en-US" sz="2900" dirty="0" smtClean="0">
                <a:effectLst>
                  <a:outerShdw blurRad="50800" dist="38100" dir="2700000">
                    <a:srgbClr val="000000">
                      <a:alpha val="43000"/>
                    </a:srgbClr>
                  </a:outerShdw>
                </a:effectLst>
                <a:latin typeface="Calibri"/>
                <a:ea typeface="Times New Roman" charset="0"/>
                <a:cs typeface="Calibri"/>
              </a:rPr>
              <a:t>Types of Gifts (1 Cor. 12:1-11; 12:27-30)</a:t>
            </a:r>
          </a:p>
          <a:p>
            <a:pPr marL="971550" lvl="2" indent="-460375">
              <a:buFontTx/>
              <a:buAutoNum type="alphaUcPeriod" startAt="3"/>
            </a:pPr>
            <a:r>
              <a:rPr lang="en-US" sz="2900" dirty="0" smtClean="0">
                <a:effectLst>
                  <a:outerShdw blurRad="50800" dist="38100" dir="2700000">
                    <a:srgbClr val="000000">
                      <a:alpha val="43000"/>
                    </a:srgbClr>
                  </a:outerShdw>
                </a:effectLst>
                <a:latin typeface="Calibri"/>
                <a:ea typeface="Times New Roman" charset="0"/>
                <a:cs typeface="Calibri"/>
              </a:rPr>
              <a:t>The Purpose of Spiritual Gifts (Heb. 2:1-4; cf. Mark 16:17-20)</a:t>
            </a:r>
          </a:p>
          <a:p>
            <a:pPr marL="971550" lvl="2" indent="-460375">
              <a:buFontTx/>
              <a:buAutoNum type="alphaUcPeriod" startAt="3"/>
            </a:pPr>
            <a:r>
              <a:rPr lang="en-US" sz="2900" dirty="0" smtClean="0">
                <a:effectLst>
                  <a:outerShdw blurRad="50800" dist="38100" dir="2700000">
                    <a:srgbClr val="000000">
                      <a:alpha val="43000"/>
                    </a:srgbClr>
                  </a:outerShdw>
                </a:effectLst>
                <a:latin typeface="Calibri"/>
                <a:ea typeface="Times New Roman" charset="0"/>
                <a:cs typeface="Calibri"/>
              </a:rPr>
              <a:t>Miraculous Gifts Were Temporary in Nature (1 Cor. 13:8-10).</a:t>
            </a:r>
            <a:endParaRPr lang="en-US" sz="2900" dirty="0">
              <a:effectLst>
                <a:outerShdw blurRad="50800" dist="38100" dir="2700000">
                  <a:srgbClr val="000000">
                    <a:alpha val="43000"/>
                  </a:srgbClr>
                </a:outerShdw>
              </a:effectLst>
              <a:latin typeface="Calibri"/>
              <a:ea typeface="Times New Roman" charset="0"/>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147">
                                            <p:txEl>
                                              <p:pRg st="3" end="3"/>
                                            </p:txEl>
                                          </p:spTgt>
                                        </p:tgtEl>
                                        <p:attrNameLst>
                                          <p:attrName>style.visibility</p:attrName>
                                        </p:attrNameLst>
                                      </p:cBhvr>
                                      <p:to>
                                        <p:strVal val="visible"/>
                                      </p:to>
                                    </p:set>
                                    <p:animEffect transition="in" filter="fade">
                                      <p:cBhvr>
                                        <p:cTn id="28" dur="1000"/>
                                        <p:tgtEl>
                                          <p:spTgt spid="6147">
                                            <p:txEl>
                                              <p:pRg st="3" end="3"/>
                                            </p:txEl>
                                          </p:spTgt>
                                        </p:tgtEl>
                                      </p:cBhvr>
                                    </p:animEffect>
                                    <p:anim calcmode="lin" valueType="num">
                                      <p:cBhvr>
                                        <p:cTn id="29"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147">
                                            <p:txEl>
                                              <p:pRg st="4" end="4"/>
                                            </p:txEl>
                                          </p:spTgt>
                                        </p:tgtEl>
                                        <p:attrNameLst>
                                          <p:attrName>style.visibility</p:attrName>
                                        </p:attrNameLst>
                                      </p:cBhvr>
                                      <p:to>
                                        <p:strVal val="visible"/>
                                      </p:to>
                                    </p:set>
                                    <p:animEffect transition="in" filter="fade">
                                      <p:cBhvr>
                                        <p:cTn id="35" dur="1000"/>
                                        <p:tgtEl>
                                          <p:spTgt spid="6147">
                                            <p:txEl>
                                              <p:pRg st="4" end="4"/>
                                            </p:txEl>
                                          </p:spTgt>
                                        </p:tgtEl>
                                      </p:cBhvr>
                                    </p:animEffect>
                                    <p:anim calcmode="lin" valueType="num">
                                      <p:cBhvr>
                                        <p:cTn id="36"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14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147">
                                            <p:txEl>
                                              <p:pRg st="5" end="5"/>
                                            </p:txEl>
                                          </p:spTgt>
                                        </p:tgtEl>
                                        <p:attrNameLst>
                                          <p:attrName>style.visibility</p:attrName>
                                        </p:attrNameLst>
                                      </p:cBhvr>
                                      <p:to>
                                        <p:strVal val="visible"/>
                                      </p:to>
                                    </p:set>
                                    <p:animEffect transition="in" filter="fade">
                                      <p:cBhvr>
                                        <p:cTn id="42" dur="1000"/>
                                        <p:tgtEl>
                                          <p:spTgt spid="6147">
                                            <p:txEl>
                                              <p:pRg st="5" end="5"/>
                                            </p:txEl>
                                          </p:spTgt>
                                        </p:tgtEl>
                                      </p:cBhvr>
                                    </p:animEffect>
                                    <p:anim calcmode="lin" valueType="num">
                                      <p:cBhvr>
                                        <p:cTn id="43" dur="1000" fill="hold"/>
                                        <p:tgtEl>
                                          <p:spTgt spid="6147">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614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en-US" altLang="en-US" sz="6100" dirty="0" smtClean="0">
                <a:latin typeface="Calibri"/>
                <a:cs typeface="Calibri"/>
              </a:rPr>
              <a:t>God’s Gifts</a:t>
            </a:r>
          </a:p>
        </p:txBody>
      </p:sp>
      <p:sp>
        <p:nvSpPr>
          <p:cNvPr id="13315" name="Rectangle 3"/>
          <p:cNvSpPr>
            <a:spLocks noGrp="1" noChangeArrowheads="1"/>
          </p:cNvSpPr>
          <p:nvPr>
            <p:ph type="body" idx="1"/>
          </p:nvPr>
        </p:nvSpPr>
        <p:spPr>
          <a:xfrm>
            <a:off x="685800" y="2133600"/>
            <a:ext cx="7772400" cy="4267200"/>
          </a:xfrm>
        </p:spPr>
        <p:txBody>
          <a:bodyPr/>
          <a:lstStyle/>
          <a:p>
            <a:pPr>
              <a:buFontTx/>
              <a:buNone/>
              <a:defRPr/>
            </a:pPr>
            <a:r>
              <a:rPr lang="en-US" altLang="en-US" sz="4300" b="1" dirty="0" smtClean="0">
                <a:latin typeface="Calibri"/>
                <a:cs typeface="Calibri"/>
              </a:rPr>
              <a:t>III. God’s Gifts to all Christians</a:t>
            </a:r>
          </a:p>
          <a:p>
            <a:pPr marL="1033463" lvl="2" indent="-458788" defTabSz="909638">
              <a:buFontTx/>
              <a:buNone/>
              <a:defRPr/>
            </a:pPr>
            <a:r>
              <a:rPr lang="en-US" altLang="en-US" dirty="0" smtClean="0">
                <a:latin typeface="Calibri"/>
                <a:cs typeface="Calibri"/>
              </a:rPr>
              <a:t>A.  Not all gifts are miraculous (Rom. 12:6-8;  Eph. 4:8).</a:t>
            </a:r>
          </a:p>
          <a:p>
            <a:pPr marL="1033463" lvl="2" indent="-458788" defTabSz="909638">
              <a:buFontTx/>
              <a:buNone/>
              <a:defRPr/>
            </a:pPr>
            <a:r>
              <a:rPr lang="en-US" altLang="en-US" dirty="0" smtClean="0">
                <a:latin typeface="Calibri"/>
                <a:cs typeface="Calibri"/>
              </a:rPr>
              <a:t>B. Good and perfect gifts (James 1:17)</a:t>
            </a:r>
          </a:p>
          <a:p>
            <a:pPr marL="1033463" lvl="2" indent="-458788" defTabSz="909638">
              <a:buFontTx/>
              <a:buNone/>
              <a:defRPr/>
            </a:pPr>
            <a:r>
              <a:rPr lang="en-US" altLang="en-US" dirty="0" smtClean="0">
                <a:latin typeface="Calibri"/>
                <a:cs typeface="Calibri"/>
              </a:rPr>
              <a:t>C.  Different strengths (1 Cor. 7:7-9)</a:t>
            </a:r>
          </a:p>
          <a:p>
            <a:pPr marL="1033463" lvl="2" indent="-458788" defTabSz="909638">
              <a:buFontTx/>
              <a:buNone/>
              <a:defRPr/>
            </a:pPr>
            <a:r>
              <a:rPr lang="en-US" altLang="en-US" dirty="0" smtClean="0">
                <a:latin typeface="Calibri"/>
                <a:cs typeface="Calibri"/>
              </a:rPr>
              <a:t>D.  God gives us different talents and opportunities which He expects us to use (Matt. 25:14-30; cf. 1 Pet. 4:10- 11)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3315">
                                            <p:txEl>
                                              <p:pRg st="4" end="4"/>
                                            </p:txEl>
                                          </p:spTgt>
                                        </p:tgtEl>
                                        <p:attrNameLst>
                                          <p:attrName>style.visibility</p:attrName>
                                        </p:attrNameLst>
                                      </p:cBhvr>
                                      <p:to>
                                        <p:strVal val="visible"/>
                                      </p:to>
                                    </p:set>
                                    <p:animEffect transition="in" filter="fade">
                                      <p:cBhvr>
                                        <p:cTn id="35" dur="1000"/>
                                        <p:tgtEl>
                                          <p:spTgt spid="13315">
                                            <p:txEl>
                                              <p:pRg st="4" end="4"/>
                                            </p:txEl>
                                          </p:spTgt>
                                        </p:tgtEl>
                                      </p:cBhvr>
                                    </p:animEffect>
                                    <p:anim calcmode="lin" valueType="num">
                                      <p:cBhvr>
                                        <p:cTn id="36"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defRPr/>
            </a:pPr>
            <a:r>
              <a:rPr lang="en-US" altLang="en-US" sz="6100" smtClean="0">
                <a:latin typeface="Calibri"/>
                <a:cs typeface="Calibri"/>
              </a:rPr>
              <a:t>God’s </a:t>
            </a:r>
            <a:r>
              <a:rPr lang="en-US" altLang="en-US" sz="6100" dirty="0" smtClean="0">
                <a:latin typeface="Calibri"/>
                <a:cs typeface="Calibri"/>
              </a:rPr>
              <a:t>Gifts</a:t>
            </a:r>
          </a:p>
        </p:txBody>
      </p:sp>
      <p:sp>
        <p:nvSpPr>
          <p:cNvPr id="14339" name="Rectangle 3"/>
          <p:cNvSpPr>
            <a:spLocks noGrp="1" noChangeArrowheads="1"/>
          </p:cNvSpPr>
          <p:nvPr>
            <p:ph type="body" idx="1"/>
          </p:nvPr>
        </p:nvSpPr>
        <p:spPr>
          <a:xfrm>
            <a:off x="685800" y="2133600"/>
            <a:ext cx="7772400" cy="4267200"/>
          </a:xfrm>
        </p:spPr>
        <p:txBody>
          <a:bodyPr/>
          <a:lstStyle/>
          <a:p>
            <a:pPr>
              <a:buFontTx/>
              <a:buNone/>
              <a:defRPr/>
            </a:pPr>
            <a:r>
              <a:rPr lang="en-US" altLang="en-US" sz="4300" b="1" dirty="0" smtClean="0">
                <a:latin typeface="Calibri"/>
                <a:cs typeface="Calibri"/>
              </a:rPr>
              <a:t>III. God’s Gifts to all Christians</a:t>
            </a:r>
          </a:p>
          <a:p>
            <a:pPr marL="971550" lvl="2" indent="-409575">
              <a:buFontTx/>
              <a:buNone/>
              <a:defRPr/>
            </a:pPr>
            <a:r>
              <a:rPr lang="en-US" altLang="en-US" dirty="0" smtClean="0">
                <a:latin typeface="Calibri"/>
                <a:cs typeface="Calibri"/>
              </a:rPr>
              <a:t>E.  God gives eternal life to his children (Acts 2:37-38).</a:t>
            </a:r>
          </a:p>
          <a:p>
            <a:pPr marL="1319213" lvl="3" indent="-398463">
              <a:buFontTx/>
              <a:buNone/>
              <a:defRPr/>
            </a:pPr>
            <a:r>
              <a:rPr lang="en-US" altLang="en-US" sz="2800" dirty="0" smtClean="0">
                <a:latin typeface="Calibri"/>
                <a:cs typeface="Calibri"/>
              </a:rPr>
              <a:t>1.  Holy Spirit to those who obey Him (Acts 5:32).</a:t>
            </a:r>
          </a:p>
          <a:p>
            <a:pPr marL="1319213" lvl="3" indent="-398463">
              <a:buFontTx/>
              <a:buNone/>
              <a:defRPr/>
            </a:pPr>
            <a:r>
              <a:rPr lang="en-US" altLang="en-US" sz="2800" dirty="0" smtClean="0">
                <a:latin typeface="Calibri"/>
                <a:cs typeface="Calibri"/>
              </a:rPr>
              <a:t>2.  Gift of God is eternal life (Rom. 6:23).</a:t>
            </a:r>
          </a:p>
          <a:p>
            <a:pPr marL="1319213" lvl="3" indent="-398463">
              <a:buFontTx/>
              <a:buNone/>
              <a:defRPr/>
            </a:pPr>
            <a:r>
              <a:rPr lang="en-US" altLang="en-US" sz="2800" dirty="0" smtClean="0">
                <a:latin typeface="Calibri"/>
                <a:cs typeface="Calibri"/>
              </a:rPr>
              <a:t>3.  Salvation by grace is the gift of God </a:t>
            </a:r>
            <a:r>
              <a:rPr lang="en-US" altLang="en-US" sz="2800" smtClean="0">
                <a:latin typeface="Calibri"/>
                <a:cs typeface="Calibri"/>
              </a:rPr>
              <a:t>(Eph.2</a:t>
            </a:r>
            <a:r>
              <a:rPr lang="en-US" altLang="en-US" sz="2800" dirty="0" smtClean="0">
                <a:latin typeface="Calibri"/>
                <a:cs typeface="Calibri"/>
              </a:rPr>
              <a:t>:8-9).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fade">
                                      <p:cBhvr>
                                        <p:cTn id="7" dur="1000"/>
                                        <p:tgtEl>
                                          <p:spTgt spid="14339">
                                            <p:txEl>
                                              <p:pRg st="1" end="1"/>
                                            </p:txEl>
                                          </p:spTgt>
                                        </p:tgtEl>
                                      </p:cBhvr>
                                    </p:animEffect>
                                    <p:anim calcmode="lin" valueType="num">
                                      <p:cBhvr>
                                        <p:cTn id="8"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339">
                                            <p:txEl>
                                              <p:pRg st="2" end="2"/>
                                            </p:txEl>
                                          </p:spTgt>
                                        </p:tgtEl>
                                        <p:attrNameLst>
                                          <p:attrName>style.visibility</p:attrName>
                                        </p:attrNameLst>
                                      </p:cBhvr>
                                      <p:to>
                                        <p:strVal val="visible"/>
                                      </p:to>
                                    </p:set>
                                    <p:animEffect transition="in" filter="fade">
                                      <p:cBhvr>
                                        <p:cTn id="14" dur="1000"/>
                                        <p:tgtEl>
                                          <p:spTgt spid="14339">
                                            <p:txEl>
                                              <p:pRg st="2" end="2"/>
                                            </p:txEl>
                                          </p:spTgt>
                                        </p:tgtEl>
                                      </p:cBhvr>
                                    </p:animEffect>
                                    <p:anim calcmode="lin" valueType="num">
                                      <p:cBhvr>
                                        <p:cTn id="15"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Effect transition="in" filter="fade">
                                      <p:cBhvr>
                                        <p:cTn id="21" dur="1000"/>
                                        <p:tgtEl>
                                          <p:spTgt spid="14339">
                                            <p:txEl>
                                              <p:pRg st="3" end="3"/>
                                            </p:txEl>
                                          </p:spTgt>
                                        </p:tgtEl>
                                      </p:cBhvr>
                                    </p:animEffect>
                                    <p:anim calcmode="lin" valueType="num">
                                      <p:cBhvr>
                                        <p:cTn id="22"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4339">
                                            <p:txEl>
                                              <p:pRg st="4" end="4"/>
                                            </p:txEl>
                                          </p:spTgt>
                                        </p:tgtEl>
                                        <p:attrNameLst>
                                          <p:attrName>style.visibility</p:attrName>
                                        </p:attrNameLst>
                                      </p:cBhvr>
                                      <p:to>
                                        <p:strVal val="visible"/>
                                      </p:to>
                                    </p:set>
                                    <p:animEffect transition="in" filter="fade">
                                      <p:cBhvr>
                                        <p:cTn id="28" dur="1000"/>
                                        <p:tgtEl>
                                          <p:spTgt spid="14339">
                                            <p:txEl>
                                              <p:pRg st="4" end="4"/>
                                            </p:txEl>
                                          </p:spTgt>
                                        </p:tgtEl>
                                      </p:cBhvr>
                                    </p:animEffect>
                                    <p:anim calcmode="lin" valueType="num">
                                      <p:cBhvr>
                                        <p:cTn id="29"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G4 OS 9.2:Applications (Mac OS 9):Microsoft Office 98:Templates:Blank Presentation</Template>
  <TotalTime>133</TotalTime>
  <Words>441</Words>
  <Application>Microsoft Macintosh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5</vt:i4>
      </vt:variant>
    </vt:vector>
  </HeadingPairs>
  <TitlesOfParts>
    <vt:vector size="8" baseType="lpstr">
      <vt:lpstr>Times</vt:lpstr>
      <vt:lpstr>Calibri</vt:lpstr>
      <vt:lpstr>Blank Presentation</vt:lpstr>
      <vt:lpstr>Ephesians 4:7-10</vt:lpstr>
      <vt:lpstr>God’s Gifts</vt:lpstr>
      <vt:lpstr>God’s Gifts</vt:lpstr>
      <vt:lpstr>God’s Gifts</vt:lpstr>
      <vt:lpstr>God’s Gifts</vt:lpstr>
    </vt:vector>
  </TitlesOfParts>
  <Company>d3,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 4:7-10</dc:title>
  <dc:creator>Spike Bachman</dc:creator>
  <cp:lastModifiedBy>Kyle Pope</cp:lastModifiedBy>
  <cp:revision>20</cp:revision>
  <dcterms:created xsi:type="dcterms:W3CDTF">2019-07-07T23:23:26Z</dcterms:created>
  <dcterms:modified xsi:type="dcterms:W3CDTF">2019-07-07T23:24:00Z</dcterms:modified>
</cp:coreProperties>
</file>