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13.xml" ContentType="application/vnd.openxmlformats-officedocument.presentationml.notes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2.xml" ContentType="application/vnd.openxmlformats-officedocument.presentationml.notes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4277" r:id="rId1"/>
  </p:sldMasterIdLst>
  <p:notesMasterIdLst>
    <p:notesMasterId r:id="rId15"/>
  </p:notesMasterIdLst>
  <p:sldIdLst>
    <p:sldId id="460" r:id="rId2"/>
    <p:sldId id="677" r:id="rId3"/>
    <p:sldId id="678" r:id="rId4"/>
    <p:sldId id="679" r:id="rId5"/>
    <p:sldId id="622" r:id="rId6"/>
    <p:sldId id="680" r:id="rId7"/>
    <p:sldId id="681" r:id="rId8"/>
    <p:sldId id="682" r:id="rId9"/>
    <p:sldId id="683" r:id="rId10"/>
    <p:sldId id="685" r:id="rId11"/>
    <p:sldId id="684" r:id="rId12"/>
    <p:sldId id="619" r:id="rId13"/>
    <p:sldId id="686" r:id="rId14"/>
  </p:sldIdLst>
  <p:sldSz cx="9144000" cy="5143500" type="screen16x9"/>
  <p:notesSz cx="6858000" cy="9144000"/>
  <p:defaultTextStyle>
    <a:defPPr>
      <a:defRPr lang="en-GB"/>
    </a:defPPr>
    <a:lvl1pPr algn="l" defTabSz="457200" rtl="0" fontAlgn="base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1pPr>
    <a:lvl2pPr marL="457200" algn="l" defTabSz="457200" rtl="0" fontAlgn="base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2pPr>
    <a:lvl3pPr marL="914400" algn="l" defTabSz="457200" rtl="0" fontAlgn="base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3pPr>
    <a:lvl4pPr marL="1371600" algn="l" defTabSz="457200" rtl="0" fontAlgn="base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4pPr>
    <a:lvl5pPr marL="1828800" algn="l" defTabSz="457200" rtl="0" fontAlgn="base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000000"/>
    <a:srgbClr val="004C22"/>
    <a:srgbClr val="050701"/>
    <a:srgbClr val="020103"/>
    <a:srgbClr val="040000"/>
    <a:srgbClr val="040404"/>
    <a:srgbClr val="020301"/>
    <a:srgbClr val="01090B"/>
    <a:srgbClr val="0B0101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9018" autoAdjust="0"/>
    <p:restoredTop sz="89981" autoAdjust="0"/>
  </p:normalViewPr>
  <p:slideViewPr>
    <p:cSldViewPr>
      <p:cViewPr varScale="1">
        <p:scale>
          <a:sx n="108" d="100"/>
          <a:sy n="108" d="100"/>
        </p:scale>
        <p:origin x="-104" y="-312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GB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GB"/>
          </a:p>
        </p:txBody>
      </p:sp>
      <p:sp>
        <p:nvSpPr>
          <p:cNvPr id="8197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85800"/>
            <a:ext cx="6089650" cy="3425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8198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GB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27A1267E-5F3E-4EB0-939F-30DD7A2F086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71537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b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Lots of people use the term</a:t>
            </a:r>
            <a:r>
              <a:rPr lang="en-US" sz="1200" b="0" baseline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“personal work”, usually referring to sharing the gospel with others. </a:t>
            </a:r>
            <a:endParaRPr lang="en-US" sz="12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endParaRPr lang="en-US" sz="1200" i="1" dirty="0">
              <a:effectLst>
                <a:glow rad="228600">
                  <a:srgbClr val="040000"/>
                </a:glo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15FDE-99EF-4263-A2B1-95B834CF7CE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323257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i="0" dirty="0">
              <a:effectLst>
                <a:glow rad="228600">
                  <a:srgbClr val="040000"/>
                </a:glo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15FDE-99EF-4263-A2B1-95B834CF7CE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310102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i="0" dirty="0">
              <a:effectLst>
                <a:glow rad="228600">
                  <a:srgbClr val="040000"/>
                </a:glo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15FDE-99EF-4263-A2B1-95B834CF7CE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137670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i="0" dirty="0">
              <a:effectLst>
                <a:glow rad="228600">
                  <a:srgbClr val="040000"/>
                </a:glo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15FDE-99EF-4263-A2B1-95B834CF7CE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057496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i="0" dirty="0">
              <a:effectLst>
                <a:glow rad="228600">
                  <a:srgbClr val="040000"/>
                </a:glo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15FDE-99EF-4263-A2B1-95B834CF7CE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10165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i="0" dirty="0">
              <a:effectLst>
                <a:glow rad="228600">
                  <a:srgbClr val="040000"/>
                </a:glo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15FDE-99EF-4263-A2B1-95B834CF7CE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30807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i="0" dirty="0">
              <a:effectLst>
                <a:glow rad="228600">
                  <a:srgbClr val="040000"/>
                </a:glo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15FDE-99EF-4263-A2B1-95B834CF7CE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51026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i="0" dirty="0">
              <a:effectLst>
                <a:glow rad="228600">
                  <a:srgbClr val="040000"/>
                </a:glo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15FDE-99EF-4263-A2B1-95B834CF7CE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342743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i="0" dirty="0" smtClean="0">
                <a:effectLst>
                  <a:glow rad="228600">
                    <a:srgbClr val="040000"/>
                  </a:glow>
                </a:effectLst>
              </a:rPr>
              <a:t>Mt 15:18 "But the things that proceed out of the mouth come from the heart, and those defile the man.</a:t>
            </a:r>
            <a:endParaRPr lang="en-US" sz="1200" i="0" dirty="0">
              <a:effectLst>
                <a:glow rad="228600">
                  <a:srgbClr val="040000"/>
                </a:glo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15FDE-99EF-4263-A2B1-95B834CF7CE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870097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i="0" dirty="0" smtClean="0">
                <a:effectLst>
                  <a:glow rad="228600">
                    <a:srgbClr val="040000"/>
                  </a:glow>
                </a:effectLst>
              </a:rPr>
              <a:t>Solomon sampled every fleshly desire available. It made him miserable!</a:t>
            </a:r>
            <a:endParaRPr lang="en-US" sz="1200" i="0" dirty="0">
              <a:effectLst>
                <a:glow rad="228600">
                  <a:srgbClr val="040000"/>
                </a:glo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15FDE-99EF-4263-A2B1-95B834CF7CE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96709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i="0" dirty="0" smtClean="0">
                <a:effectLst>
                  <a:glow rad="228600">
                    <a:srgbClr val="040000"/>
                  </a:glow>
                </a:effectLst>
              </a:rPr>
              <a:t>Solomon sampled every fleshly desire available. It made him miserable!</a:t>
            </a:r>
            <a:endParaRPr lang="en-US" sz="1200" i="0" dirty="0">
              <a:effectLst>
                <a:glow rad="228600">
                  <a:srgbClr val="040000"/>
                </a:glo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15FDE-99EF-4263-A2B1-95B834CF7CE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699082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i="0" dirty="0">
              <a:effectLst>
                <a:glow rad="228600">
                  <a:srgbClr val="040000"/>
                </a:glo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15FDE-99EF-4263-A2B1-95B834CF7CE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576994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i="0" dirty="0">
              <a:effectLst>
                <a:glow rad="228600">
                  <a:srgbClr val="040000"/>
                </a:glo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15FDE-99EF-4263-A2B1-95B834CF7CE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56639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06BB6-1C83-4D6F-B78F-6BBF6D5AA7F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61856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A903E-111F-48EA-A059-B56959FACC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035417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CFA4-D681-4A4A-B796-F15E492D218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16725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1A11-EFD3-4E5E-8C50-A7E50BE2AC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280568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056A-644A-4E54-821E-C8FBD46B8A0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29058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455B1-B204-4EE3-8467-719975746D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29730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9235-9CD5-40C1-B792-C21A0B3BEC6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624261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3B57A-7FC0-416C-97B8-4047807D35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416788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AD57-2053-4D84-B514-800E54D628E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495958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FC3B0-9A43-48A4-85CE-B999A76FEA9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533607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EE218-E1BD-4DFC-B39D-A601FA6AB8B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33599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6EECE-6E6C-4932-B681-71D70B54B8B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986555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78" r:id="rId1"/>
    <p:sldLayoutId id="2147484279" r:id="rId2"/>
    <p:sldLayoutId id="2147484280" r:id="rId3"/>
    <p:sldLayoutId id="2147484281" r:id="rId4"/>
    <p:sldLayoutId id="2147484282" r:id="rId5"/>
    <p:sldLayoutId id="2147484283" r:id="rId6"/>
    <p:sldLayoutId id="2147484284" r:id="rId7"/>
    <p:sldLayoutId id="2147484285" r:id="rId8"/>
    <p:sldLayoutId id="2147484286" r:id="rId9"/>
    <p:sldLayoutId id="2147484287" r:id="rId10"/>
    <p:sldLayoutId id="2147484288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-20715" y="0"/>
            <a:ext cx="9164715" cy="611552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28600" y="514350"/>
            <a:ext cx="9144000" cy="9491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4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Solomon’s Experiment</a:t>
            </a:r>
            <a:endParaRPr lang="en-US" sz="6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132891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112395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5500" b="1" dirty="0" smtClean="0">
                <a:effectLst>
                  <a:glow rad="228600">
                    <a:srgbClr val="000000"/>
                  </a:glow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</a:rPr>
              <a:t>Solomon Reveals to Us</a:t>
            </a:r>
            <a:endParaRPr lang="en-US" sz="5500" b="1" dirty="0">
              <a:effectLst>
                <a:glow rad="228600">
                  <a:srgbClr val="000000"/>
                </a:glow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00150"/>
            <a:ext cx="8915400" cy="381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You cannot find:</a:t>
            </a:r>
          </a:p>
          <a:p>
            <a:pPr marL="0" indent="0">
              <a:buNone/>
            </a:pPr>
            <a:r>
              <a:rPr lang="en-US" sz="3200" dirty="0">
                <a:effectLst>
                  <a:glow rad="228600">
                    <a:srgbClr val="000000"/>
                  </a:glow>
                </a:effectLst>
              </a:rPr>
              <a:t>	</a:t>
            </a: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- Meaningfulness and Purpose</a:t>
            </a:r>
          </a:p>
          <a:p>
            <a:pPr marL="0" indent="0">
              <a:buNone/>
            </a:pPr>
            <a:r>
              <a:rPr lang="en-US" sz="3200" dirty="0">
                <a:effectLst>
                  <a:glow rad="228600">
                    <a:srgbClr val="000000"/>
                  </a:glow>
                </a:effectLst>
              </a:rPr>
              <a:t>	</a:t>
            </a: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- Joy, Contentment and Peace</a:t>
            </a:r>
          </a:p>
          <a:p>
            <a:pPr marL="0" indent="0">
              <a:buNone/>
            </a:pP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Pursuing these things with worldly tools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811767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112395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5500" b="1" dirty="0" smtClean="0">
                <a:effectLst>
                  <a:glow rad="228600">
                    <a:srgbClr val="000000"/>
                  </a:glow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</a:rPr>
              <a:t>What Solomon Lacked</a:t>
            </a:r>
            <a:endParaRPr lang="en-US" sz="5500" b="1" dirty="0">
              <a:effectLst>
                <a:glow rad="228600">
                  <a:srgbClr val="000000"/>
                </a:glow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00150"/>
            <a:ext cx="8915400" cy="381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Ephesians 3:1-5</a:t>
            </a:r>
          </a:p>
          <a:p>
            <a:pPr marL="0" indent="0">
              <a:buNone/>
            </a:pPr>
            <a:r>
              <a:rPr lang="en-US" sz="3200" dirty="0">
                <a:effectLst>
                  <a:glow rad="228600">
                    <a:srgbClr val="000000"/>
                  </a:glow>
                </a:effectLst>
              </a:rPr>
              <a:t>	1) in other generations was not made </a:t>
            </a: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known</a:t>
            </a:r>
          </a:p>
          <a:p>
            <a:pPr marL="0" indent="0">
              <a:buNone/>
            </a:pPr>
            <a:r>
              <a:rPr lang="en-US" sz="3200" dirty="0">
                <a:effectLst>
                  <a:glow rad="228600">
                    <a:srgbClr val="000000"/>
                  </a:glow>
                </a:effectLst>
              </a:rPr>
              <a:t>	2) when you read you can </a:t>
            </a: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understand</a:t>
            </a:r>
          </a:p>
          <a:p>
            <a:pPr marL="0" indent="0">
              <a:buNone/>
            </a:pP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Galatians 5:22-25</a:t>
            </a:r>
          </a:p>
          <a:p>
            <a:pPr marL="0" indent="0">
              <a:buNone/>
            </a:pPr>
            <a:r>
              <a:rPr lang="en-US" sz="3200" dirty="0">
                <a:effectLst>
                  <a:glow rad="228600">
                    <a:srgbClr val="000000"/>
                  </a:glow>
                </a:effectLst>
              </a:rPr>
              <a:t>	</a:t>
            </a: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1) Walking by the revealed Word</a:t>
            </a:r>
          </a:p>
          <a:p>
            <a:pPr marL="0" indent="0">
              <a:buNone/>
            </a:pPr>
            <a:r>
              <a:rPr lang="en-US" sz="3200" dirty="0">
                <a:effectLst>
                  <a:glow rad="228600">
                    <a:srgbClr val="000000"/>
                  </a:glow>
                </a:effectLst>
              </a:rPr>
              <a:t>	</a:t>
            </a: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2) Spiritual blessings are only found here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23128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112395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5800" b="1" dirty="0" smtClean="0">
                <a:effectLst>
                  <a:glow rad="228600">
                    <a:srgbClr val="000000"/>
                  </a:glow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</a:rPr>
              <a:t>Conclusions</a:t>
            </a:r>
            <a:endParaRPr lang="en-US" sz="5700" b="1" dirty="0">
              <a:effectLst>
                <a:glow rad="228600">
                  <a:srgbClr val="000000"/>
                </a:glow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00150"/>
            <a:ext cx="8763000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Unique among men, Solomon could sample all</a:t>
            </a:r>
          </a:p>
          <a:p>
            <a:pPr marL="0" indent="0">
              <a:buNone/>
            </a:pPr>
            <a:r>
              <a:rPr lang="en-US" sz="3200" dirty="0">
                <a:effectLst>
                  <a:glow rad="228600">
                    <a:srgbClr val="000000"/>
                  </a:glow>
                </a:effectLst>
              </a:rPr>
              <a:t>	</a:t>
            </a: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- NOTHING satisfied his emptiness</a:t>
            </a:r>
          </a:p>
          <a:p>
            <a:pPr marL="0" indent="0">
              <a:buNone/>
            </a:pPr>
            <a:r>
              <a:rPr lang="en-US" sz="3200" dirty="0">
                <a:effectLst>
                  <a:glow rad="228600">
                    <a:srgbClr val="000000"/>
                  </a:glow>
                </a:effectLst>
              </a:rPr>
              <a:t>	</a:t>
            </a: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- He failed at life:</a:t>
            </a:r>
          </a:p>
          <a:p>
            <a:pPr marL="0" indent="0" algn="just">
              <a:buNone/>
            </a:pPr>
            <a:r>
              <a:rPr lang="en-US" sz="3200" i="1" dirty="0" smtClean="0">
                <a:effectLst>
                  <a:glow rad="228600">
                    <a:srgbClr val="000000"/>
                  </a:glow>
                </a:effectLst>
              </a:rPr>
              <a:t>Now </a:t>
            </a:r>
            <a:r>
              <a:rPr lang="en-US" sz="3200" i="1" dirty="0">
                <a:effectLst>
                  <a:glow rad="228600">
                    <a:srgbClr val="000000"/>
                  </a:glow>
                </a:effectLst>
              </a:rPr>
              <a:t>the LORD was angry with Solomon because his heart was turned away from the LORD, the God of Israel, who had appeared to him </a:t>
            </a:r>
            <a:r>
              <a:rPr lang="en-US" sz="3200" i="1" dirty="0" smtClean="0">
                <a:effectLst>
                  <a:glow rad="228600">
                    <a:srgbClr val="000000"/>
                  </a:glow>
                </a:effectLst>
              </a:rPr>
              <a:t>twice </a:t>
            </a: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												1 </a:t>
            </a:r>
            <a:r>
              <a:rPr lang="en-US" sz="3200" dirty="0">
                <a:effectLst>
                  <a:glow rad="228600">
                    <a:srgbClr val="000000"/>
                  </a:glow>
                </a:effectLst>
              </a:rPr>
              <a:t>Kings 11:9 </a:t>
            </a:r>
            <a:endParaRPr lang="en-US" sz="3200" dirty="0" smtClean="0">
              <a:effectLst>
                <a:glow rad="228600">
                  <a:srgbClr val="000000"/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573970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112395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5800" b="1" dirty="0" smtClean="0">
                <a:effectLst>
                  <a:glow rad="228600">
                    <a:srgbClr val="000000"/>
                  </a:glow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</a:rPr>
              <a:t>Conclusions</a:t>
            </a:r>
            <a:endParaRPr lang="en-US" sz="5700" b="1" dirty="0">
              <a:effectLst>
                <a:glow rad="228600">
                  <a:srgbClr val="000000"/>
                </a:glow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00150"/>
            <a:ext cx="8763000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YOUR success in life will not be because of:</a:t>
            </a:r>
          </a:p>
          <a:p>
            <a:pPr marL="0" indent="0">
              <a:buNone/>
            </a:pPr>
            <a:r>
              <a:rPr lang="en-US" sz="3200" dirty="0">
                <a:effectLst>
                  <a:glow rad="228600">
                    <a:srgbClr val="000000"/>
                  </a:glow>
                </a:effectLst>
              </a:rPr>
              <a:t>	</a:t>
            </a: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Wealth</a:t>
            </a:r>
          </a:p>
          <a:p>
            <a:pPr marL="0" indent="0">
              <a:buNone/>
            </a:pPr>
            <a:r>
              <a:rPr lang="en-US" sz="3200" dirty="0">
                <a:effectLst>
                  <a:glow rad="228600">
                    <a:srgbClr val="000000"/>
                  </a:glow>
                </a:effectLst>
              </a:rPr>
              <a:t>	</a:t>
            </a: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Knowledge</a:t>
            </a:r>
          </a:p>
          <a:p>
            <a:pPr marL="0" indent="0">
              <a:buNone/>
            </a:pPr>
            <a:r>
              <a:rPr lang="en-US" sz="3200" dirty="0">
                <a:effectLst>
                  <a:glow rad="228600">
                    <a:srgbClr val="000000"/>
                  </a:glow>
                </a:effectLst>
              </a:rPr>
              <a:t>	</a:t>
            </a: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Success</a:t>
            </a:r>
          </a:p>
          <a:p>
            <a:pPr marL="0" indent="0">
              <a:buNone/>
            </a:pP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It will be ONLY in your obedience to God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673663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112395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5500" b="1" dirty="0" smtClean="0">
                <a:effectLst>
                  <a:glow rad="228600">
                    <a:srgbClr val="000000"/>
                  </a:glow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</a:rPr>
              <a:t>God’s Gift to Solomon</a:t>
            </a:r>
            <a:endParaRPr lang="en-US" sz="5500" b="1" dirty="0">
              <a:effectLst>
                <a:glow rad="228600">
                  <a:srgbClr val="000000"/>
                </a:glow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00150"/>
            <a:ext cx="8534400" cy="381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1 Kings 3:5-13</a:t>
            </a:r>
          </a:p>
          <a:p>
            <a:pPr marL="0" indent="0">
              <a:buNone/>
            </a:pP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1 Kings 4:29-34</a:t>
            </a:r>
          </a:p>
          <a:p>
            <a:pPr marL="0" indent="0">
              <a:buNone/>
            </a:pPr>
            <a:endParaRPr lang="en-US" sz="3200" dirty="0">
              <a:effectLst>
                <a:glow rad="228600">
                  <a:srgbClr val="000000"/>
                </a:glow>
              </a:effectLst>
            </a:endParaRPr>
          </a:p>
          <a:p>
            <a:pPr marL="0" indent="0">
              <a:buNone/>
            </a:pP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     </a:t>
            </a:r>
            <a:r>
              <a:rPr lang="en-US" sz="3200" i="1" dirty="0" smtClean="0">
                <a:effectLst>
                  <a:glow rad="228600">
                    <a:srgbClr val="000000"/>
                  </a:glow>
                </a:effectLst>
              </a:rPr>
              <a:t>So </a:t>
            </a:r>
            <a:r>
              <a:rPr lang="en-US" sz="3200" i="1" dirty="0">
                <a:effectLst>
                  <a:glow rad="228600">
                    <a:srgbClr val="000000"/>
                  </a:glow>
                </a:effectLst>
              </a:rPr>
              <a:t>King Solomon became greater than all </a:t>
            </a:r>
            <a:r>
              <a:rPr lang="en-US" sz="3200" i="1" dirty="0" smtClean="0">
                <a:effectLst>
                  <a:glow rad="228600">
                    <a:srgbClr val="000000"/>
                  </a:glow>
                </a:effectLst>
              </a:rPr>
              <a:t>                     the kings </a:t>
            </a:r>
            <a:r>
              <a:rPr lang="en-US" sz="3200" i="1" dirty="0">
                <a:effectLst>
                  <a:glow rad="228600">
                    <a:srgbClr val="000000"/>
                  </a:glow>
                </a:effectLst>
              </a:rPr>
              <a:t>of the earth in riches and in wisdom</a:t>
            </a: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.</a:t>
            </a:r>
            <a:r>
              <a:rPr lang="en-US" sz="3200" dirty="0">
                <a:effectLst>
                  <a:glow rad="228600">
                    <a:srgbClr val="000000"/>
                  </a:glow>
                </a:effectLst>
              </a:rPr>
              <a:t> </a:t>
            </a: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							1 Kings </a:t>
            </a:r>
            <a:r>
              <a:rPr lang="en-US" sz="3200" dirty="0">
                <a:effectLst>
                  <a:glow rad="228600">
                    <a:srgbClr val="000000"/>
                  </a:glow>
                </a:effectLst>
              </a:rPr>
              <a:t>10:23 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4766451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112395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5500" b="1" dirty="0" smtClean="0">
                <a:effectLst>
                  <a:glow rad="228600">
                    <a:srgbClr val="000000"/>
                  </a:glow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</a:rPr>
              <a:t>God’s Gift </a:t>
            </a:r>
            <a:r>
              <a:rPr lang="en-US" sz="5500" b="1" i="1" dirty="0" smtClean="0">
                <a:effectLst>
                  <a:glow rad="228600">
                    <a:srgbClr val="000000"/>
                  </a:glow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</a:rPr>
              <a:t>thru</a:t>
            </a:r>
            <a:r>
              <a:rPr lang="en-US" sz="5500" b="1" dirty="0" smtClean="0">
                <a:effectLst>
                  <a:glow rad="228600">
                    <a:srgbClr val="000000"/>
                  </a:glow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</a:rPr>
              <a:t> Solomon</a:t>
            </a:r>
            <a:endParaRPr lang="en-US" sz="5500" b="1" dirty="0">
              <a:effectLst>
                <a:glow rad="228600">
                  <a:srgbClr val="000000"/>
                </a:glow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00150"/>
            <a:ext cx="8305800" cy="381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The questions of life:</a:t>
            </a:r>
          </a:p>
          <a:p>
            <a:pPr marL="0" indent="0">
              <a:buNone/>
            </a:pPr>
            <a:r>
              <a:rPr lang="en-US" sz="3200" dirty="0">
                <a:effectLst>
                  <a:glow rad="228600">
                    <a:srgbClr val="000000"/>
                  </a:glow>
                </a:effectLst>
              </a:rPr>
              <a:t>	</a:t>
            </a: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What is the meaning of life?</a:t>
            </a:r>
          </a:p>
          <a:p>
            <a:pPr marL="0" indent="0">
              <a:buNone/>
            </a:pPr>
            <a:r>
              <a:rPr lang="en-US" sz="3200" dirty="0">
                <a:effectLst>
                  <a:glow rad="228600">
                    <a:srgbClr val="000000"/>
                  </a:glow>
                </a:effectLst>
              </a:rPr>
              <a:t>	</a:t>
            </a: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How can I find happiness in life?</a:t>
            </a:r>
          </a:p>
          <a:p>
            <a:pPr marL="0" indent="0">
              <a:buNone/>
            </a:pPr>
            <a:r>
              <a:rPr lang="en-US" sz="3200" dirty="0">
                <a:effectLst>
                  <a:glow rad="228600">
                    <a:srgbClr val="000000"/>
                  </a:glow>
                </a:effectLst>
              </a:rPr>
              <a:t>	</a:t>
            </a: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What do I need to have purpose in life?</a:t>
            </a:r>
            <a:endParaRPr lang="en-US" sz="3200" dirty="0">
              <a:effectLst>
                <a:glow rad="228600">
                  <a:srgbClr val="000000"/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76937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112395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5500" b="1" dirty="0" smtClean="0">
                <a:effectLst>
                  <a:glow rad="228600">
                    <a:srgbClr val="000000"/>
                  </a:glow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</a:rPr>
              <a:t>God’s Gift </a:t>
            </a:r>
            <a:r>
              <a:rPr lang="en-US" sz="5500" b="1" i="1" dirty="0" smtClean="0">
                <a:effectLst>
                  <a:glow rad="228600">
                    <a:srgbClr val="000000"/>
                  </a:glow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</a:rPr>
              <a:t>thru</a:t>
            </a:r>
            <a:r>
              <a:rPr lang="en-US" sz="5500" b="1" dirty="0" smtClean="0">
                <a:effectLst>
                  <a:glow rad="228600">
                    <a:srgbClr val="000000"/>
                  </a:glow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</a:rPr>
              <a:t> Solomon</a:t>
            </a:r>
            <a:endParaRPr lang="en-US" sz="5500" b="1" dirty="0">
              <a:effectLst>
                <a:glow rad="228600">
                  <a:srgbClr val="000000"/>
                </a:glow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00150"/>
            <a:ext cx="8915400" cy="381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Often we see the limitation in our circumstances</a:t>
            </a:r>
          </a:p>
          <a:p>
            <a:pPr marL="0" indent="0">
              <a:buNone/>
            </a:pPr>
            <a:r>
              <a:rPr lang="en-US" sz="3200" dirty="0">
                <a:effectLst>
                  <a:glow rad="228600">
                    <a:srgbClr val="000000"/>
                  </a:glow>
                </a:effectLst>
              </a:rPr>
              <a:t>	</a:t>
            </a:r>
            <a:r>
              <a:rPr lang="en-US" sz="3200" i="1" dirty="0" smtClean="0">
                <a:effectLst>
                  <a:glow rad="228600">
                    <a:srgbClr val="000000"/>
                  </a:glow>
                </a:effectLst>
              </a:rPr>
              <a:t>- “I don’t have enough money to be happy”</a:t>
            </a:r>
          </a:p>
          <a:p>
            <a:pPr marL="0" indent="0">
              <a:buNone/>
            </a:pPr>
            <a:r>
              <a:rPr lang="en-US" sz="3200" i="1" dirty="0">
                <a:effectLst>
                  <a:glow rad="228600">
                    <a:srgbClr val="000000"/>
                  </a:glow>
                </a:effectLst>
              </a:rPr>
              <a:t>	</a:t>
            </a:r>
            <a:r>
              <a:rPr lang="en-US" sz="3200" i="1" dirty="0" smtClean="0">
                <a:effectLst>
                  <a:glow rad="228600">
                    <a:srgbClr val="000000"/>
                  </a:glow>
                </a:effectLst>
              </a:rPr>
              <a:t>- “I don’t know enough to be content”</a:t>
            </a:r>
          </a:p>
          <a:p>
            <a:pPr marL="0" indent="0">
              <a:buNone/>
            </a:pPr>
            <a:r>
              <a:rPr lang="en-US" sz="3200" i="1" dirty="0">
                <a:effectLst>
                  <a:glow rad="228600">
                    <a:srgbClr val="000000"/>
                  </a:glow>
                </a:effectLst>
              </a:rPr>
              <a:t>	</a:t>
            </a:r>
            <a:r>
              <a:rPr lang="en-US" sz="3200" i="1" dirty="0" smtClean="0">
                <a:effectLst>
                  <a:glow rad="228600">
                    <a:srgbClr val="000000"/>
                  </a:glow>
                </a:effectLst>
              </a:rPr>
              <a:t>- “I am not powerful enough to have purpose”</a:t>
            </a:r>
          </a:p>
          <a:p>
            <a:pPr marL="0" indent="0">
              <a:buNone/>
            </a:pPr>
            <a:endParaRPr lang="en-US" sz="3200" dirty="0" smtClean="0">
              <a:effectLst>
                <a:glow rad="228600">
                  <a:srgbClr val="000000"/>
                </a:glow>
              </a:effectLst>
            </a:endParaRPr>
          </a:p>
          <a:p>
            <a:pPr marL="0" indent="0">
              <a:buNone/>
            </a:pP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One time in history a human had the maximum amount of power, money and wisdom to find out</a:t>
            </a:r>
            <a:endParaRPr lang="en-US" sz="3200" dirty="0">
              <a:effectLst>
                <a:glow rad="228600">
                  <a:srgbClr val="000000"/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7058313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112395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5500" b="1" dirty="0" smtClean="0">
                <a:effectLst>
                  <a:glow rad="228600">
                    <a:srgbClr val="000000"/>
                  </a:glow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</a:rPr>
              <a:t>Ecclesiastes 1:12-18</a:t>
            </a:r>
            <a:endParaRPr lang="en-US" sz="5500" b="1" dirty="0">
              <a:effectLst>
                <a:glow rad="228600">
                  <a:srgbClr val="000000"/>
                </a:glow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00150"/>
            <a:ext cx="8915400" cy="381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What if you could know EVERYTHING?</a:t>
            </a:r>
          </a:p>
          <a:p>
            <a:pPr marL="0" indent="0">
              <a:buNone/>
            </a:pPr>
            <a:endParaRPr lang="en-US" sz="3200" dirty="0" smtClean="0">
              <a:effectLst>
                <a:glow rad="228600">
                  <a:srgbClr val="000000"/>
                </a:glow>
              </a:effectLst>
            </a:endParaRPr>
          </a:p>
          <a:p>
            <a:pPr marL="0" indent="0">
              <a:buNone/>
            </a:pP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Would it be satisfying?</a:t>
            </a:r>
          </a:p>
          <a:p>
            <a:pPr marL="0" indent="0">
              <a:buNone/>
            </a:pPr>
            <a:endParaRPr lang="en-US" sz="3200" dirty="0" smtClean="0">
              <a:effectLst>
                <a:glow rad="228600">
                  <a:srgbClr val="000000"/>
                </a:glow>
              </a:effectLst>
            </a:endParaRPr>
          </a:p>
          <a:p>
            <a:pPr marL="0" indent="0">
              <a:buNone/>
            </a:pP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Result: the more you know, the LESS happy you are!</a:t>
            </a:r>
            <a:endParaRPr lang="en-US" sz="3200" dirty="0">
              <a:effectLst>
                <a:glow rad="228600">
                  <a:srgbClr val="000000"/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125000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112395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5500" b="1" dirty="0" smtClean="0">
                <a:effectLst>
                  <a:glow rad="228600">
                    <a:srgbClr val="000000"/>
                  </a:glow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</a:rPr>
              <a:t>Ecclesiastes 2:1-12</a:t>
            </a:r>
            <a:endParaRPr lang="en-US" sz="5500" b="1" dirty="0">
              <a:effectLst>
                <a:glow rad="228600">
                  <a:srgbClr val="000000"/>
                </a:glow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00150"/>
            <a:ext cx="8915400" cy="381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What if you could enjoy EVERYTHING?</a:t>
            </a:r>
          </a:p>
          <a:p>
            <a:pPr marL="0" indent="0">
              <a:buNone/>
            </a:pPr>
            <a:endParaRPr lang="en-US" sz="3200" dirty="0" smtClean="0">
              <a:effectLst>
                <a:glow rad="228600">
                  <a:srgbClr val="000000"/>
                </a:glow>
              </a:effectLst>
            </a:endParaRPr>
          </a:p>
          <a:p>
            <a:pPr marL="0" indent="0">
              <a:buNone/>
            </a:pP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Everything your flesh desires?</a:t>
            </a:r>
          </a:p>
          <a:p>
            <a:pPr marL="0" indent="0">
              <a:buNone/>
            </a:pPr>
            <a:endParaRPr lang="en-US" sz="3200" dirty="0" smtClean="0">
              <a:effectLst>
                <a:glow rad="228600">
                  <a:srgbClr val="000000"/>
                </a:glow>
              </a:effectLst>
            </a:endParaRPr>
          </a:p>
          <a:p>
            <a:pPr marL="0" indent="0">
              <a:buNone/>
            </a:pP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Result: indulgence only brought emptiness!</a:t>
            </a:r>
            <a:endParaRPr lang="en-US" sz="3200" dirty="0">
              <a:effectLst>
                <a:glow rad="228600">
                  <a:srgbClr val="000000"/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049038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112395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5500" b="1" dirty="0" smtClean="0">
                <a:effectLst>
                  <a:glow rad="228600">
                    <a:srgbClr val="000000"/>
                  </a:glow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</a:rPr>
              <a:t>Ecclesiastes 2:13-23</a:t>
            </a:r>
            <a:endParaRPr lang="en-US" sz="5500" b="1" dirty="0">
              <a:effectLst>
                <a:glow rad="228600">
                  <a:srgbClr val="000000"/>
                </a:glow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00150"/>
            <a:ext cx="8915400" cy="381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What if you could succeed at EVERYTHING?</a:t>
            </a:r>
          </a:p>
          <a:p>
            <a:pPr marL="0" indent="0">
              <a:buNone/>
            </a:pPr>
            <a:endParaRPr lang="en-US" sz="3200" dirty="0" smtClean="0">
              <a:effectLst>
                <a:glow rad="228600">
                  <a:srgbClr val="000000"/>
                </a:glow>
              </a:effectLst>
            </a:endParaRPr>
          </a:p>
          <a:p>
            <a:pPr marL="0" indent="0">
              <a:buNone/>
            </a:pP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Be the best at what you do?</a:t>
            </a:r>
          </a:p>
          <a:p>
            <a:pPr marL="0" indent="0">
              <a:buNone/>
            </a:pPr>
            <a:endParaRPr lang="en-US" sz="3200" dirty="0" smtClean="0">
              <a:effectLst>
                <a:glow rad="228600">
                  <a:srgbClr val="000000"/>
                </a:glow>
              </a:effectLst>
            </a:endParaRPr>
          </a:p>
          <a:p>
            <a:pPr marL="0" indent="0">
              <a:buNone/>
            </a:pP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Result: nothing you work at will remain!</a:t>
            </a:r>
            <a:endParaRPr lang="en-US" sz="3200" dirty="0">
              <a:effectLst>
                <a:glow rad="228600">
                  <a:srgbClr val="000000"/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421121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112395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5500" b="1" dirty="0" smtClean="0">
                <a:effectLst>
                  <a:glow rad="228600">
                    <a:srgbClr val="000000"/>
                  </a:glow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</a:rPr>
              <a:t>What Solomon Realized</a:t>
            </a:r>
            <a:endParaRPr lang="en-US" sz="5500" b="1" dirty="0">
              <a:effectLst>
                <a:glow rad="228600">
                  <a:srgbClr val="000000"/>
                </a:glow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00150"/>
            <a:ext cx="8915400" cy="381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There is nothing fair about this life</a:t>
            </a:r>
          </a:p>
          <a:p>
            <a:pPr marL="0" indent="0">
              <a:buNone/>
            </a:pPr>
            <a:r>
              <a:rPr lang="en-US" sz="3200" dirty="0">
                <a:effectLst>
                  <a:glow rad="228600">
                    <a:srgbClr val="000000"/>
                  </a:glow>
                </a:effectLst>
              </a:rPr>
              <a:t>	</a:t>
            </a: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Ecclesiastes 3:16, 4:1,8</a:t>
            </a:r>
          </a:p>
          <a:p>
            <a:pPr marL="0" indent="0">
              <a:buNone/>
            </a:pP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Yet all men strive for something:</a:t>
            </a:r>
          </a:p>
          <a:p>
            <a:pPr marL="0" indent="0">
              <a:buNone/>
            </a:pPr>
            <a:r>
              <a:rPr lang="en-US" sz="3200" dirty="0">
                <a:effectLst>
                  <a:glow rad="228600">
                    <a:srgbClr val="000000"/>
                  </a:glow>
                </a:effectLst>
              </a:rPr>
              <a:t>	</a:t>
            </a: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Right</a:t>
            </a:r>
          </a:p>
          <a:p>
            <a:pPr marL="0" indent="0">
              <a:buNone/>
            </a:pPr>
            <a:r>
              <a:rPr lang="en-US" sz="3200" dirty="0">
                <a:effectLst>
                  <a:glow rad="228600">
                    <a:srgbClr val="000000"/>
                  </a:glow>
                </a:effectLst>
              </a:rPr>
              <a:t>	</a:t>
            </a: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Eternal </a:t>
            </a:r>
          </a:p>
          <a:p>
            <a:pPr marL="0" indent="0">
              <a:buNone/>
            </a:pP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What hope does man have?</a:t>
            </a:r>
            <a:endParaRPr lang="en-US" sz="3200" dirty="0">
              <a:effectLst>
                <a:glow rad="228600">
                  <a:srgbClr val="000000"/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690211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112395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5500" b="1" dirty="0" smtClean="0">
                <a:effectLst>
                  <a:glow rad="228600">
                    <a:srgbClr val="000000"/>
                  </a:glow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</a:rPr>
              <a:t>What Solomon Realized</a:t>
            </a:r>
            <a:endParaRPr lang="en-US" sz="5500" b="1" dirty="0">
              <a:effectLst>
                <a:glow rad="228600">
                  <a:srgbClr val="000000"/>
                </a:glow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00150"/>
            <a:ext cx="8915400" cy="381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The hope that is NOT in this life</a:t>
            </a:r>
          </a:p>
          <a:p>
            <a:pPr marL="0" indent="0">
              <a:buNone/>
            </a:pP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- Meaning: neither power, fame, knowledge help</a:t>
            </a:r>
          </a:p>
          <a:p>
            <a:pPr marL="0" indent="0">
              <a:buNone/>
            </a:pPr>
            <a:r>
              <a:rPr lang="en-US" sz="3200" dirty="0" smtClean="0">
                <a:effectLst>
                  <a:glow rad="228600">
                    <a:srgbClr val="000000"/>
                  </a:glow>
                </a:effectLst>
              </a:rPr>
              <a:t>- These were Solomon’s tools of investigation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6162123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a="http://schemas.openxmlformats.org/drawingml/2006/main" xmlns="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76230</TotalTime>
  <Words>557</Words>
  <Application>Microsoft Macintosh PowerPoint</Application>
  <PresentationFormat>On-screen Show (16:9)</PresentationFormat>
  <Paragraphs>87</Paragraphs>
  <Slides>13</Slides>
  <Notes>13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God’s Gift to Solomon</vt:lpstr>
      <vt:lpstr>God’s Gift thru Solomon</vt:lpstr>
      <vt:lpstr>God’s Gift thru Solomon</vt:lpstr>
      <vt:lpstr>Ecclesiastes 1:12-18</vt:lpstr>
      <vt:lpstr>Ecclesiastes 2:1-12</vt:lpstr>
      <vt:lpstr>Ecclesiastes 2:13-23</vt:lpstr>
      <vt:lpstr>What Solomon Realized</vt:lpstr>
      <vt:lpstr>What Solomon Realized</vt:lpstr>
      <vt:lpstr>Solomon Reveals to Us</vt:lpstr>
      <vt:lpstr>What Solomon Lacked</vt:lpstr>
      <vt:lpstr>Conclusions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Communion</dc:title>
  <dc:creator>BRIAN HAINES</dc:creator>
  <cp:lastModifiedBy>Kyle Pope</cp:lastModifiedBy>
  <cp:revision>383</cp:revision>
  <dcterms:created xsi:type="dcterms:W3CDTF">2019-09-22T23:20:37Z</dcterms:created>
  <dcterms:modified xsi:type="dcterms:W3CDTF">2019-09-22T23:22:16Z</dcterms:modified>
</cp:coreProperties>
</file>