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notesSlides/notesSlide3.xml" ContentType="application/vnd.openxmlformats-officedocument.presentationml.notesSlide+xml"/>
  <Override PartName="/ppt/notesSlides/notesSlide10.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9.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12.xml" ContentType="application/vnd.openxmlformats-officedocument.presentationml.notesSlide+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4277" r:id="rId1"/>
  </p:sldMasterIdLst>
  <p:notesMasterIdLst>
    <p:notesMasterId r:id="rId14"/>
  </p:notesMasterIdLst>
  <p:sldIdLst>
    <p:sldId id="846" r:id="rId2"/>
    <p:sldId id="866" r:id="rId3"/>
    <p:sldId id="868" r:id="rId4"/>
    <p:sldId id="915" r:id="rId5"/>
    <p:sldId id="919" r:id="rId6"/>
    <p:sldId id="920" r:id="rId7"/>
    <p:sldId id="916" r:id="rId8"/>
    <p:sldId id="917" r:id="rId9"/>
    <p:sldId id="918" r:id="rId10"/>
    <p:sldId id="922" r:id="rId11"/>
    <p:sldId id="887" r:id="rId12"/>
    <p:sldId id="881" r:id="rId13"/>
  </p:sldIdLst>
  <p:sldSz cx="9144000" cy="5143500" type="screen16x9"/>
  <p:notesSz cx="6858000" cy="9144000"/>
  <p:defaultTextStyle>
    <a:defPPr>
      <a:defRPr lang="en-GB"/>
    </a:defPPr>
    <a:lvl1pPr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1pPr>
    <a:lvl2pPr marL="4572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2pPr>
    <a:lvl3pPr marL="9144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3pPr>
    <a:lvl4pPr marL="13716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4pPr>
    <a:lvl5pPr marL="18288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5pPr>
    <a:lvl6pPr marL="2286000" algn="l" defTabSz="914400" rtl="0" eaLnBrk="1" latinLnBrk="0" hangingPunct="1">
      <a:defRPr kern="1200">
        <a:solidFill>
          <a:schemeClr val="bg1"/>
        </a:solidFill>
        <a:latin typeface="Arial" charset="0"/>
        <a:ea typeface="+mn-ea"/>
        <a:cs typeface="Lucida Sans Unicode" charset="0"/>
      </a:defRPr>
    </a:lvl6pPr>
    <a:lvl7pPr marL="2743200" algn="l" defTabSz="914400" rtl="0" eaLnBrk="1" latinLnBrk="0" hangingPunct="1">
      <a:defRPr kern="1200">
        <a:solidFill>
          <a:schemeClr val="bg1"/>
        </a:solidFill>
        <a:latin typeface="Arial" charset="0"/>
        <a:ea typeface="+mn-ea"/>
        <a:cs typeface="Lucida Sans Unicode" charset="0"/>
      </a:defRPr>
    </a:lvl7pPr>
    <a:lvl8pPr marL="3200400" algn="l" defTabSz="914400" rtl="0" eaLnBrk="1" latinLnBrk="0" hangingPunct="1">
      <a:defRPr kern="1200">
        <a:solidFill>
          <a:schemeClr val="bg1"/>
        </a:solidFill>
        <a:latin typeface="Arial" charset="0"/>
        <a:ea typeface="+mn-ea"/>
        <a:cs typeface="Lucida Sans Unicode" charset="0"/>
      </a:defRPr>
    </a:lvl8pPr>
    <a:lvl9pPr marL="3657600" algn="l" defTabSz="914400" rtl="0" eaLnBrk="1" latinLnBrk="0" hangingPunct="1">
      <a:defRPr kern="1200">
        <a:solidFill>
          <a:schemeClr val="bg1"/>
        </a:solidFill>
        <a:latin typeface="Arial" charset="0"/>
        <a:ea typeface="+mn-ea"/>
        <a:cs typeface="Lucida Sans Unicode" charset="0"/>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p="http://schemas.openxmlformats.org/presentationml/2006/main" xmlns:r="http://schemas.openxmlformats.org/officeDocument/2006/relationships" xmlns:a="http://schemas.openxmlformats.org/drawingml/2006/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000000"/>
    <a:srgbClr val="000403"/>
    <a:srgbClr val="004C22"/>
    <a:srgbClr val="050701"/>
    <a:srgbClr val="020103"/>
    <a:srgbClr val="040000"/>
    <a:srgbClr val="040404"/>
    <a:srgbClr val="020301"/>
    <a:srgbClr val="01090B"/>
    <a:srgbClr val="0B0101"/>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9060" autoAdjust="0"/>
    <p:restoredTop sz="75875" autoAdjust="0"/>
  </p:normalViewPr>
  <p:slideViewPr>
    <p:cSldViewPr>
      <p:cViewPr varScale="1">
        <p:scale>
          <a:sx n="103" d="100"/>
          <a:sy n="103" d="100"/>
        </p:scale>
        <p:origin x="-248" y="-104"/>
      </p:cViewPr>
      <p:guideLst>
        <p:guide orient="horz" pos="1620"/>
        <p:guide pos="2880"/>
      </p:guideLst>
    </p:cSldViewPr>
  </p:slideViewPr>
  <p:outlineViewPr>
    <p:cViewPr varScale="1">
      <p:scale>
        <a:sx n="33" d="100"/>
        <a:sy n="33" d="100"/>
      </p:scale>
      <p:origin x="0" y="-10938"/>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8193" name="AutoShape 1"/>
          <p:cNvSpPr>
            <a:spLocks noChangeArrowheads="1"/>
          </p:cNvSpPr>
          <p:nvPr/>
        </p:nvSpPr>
        <p:spPr bwMode="auto">
          <a:xfrm>
            <a:off x="0" y="0"/>
            <a:ext cx="6858000" cy="9144000"/>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8194"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8195" name="Rectangle 3"/>
          <p:cNvSpPr>
            <a:spLocks noGrp="1" noChangeArrowheads="1"/>
          </p:cNvSpPr>
          <p:nvPr>
            <p:ph type="hdr"/>
          </p:nvPr>
        </p:nvSpPr>
        <p:spPr bwMode="auto">
          <a:xfrm>
            <a:off x="0" y="0"/>
            <a:ext cx="29686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endParaRPr lang="en-GB"/>
          </a:p>
        </p:txBody>
      </p:sp>
      <p:sp>
        <p:nvSpPr>
          <p:cNvPr id="8196" name="Rectangle 4"/>
          <p:cNvSpPr>
            <a:spLocks noGrp="1" noChangeArrowheads="1"/>
          </p:cNvSpPr>
          <p:nvPr>
            <p:ph type="dt"/>
          </p:nvPr>
        </p:nvSpPr>
        <p:spPr bwMode="auto">
          <a:xfrm>
            <a:off x="3884613" y="0"/>
            <a:ext cx="29686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endParaRPr lang="en-GB"/>
          </a:p>
        </p:txBody>
      </p:sp>
      <p:sp>
        <p:nvSpPr>
          <p:cNvPr id="8197" name="Rectangle 5"/>
          <p:cNvSpPr>
            <a:spLocks noGrp="1" noRot="1" noChangeAspect="1" noChangeArrowheads="1"/>
          </p:cNvSpPr>
          <p:nvPr>
            <p:ph type="sldImg"/>
          </p:nvPr>
        </p:nvSpPr>
        <p:spPr bwMode="auto">
          <a:xfrm>
            <a:off x="382588" y="685800"/>
            <a:ext cx="6089650" cy="3425825"/>
          </a:xfrm>
          <a:prstGeom prst="rect">
            <a:avLst/>
          </a:prstGeom>
          <a:noFill/>
          <a:ln w="9525">
            <a:noFill/>
            <a:round/>
            <a:headEnd/>
            <a:tailEnd/>
          </a:ln>
          <a:effectLst/>
        </p:spPr>
      </p:sp>
      <p:sp>
        <p:nvSpPr>
          <p:cNvPr id="8198" name="Rectangle 6"/>
          <p:cNvSpPr>
            <a:spLocks noGrp="1" noChangeArrowheads="1"/>
          </p:cNvSpPr>
          <p:nvPr>
            <p:ph type="body"/>
          </p:nvPr>
        </p:nvSpPr>
        <p:spPr bwMode="auto">
          <a:xfrm>
            <a:off x="685800" y="4343400"/>
            <a:ext cx="5483225" cy="41116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8199" name="Rectangle 7"/>
          <p:cNvSpPr>
            <a:spLocks noGrp="1" noChangeArrowheads="1"/>
          </p:cNvSpPr>
          <p:nvPr>
            <p:ph type="ftr"/>
          </p:nvPr>
        </p:nvSpPr>
        <p:spPr bwMode="auto">
          <a:xfrm>
            <a:off x="0" y="8685213"/>
            <a:ext cx="2968625" cy="4540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endParaRPr lang="en-GB"/>
          </a:p>
        </p:txBody>
      </p:sp>
      <p:sp>
        <p:nvSpPr>
          <p:cNvPr id="8200" name="Rectangle 8"/>
          <p:cNvSpPr>
            <a:spLocks noGrp="1" noChangeArrowheads="1"/>
          </p:cNvSpPr>
          <p:nvPr>
            <p:ph type="sldNum"/>
          </p:nvPr>
        </p:nvSpPr>
        <p:spPr bwMode="auto">
          <a:xfrm>
            <a:off x="3884613" y="8685213"/>
            <a:ext cx="2968625" cy="4540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fld id="{27A1267E-5F3E-4EB0-939F-30DD7A2F0868}" type="slidenum">
              <a:rPr lang="en-GB"/>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15375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know VERY LITTLE about Satan. Nothing tells us if he was</a:t>
            </a:r>
            <a:r>
              <a:rPr lang="en-US" baseline="0" dirty="0" smtClean="0"/>
              <a:t> a fallen angel, etc. </a:t>
            </a:r>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1</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3778842"/>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Pr</a:t>
            </a:r>
            <a:r>
              <a:rPr lang="en-US" dirty="0" smtClean="0"/>
              <a:t> 16:25 ¶ There is a way which seems right to a man, But its end is the way of death</a:t>
            </a:r>
          </a:p>
          <a:p>
            <a:endParaRPr lang="en-US" dirty="0" smtClean="0"/>
          </a:p>
          <a:p>
            <a:r>
              <a:rPr lang="en-US" dirty="0" smtClean="0"/>
              <a:t>Living together before marriage? Instrumental music?</a:t>
            </a:r>
            <a:r>
              <a:rPr lang="en-US" baseline="0" dirty="0" smtClean="0"/>
              <a:t> </a:t>
            </a:r>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10</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62826473"/>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Jas 4:13 Come now, you who say, "Today or tomorrow we will go to such and such a city, spend a year there, buy and sell, and make a profit"; 14 whereas you do not know what will happen tomorrow. For what is your life? It is even a vapor that appears for a little time and then vanishes away. 15 Instead you ought to say, "If the Lord wills, we shall live and do this or that." 16 But now you boast in your arrogance. All such boasting is evil. 17 Therefore, to him who knows to do good and does not do it, to him it is sin.</a:t>
            </a:r>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11</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35562269"/>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12</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64702439"/>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2</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12039651"/>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1Ti 4:1 ¶ Now the Spirit expressly says that in latter times some will depart from the faith, giving heed to deceiving spirits and doctrines of demons,</a:t>
            </a:r>
          </a:p>
          <a:p>
            <a:r>
              <a:rPr lang="en-US" dirty="0" smtClean="0"/>
              <a:t>Jas 3:15 This wisdom does not descend from above, but is earthly, sensual, demonic.</a:t>
            </a:r>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3</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50455340"/>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2Co 11:13 For such men are false apostles, deceitful workers, disguising themselves as apostles of Christ.</a:t>
            </a:r>
          </a:p>
          <a:p>
            <a:r>
              <a:rPr lang="en-US" dirty="0" smtClean="0"/>
              <a:t> </a:t>
            </a:r>
            <a:r>
              <a:rPr lang="en-US" dirty="0" err="1" smtClean="0"/>
              <a:t>Eph</a:t>
            </a:r>
            <a:r>
              <a:rPr lang="en-US" dirty="0" smtClean="0"/>
              <a:t> 4:14 As a result, we are no longer to be children, tossed here and there by waves and carried about by every wind of doctrine, by the trickery of men, by craftiness in deceitful scheming;</a:t>
            </a:r>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4</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1449853"/>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5</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03044781"/>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1Ch 21:1 ¶ Then Satan stood up against Israel and moved David to number Israel.</a:t>
            </a:r>
          </a:p>
          <a:p>
            <a:endParaRPr lang="en-US" dirty="0" smtClean="0"/>
          </a:p>
          <a:p>
            <a:r>
              <a:rPr lang="en-US" dirty="0" smtClean="0"/>
              <a:t>Satan appealed to David’s insecurity through fleshly things</a:t>
            </a:r>
          </a:p>
          <a:p>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6</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84952674"/>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Ro 12:16 Be of the same mind toward one another. Do not set your mind on high things, but associate with the humble. Do not be wise in your own opinion.</a:t>
            </a:r>
          </a:p>
          <a:p>
            <a:r>
              <a:rPr lang="en-US" dirty="0" err="1" smtClean="0"/>
              <a:t>Pr</a:t>
            </a:r>
            <a:r>
              <a:rPr lang="en-US" dirty="0" smtClean="0"/>
              <a:t> 12:15 ¶ The way of a fool is right in his own eyes, But he who heeds counsel is wise.</a:t>
            </a:r>
          </a:p>
          <a:p>
            <a:r>
              <a:rPr lang="en-US" dirty="0" err="1" smtClean="0"/>
              <a:t>Pr</a:t>
            </a:r>
            <a:r>
              <a:rPr lang="en-US" dirty="0" smtClean="0"/>
              <a:t> 3:7 ¶ Do not be wise in your own eyes; Fear the LORD and depart from evil.</a:t>
            </a:r>
          </a:p>
        </p:txBody>
      </p:sp>
      <p:sp>
        <p:nvSpPr>
          <p:cNvPr id="4" name="Slide Number Placeholder 3"/>
          <p:cNvSpPr>
            <a:spLocks noGrp="1"/>
          </p:cNvSpPr>
          <p:nvPr>
            <p:ph type="sldNum" idx="10"/>
          </p:nvPr>
        </p:nvSpPr>
        <p:spPr/>
        <p:txBody>
          <a:bodyPr/>
          <a:lstStyle/>
          <a:p>
            <a:fld id="{27A1267E-5F3E-4EB0-939F-30DD7A2F0868}" type="slidenum">
              <a:rPr lang="en-GB" smtClean="0"/>
              <a:pPr/>
              <a:t>7</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54398995"/>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Pr</a:t>
            </a:r>
            <a:r>
              <a:rPr lang="en-US" dirty="0" smtClean="0"/>
              <a:t> 28:1 The wicked flee when no one pursues, But the righteous are bold as a lion.</a:t>
            </a:r>
          </a:p>
          <a:p>
            <a:r>
              <a:rPr lang="en-US" dirty="0" smtClean="0"/>
              <a:t>Mt 10:28 "And do not fear those who kill the body but cannot kill the soul. But rather fear Him who is able to destroy both soul and body in hell.</a:t>
            </a:r>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8</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02055363"/>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1Sa 15:20 And Saul said to Samuel, "But I have obeyed the voice of the LORD, and gone on the mission on which the LORD sent me, and brought back </a:t>
            </a:r>
            <a:r>
              <a:rPr lang="en-US" dirty="0" err="1" smtClean="0"/>
              <a:t>Agag</a:t>
            </a:r>
            <a:r>
              <a:rPr lang="en-US" dirty="0" smtClean="0"/>
              <a:t> king of Amalek; I have utterly destroyed the Amalekites. 21 "But the people took of the plunder, sheep and oxen, the best of the things which should have been utterly destroyed, to sacrifice to the LORD your God in Gilgal.“</a:t>
            </a:r>
          </a:p>
          <a:p>
            <a:endParaRPr lang="en-US" dirty="0" smtClean="0"/>
          </a:p>
          <a:p>
            <a:r>
              <a:rPr lang="en-US" dirty="0" smtClean="0"/>
              <a:t>Mt 25:25 'And I was afraid, and went and hid your talent in the ground. Look, there you have what is yours.' 26 "But his lord answered and said to him, 'You wicked and lazy servant, you knew that I reap where I have not sown, and gather where I have not scattered seed. 27 'So you ought to have deposited my money with the bankers, and at my coming I would have received back my own with interest. 28 'Therefore take the talent from him, and give it to him who has ten talents. 29 'For to everyone who has, more will be given, and he will have abundance; but from him who does not have, even what he has will be taken away. 30 'And cast the unprofitable servant into the outer darkness. There will be weeping and gnashing of teeth.'</a:t>
            </a:r>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9</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6056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06BB6-1C83-4D6F-B78F-6BBF6D5AA7FE}"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185612"/>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xmlns:p="http://schemas.openxmlformats.org/presentationml/2006/main" xmlns:r="http://schemas.openxmlformats.org/officeDocument/2006/relationships" xmlns:a="http://schemas.openxmlformats.org/drawingml/2006/main" xmlns=""/>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3A903E-111F-48EA-A059-B56959FACCE9}"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03541726"/>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E8CFA4-D681-4A4A-B796-F15E492D2189}"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1672510"/>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51A11-EFD3-4E5E-8C50-A7E50BE2AC63}"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28056873"/>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2F056A-644A-4E54-821E-C8FBD46B8A01}"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29058261"/>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B455B1-B204-4EE3-8467-719975746DE5}"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297306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1A9235-9CD5-40C1-B792-C21A0B3BEC65}"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62426173"/>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63B57A-7FC0-416C-97B8-4047807D353F}"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41678867"/>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27AD57-2053-4D84-B514-800E54D628EC}"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49595880"/>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xmlns:p="http://schemas.openxmlformats.org/presentationml/2006/main" xmlns:r="http://schemas.openxmlformats.org/officeDocument/2006/relationships" xmlns:a="http://schemas.openxmlformats.org/drawingml/2006/main" xmlns=""/>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0FC3B0-9A43-48A4-85CE-B999A76FEA98}"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53360794"/>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xmlns:p="http://schemas.openxmlformats.org/presentationml/2006/main" xmlns:r="http://schemas.openxmlformats.org/officeDocument/2006/relationships" xmlns:a="http://schemas.openxmlformats.org/drawingml/2006/main" xmlns=""/>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2EE218-E1BD-4DFC-B39D-A601FA6AB8B6}"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3359973"/>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226EECE-6E6C-4932-B681-71D70B54B8B5}"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98655599"/>
      </p:ext>
    </p:extLst>
  </p:cSld>
  <p:clrMap bg1="dk1" tx1="lt1" bg2="dk2" tx2="lt2" accent1="accent1" accent2="accent2" accent3="accent3" accent4="accent4" accent5="accent5" accent6="accent6" hlink="hlink" folHlink="folHlink"/>
  <p:sldLayoutIdLst>
    <p:sldLayoutId id="2147484278" r:id="rId1"/>
    <p:sldLayoutId id="2147484279" r:id="rId2"/>
    <p:sldLayoutId id="2147484280" r:id="rId3"/>
    <p:sldLayoutId id="2147484281" r:id="rId4"/>
    <p:sldLayoutId id="2147484282" r:id="rId5"/>
    <p:sldLayoutId id="2147484283" r:id="rId6"/>
    <p:sldLayoutId id="2147484284" r:id="rId7"/>
    <p:sldLayoutId id="2147484285" r:id="rId8"/>
    <p:sldLayoutId id="2147484286" r:id="rId9"/>
    <p:sldLayoutId id="2147484287" r:id="rId10"/>
    <p:sldLayoutId id="2147484288" r:id="rId11"/>
  </p:sldLayoutIdLst>
  <p:transition>
    <p:fade/>
  </p:transition>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p="http://schemas.openxmlformats.org/presentationml/2006/main" xmlns:r="http://schemas.openxmlformats.org/officeDocument/2006/relationships" xmlns:a="http://schemas.openxmlformats.org/drawingml/2006/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9029" y="0"/>
            <a:ext cx="3408172" cy="5143500"/>
          </a:xfrm>
          <a:prstGeom prst="rect">
            <a:avLst/>
          </a:prstGeom>
        </p:spPr>
      </p:pic>
      <p:sp>
        <p:nvSpPr>
          <p:cNvPr id="2" name="Title 1"/>
          <p:cNvSpPr>
            <a:spLocks noGrp="1"/>
          </p:cNvSpPr>
          <p:nvPr>
            <p:ph type="title"/>
          </p:nvPr>
        </p:nvSpPr>
        <p:spPr>
          <a:xfrm>
            <a:off x="457200" y="0"/>
            <a:ext cx="8229600" cy="4629150"/>
          </a:xfrm>
        </p:spPr>
        <p:txBody>
          <a:bodyPr>
            <a:noAutofit/>
          </a:bodyPr>
          <a:lstStyle/>
          <a:p>
            <a:pPr algn="r"/>
            <a:r>
              <a:rPr lang="en-US" sz="7200" dirty="0" smtClean="0">
                <a:effectLst>
                  <a:glow rad="228600">
                    <a:srgbClr val="000403"/>
                  </a:glow>
                </a:effectLst>
                <a:latin typeface="+mn-lt"/>
              </a:rPr>
              <a:t>Five Lies from </a:t>
            </a:r>
            <a:br>
              <a:rPr lang="en-US" sz="7200" dirty="0" smtClean="0">
                <a:effectLst>
                  <a:glow rad="228600">
                    <a:srgbClr val="000403"/>
                  </a:glow>
                </a:effectLst>
                <a:latin typeface="+mn-lt"/>
              </a:rPr>
            </a:br>
            <a:r>
              <a:rPr lang="en-US" sz="7200" dirty="0" smtClean="0">
                <a:effectLst>
                  <a:glow rad="228600">
                    <a:srgbClr val="000403"/>
                  </a:glow>
                </a:effectLst>
                <a:latin typeface="+mn-lt"/>
              </a:rPr>
              <a:t>The Father of Lies</a:t>
            </a:r>
            <a:br>
              <a:rPr lang="en-US" sz="7200" dirty="0" smtClean="0">
                <a:effectLst>
                  <a:glow rad="228600">
                    <a:srgbClr val="000403"/>
                  </a:glow>
                </a:effectLst>
                <a:latin typeface="+mn-lt"/>
              </a:rPr>
            </a:br>
            <a:r>
              <a:rPr lang="en-US" sz="5600" dirty="0" smtClean="0">
                <a:effectLst>
                  <a:glow rad="228600">
                    <a:srgbClr val="000403"/>
                  </a:glow>
                </a:effectLst>
                <a:latin typeface="+mn-lt"/>
              </a:rPr>
              <a:t>John 8:31-45</a:t>
            </a:r>
            <a:endParaRPr lang="en-US" sz="5600" dirty="0">
              <a:effectLst>
                <a:glow rad="228600">
                  <a:srgbClr val="000403"/>
                </a:glow>
              </a:effectLst>
              <a:latin typeface="+mn-l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3522221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5500" dirty="0" smtClean="0">
                <a:effectLst>
                  <a:glow rad="228600">
                    <a:srgbClr val="000403"/>
                  </a:glow>
                </a:effectLst>
                <a:latin typeface="+mn-lt"/>
              </a:rPr>
              <a:t>The Lie of Good Feelings</a:t>
            </a:r>
            <a:endParaRPr lang="en-US" sz="5500" dirty="0">
              <a:effectLst>
                <a:glow rad="228600">
                  <a:srgbClr val="000403"/>
                </a:glow>
              </a:effectLst>
              <a:latin typeface="+mn-lt"/>
            </a:endParaRPr>
          </a:p>
        </p:txBody>
      </p:sp>
      <p:sp>
        <p:nvSpPr>
          <p:cNvPr id="3" name="Content Placeholder 2"/>
          <p:cNvSpPr>
            <a:spLocks noGrp="1"/>
          </p:cNvSpPr>
          <p:nvPr>
            <p:ph idx="1"/>
          </p:nvPr>
        </p:nvSpPr>
        <p:spPr>
          <a:xfrm>
            <a:off x="228600" y="1268016"/>
            <a:ext cx="8763000" cy="3742134"/>
          </a:xfrm>
        </p:spPr>
        <p:txBody>
          <a:bodyPr>
            <a:normAutofit/>
          </a:bodyPr>
          <a:lstStyle/>
          <a:p>
            <a:pPr marL="0" indent="0" algn="just">
              <a:buNone/>
            </a:pPr>
            <a:r>
              <a:rPr lang="en-US" sz="3600" dirty="0" smtClean="0">
                <a:effectLst>
                  <a:glow rad="228600">
                    <a:srgbClr val="000000"/>
                  </a:glow>
                </a:effectLst>
              </a:rPr>
              <a:t>“</a:t>
            </a:r>
            <a:r>
              <a:rPr lang="en-US" sz="3600" i="1" dirty="0" smtClean="0">
                <a:effectLst>
                  <a:glow rad="228600">
                    <a:srgbClr val="000000"/>
                  </a:glow>
                </a:effectLst>
              </a:rPr>
              <a:t>If it seems good it is good”</a:t>
            </a:r>
            <a:endParaRPr lang="en-US" sz="3600" dirty="0" smtClean="0">
              <a:effectLst>
                <a:glow rad="228600">
                  <a:srgbClr val="000000"/>
                </a:glow>
              </a:effectLst>
            </a:endParaRPr>
          </a:p>
          <a:p>
            <a:pPr marL="0" indent="0" algn="just">
              <a:buNone/>
            </a:pPr>
            <a:r>
              <a:rPr lang="en-US" sz="3600" dirty="0" smtClean="0">
                <a:effectLst>
                  <a:glow rad="228600">
                    <a:srgbClr val="000000"/>
                  </a:glow>
                </a:effectLst>
              </a:rPr>
              <a:t>	Proverbs 16:25</a:t>
            </a:r>
            <a:endParaRPr lang="en-US" sz="3600" dirty="0">
              <a:effectLst>
                <a:glow rad="228600">
                  <a:srgbClr val="000000"/>
                </a:glow>
              </a:effectLst>
            </a:endParaRPr>
          </a:p>
          <a:p>
            <a:pPr marL="0" indent="0" algn="just">
              <a:buNone/>
            </a:pPr>
            <a:endParaRPr lang="en-US" sz="3200" dirty="0" smtClean="0">
              <a:effectLst>
                <a:glow rad="228600">
                  <a:srgbClr val="000000"/>
                </a:glow>
              </a:effectLst>
            </a:endParaRPr>
          </a:p>
          <a:p>
            <a:pPr marL="0" indent="0" algn="just">
              <a:buNone/>
            </a:pPr>
            <a:r>
              <a:rPr lang="en-US" sz="3200" dirty="0" smtClean="0">
                <a:effectLst>
                  <a:glow rad="228600">
                    <a:srgbClr val="000000"/>
                  </a:glow>
                </a:effectLst>
              </a:rPr>
              <a:t>Most people think that what is good is right</a:t>
            </a:r>
          </a:p>
          <a:p>
            <a:pPr marL="0" indent="0" algn="just">
              <a:buNone/>
            </a:pPr>
            <a:r>
              <a:rPr lang="en-US" sz="3200" dirty="0" smtClean="0">
                <a:effectLst>
                  <a:glow rad="228600">
                    <a:srgbClr val="000000"/>
                  </a:glow>
                </a:effectLst>
              </a:rPr>
              <a:t>- Something “good” cannot be “bad”</a:t>
            </a:r>
          </a:p>
          <a:p>
            <a:pPr marL="0" indent="0" algn="just">
              <a:buNone/>
            </a:pPr>
            <a:r>
              <a:rPr lang="en-US" sz="3200" dirty="0" smtClean="0">
                <a:effectLst>
                  <a:glow rad="228600">
                    <a:srgbClr val="000000"/>
                  </a:glow>
                </a:effectLst>
              </a:rPr>
              <a:t>- All sorts of immorality are defended by our “good”</a:t>
            </a:r>
          </a:p>
          <a:p>
            <a:pPr marL="0" indent="0" algn="just">
              <a:buNone/>
            </a:pPr>
            <a:endParaRPr lang="en-US" sz="32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176766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5500" dirty="0" smtClean="0">
                <a:effectLst>
                  <a:glow rad="228600">
                    <a:srgbClr val="000403"/>
                  </a:glow>
                </a:effectLst>
                <a:latin typeface="+mn-lt"/>
              </a:rPr>
              <a:t>The Lie of Procrastination </a:t>
            </a:r>
            <a:endParaRPr lang="en-US" sz="5500" dirty="0">
              <a:effectLst>
                <a:glow rad="228600">
                  <a:srgbClr val="000403"/>
                </a:glow>
              </a:effectLst>
              <a:latin typeface="+mn-lt"/>
            </a:endParaRPr>
          </a:p>
        </p:txBody>
      </p:sp>
      <p:sp>
        <p:nvSpPr>
          <p:cNvPr id="3" name="Content Placeholder 2"/>
          <p:cNvSpPr>
            <a:spLocks noGrp="1"/>
          </p:cNvSpPr>
          <p:nvPr>
            <p:ph idx="1"/>
          </p:nvPr>
        </p:nvSpPr>
        <p:spPr>
          <a:xfrm>
            <a:off x="228600" y="1268016"/>
            <a:ext cx="8763000" cy="3742134"/>
          </a:xfrm>
        </p:spPr>
        <p:txBody>
          <a:bodyPr>
            <a:normAutofit/>
          </a:bodyPr>
          <a:lstStyle/>
          <a:p>
            <a:pPr marL="0" indent="0" algn="just">
              <a:buNone/>
            </a:pPr>
            <a:r>
              <a:rPr lang="en-US" sz="3600" dirty="0" smtClean="0">
                <a:effectLst>
                  <a:glow rad="228600">
                    <a:srgbClr val="000000"/>
                  </a:glow>
                </a:effectLst>
              </a:rPr>
              <a:t>“</a:t>
            </a:r>
            <a:r>
              <a:rPr lang="en-US" sz="3600" i="1" dirty="0" smtClean="0">
                <a:effectLst>
                  <a:glow rad="228600">
                    <a:srgbClr val="000000"/>
                  </a:glow>
                </a:effectLst>
              </a:rPr>
              <a:t>You have plenty of time to </a:t>
            </a:r>
            <a:r>
              <a:rPr lang="en-US" sz="3600" dirty="0" smtClean="0">
                <a:effectLst>
                  <a:glow rad="228600">
                    <a:srgbClr val="000000"/>
                  </a:glow>
                </a:effectLst>
              </a:rPr>
              <a:t>_____________”</a:t>
            </a:r>
          </a:p>
          <a:p>
            <a:pPr marL="0" indent="0" algn="just">
              <a:buNone/>
            </a:pPr>
            <a:r>
              <a:rPr lang="en-US" sz="3600" dirty="0" smtClean="0">
                <a:effectLst>
                  <a:glow rad="228600">
                    <a:srgbClr val="000000"/>
                  </a:glow>
                </a:effectLst>
              </a:rPr>
              <a:t>	James </a:t>
            </a:r>
            <a:r>
              <a:rPr lang="en-US" sz="3600" dirty="0">
                <a:effectLst>
                  <a:glow rad="228600">
                    <a:srgbClr val="000000"/>
                  </a:glow>
                </a:effectLst>
              </a:rPr>
              <a:t>4:13-17</a:t>
            </a:r>
          </a:p>
          <a:p>
            <a:pPr marL="0" indent="0" algn="just">
              <a:buNone/>
            </a:pPr>
            <a:endParaRPr lang="en-US" sz="3600" dirty="0" smtClean="0">
              <a:effectLst>
                <a:glow rad="228600">
                  <a:srgbClr val="000000"/>
                </a:glow>
              </a:effectLst>
            </a:endParaRPr>
          </a:p>
          <a:p>
            <a:pPr marL="0" indent="0" algn="just">
              <a:buNone/>
            </a:pPr>
            <a:r>
              <a:rPr lang="en-US" sz="3600" dirty="0" smtClean="0">
                <a:effectLst>
                  <a:glow rad="228600">
                    <a:srgbClr val="000000"/>
                  </a:glow>
                </a:effectLst>
              </a:rPr>
              <a:t>Time can be deceiving</a:t>
            </a:r>
          </a:p>
          <a:p>
            <a:pPr marL="0" indent="0" algn="just">
              <a:buNone/>
            </a:pPr>
            <a:r>
              <a:rPr lang="en-US" sz="3600" dirty="0" smtClean="0">
                <a:effectLst>
                  <a:glow rad="228600">
                    <a:srgbClr val="000000"/>
                  </a:glow>
                </a:effectLst>
              </a:rPr>
              <a:t>- All of us think we have more than we have</a:t>
            </a:r>
          </a:p>
          <a:p>
            <a:pPr marL="0" indent="0" algn="just">
              <a:buNone/>
            </a:pPr>
            <a:r>
              <a:rPr lang="en-US" sz="3600" dirty="0" smtClean="0">
                <a:effectLst>
                  <a:glow rad="228600">
                    <a:srgbClr val="000000"/>
                  </a:glow>
                </a:effectLst>
              </a:rPr>
              <a:t>- Is there something you need to do?</a:t>
            </a:r>
          </a:p>
          <a:p>
            <a:pPr marL="0" indent="0" algn="just">
              <a:buNone/>
            </a:pPr>
            <a:endParaRPr lang="en-US" sz="32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099721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6000" dirty="0" smtClean="0">
                <a:effectLst>
                  <a:glow rad="228600">
                    <a:srgbClr val="000403"/>
                  </a:glow>
                </a:effectLst>
                <a:latin typeface="+mn-lt"/>
              </a:rPr>
              <a:t>Satan Still Deceives</a:t>
            </a:r>
            <a:endParaRPr lang="en-US" sz="6000" dirty="0">
              <a:effectLst>
                <a:glow rad="228600">
                  <a:srgbClr val="000403"/>
                </a:glow>
              </a:effectLst>
              <a:latin typeface="+mn-lt"/>
            </a:endParaRPr>
          </a:p>
        </p:txBody>
      </p:sp>
      <p:sp>
        <p:nvSpPr>
          <p:cNvPr id="3" name="Content Placeholder 2"/>
          <p:cNvSpPr>
            <a:spLocks noGrp="1"/>
          </p:cNvSpPr>
          <p:nvPr>
            <p:ph idx="1"/>
          </p:nvPr>
        </p:nvSpPr>
        <p:spPr>
          <a:xfrm>
            <a:off x="228600" y="1047750"/>
            <a:ext cx="8534400" cy="4095750"/>
          </a:xfrm>
        </p:spPr>
        <p:txBody>
          <a:bodyPr>
            <a:normAutofit lnSpcReduction="10000"/>
          </a:bodyPr>
          <a:lstStyle/>
          <a:p>
            <a:pPr marL="0" indent="0" algn="just">
              <a:buNone/>
            </a:pPr>
            <a:r>
              <a:rPr lang="en-US" sz="3600" i="1" dirty="0" smtClean="0">
                <a:effectLst>
                  <a:glow rad="228600">
                    <a:srgbClr val="000000"/>
                  </a:glow>
                </a:effectLst>
              </a:rPr>
              <a:t>Little </a:t>
            </a:r>
            <a:r>
              <a:rPr lang="en-US" sz="3600" i="1" dirty="0">
                <a:effectLst>
                  <a:glow rad="228600">
                    <a:srgbClr val="000000"/>
                  </a:glow>
                </a:effectLst>
              </a:rPr>
              <a:t>children, make sure no one deceives you; the one who practices righteousness is righteous, just as He is </a:t>
            </a:r>
            <a:r>
              <a:rPr lang="en-US" sz="3600" i="1" dirty="0" smtClean="0">
                <a:effectLst>
                  <a:glow rad="228600">
                    <a:srgbClr val="000000"/>
                  </a:glow>
                </a:effectLst>
              </a:rPr>
              <a:t>righteous; </a:t>
            </a:r>
            <a:r>
              <a:rPr lang="en-US" sz="3600" i="1" dirty="0">
                <a:effectLst>
                  <a:glow rad="228600">
                    <a:srgbClr val="000000"/>
                  </a:glow>
                </a:effectLst>
              </a:rPr>
              <a:t>the one who practices sin is of the devil; for the devil has sinned from the beginning. The Son of God appeared for this purpose, to destroy the works of the devil</a:t>
            </a:r>
            <a:r>
              <a:rPr lang="en-US" sz="3600" dirty="0" smtClean="0">
                <a:effectLst>
                  <a:glow rad="228600">
                    <a:srgbClr val="000000"/>
                  </a:glow>
                </a:effectLst>
              </a:rPr>
              <a:t>.</a:t>
            </a:r>
            <a:r>
              <a:rPr lang="en-US" sz="3600" dirty="0">
                <a:effectLst>
                  <a:glow rad="228600">
                    <a:srgbClr val="000000"/>
                  </a:glow>
                </a:effectLst>
              </a:rPr>
              <a:t> </a:t>
            </a:r>
            <a:r>
              <a:rPr lang="en-US" sz="3600" dirty="0" smtClean="0">
                <a:effectLst>
                  <a:glow rad="228600">
                    <a:srgbClr val="000000"/>
                  </a:glow>
                </a:effectLst>
              </a:rPr>
              <a:t>														1 John </a:t>
            </a:r>
            <a:r>
              <a:rPr lang="en-US" sz="3600" dirty="0">
                <a:effectLst>
                  <a:glow rad="228600">
                    <a:srgbClr val="000000"/>
                  </a:glow>
                </a:effectLst>
              </a:rPr>
              <a:t>3:7-8 </a:t>
            </a:r>
            <a:endParaRPr lang="en-US" sz="36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320897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6600" dirty="0" smtClean="0">
                <a:effectLst>
                  <a:glow rad="228600">
                    <a:srgbClr val="000403"/>
                  </a:glow>
                </a:effectLst>
                <a:latin typeface="+mn-lt"/>
              </a:rPr>
              <a:t>Satan, Father of Lies</a:t>
            </a:r>
            <a:endParaRPr lang="en-US" sz="6600" dirty="0">
              <a:effectLst>
                <a:glow rad="228600">
                  <a:srgbClr val="000403"/>
                </a:glow>
              </a:effectLst>
              <a:latin typeface="+mn-lt"/>
            </a:endParaRPr>
          </a:p>
        </p:txBody>
      </p:sp>
      <p:sp>
        <p:nvSpPr>
          <p:cNvPr id="3" name="Content Placeholder 2"/>
          <p:cNvSpPr>
            <a:spLocks noGrp="1"/>
          </p:cNvSpPr>
          <p:nvPr>
            <p:ph idx="1"/>
          </p:nvPr>
        </p:nvSpPr>
        <p:spPr>
          <a:xfrm>
            <a:off x="228600" y="1268016"/>
            <a:ext cx="8763000" cy="3742134"/>
          </a:xfrm>
        </p:spPr>
        <p:txBody>
          <a:bodyPr>
            <a:normAutofit/>
          </a:bodyPr>
          <a:lstStyle/>
          <a:p>
            <a:pPr marL="0" indent="0" algn="just">
              <a:buNone/>
            </a:pPr>
            <a:r>
              <a:rPr lang="en-US" sz="4400" dirty="0" smtClean="0">
                <a:effectLst>
                  <a:glow rad="228600">
                    <a:srgbClr val="000000"/>
                  </a:glow>
                </a:effectLst>
              </a:rPr>
              <a:t>Genesis 3:1-5</a:t>
            </a:r>
          </a:p>
          <a:p>
            <a:pPr marL="0" indent="0" algn="just">
              <a:buNone/>
            </a:pPr>
            <a:r>
              <a:rPr lang="en-US" sz="4400" dirty="0" smtClean="0">
                <a:effectLst>
                  <a:glow rad="228600">
                    <a:srgbClr val="000000"/>
                  </a:glow>
                </a:effectLst>
              </a:rPr>
              <a:t>"</a:t>
            </a:r>
            <a:r>
              <a:rPr lang="en-US" sz="4400" i="1" dirty="0">
                <a:effectLst>
                  <a:glow rad="228600">
                    <a:srgbClr val="000000"/>
                  </a:glow>
                </a:effectLst>
              </a:rPr>
              <a:t>You will not surely </a:t>
            </a:r>
            <a:r>
              <a:rPr lang="en-US" sz="4400" i="1" dirty="0" smtClean="0">
                <a:effectLst>
                  <a:glow rad="228600">
                    <a:srgbClr val="000000"/>
                  </a:glow>
                </a:effectLst>
              </a:rPr>
              <a:t>die. For </a:t>
            </a:r>
            <a:r>
              <a:rPr lang="en-US" sz="4400" i="1" dirty="0">
                <a:effectLst>
                  <a:glow rad="228600">
                    <a:srgbClr val="000000"/>
                  </a:glow>
                </a:effectLst>
              </a:rPr>
              <a:t>God knows that in the day you eat of it your eyes will be opened, and you will be like God, knowing good and evil</a:t>
            </a:r>
            <a:r>
              <a:rPr lang="en-US" sz="4400" dirty="0" smtClean="0">
                <a:effectLst>
                  <a:glow rad="228600">
                    <a:srgbClr val="000000"/>
                  </a:glow>
                </a:effectLst>
              </a:rPr>
              <a: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400002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6600" dirty="0" smtClean="0">
                <a:effectLst>
                  <a:glow rad="228600">
                    <a:srgbClr val="000403"/>
                  </a:glow>
                </a:effectLst>
                <a:latin typeface="+mn-lt"/>
              </a:rPr>
              <a:t>Is Satan Lying to You?</a:t>
            </a:r>
            <a:endParaRPr lang="en-US" sz="6600" dirty="0">
              <a:effectLst>
                <a:glow rad="228600">
                  <a:srgbClr val="000403"/>
                </a:glow>
              </a:effectLst>
              <a:latin typeface="+mn-lt"/>
            </a:endParaRPr>
          </a:p>
        </p:txBody>
      </p:sp>
      <p:sp>
        <p:nvSpPr>
          <p:cNvPr id="3" name="Content Placeholder 2"/>
          <p:cNvSpPr>
            <a:spLocks noGrp="1"/>
          </p:cNvSpPr>
          <p:nvPr>
            <p:ph idx="1"/>
          </p:nvPr>
        </p:nvSpPr>
        <p:spPr>
          <a:xfrm>
            <a:off x="228600" y="1268016"/>
            <a:ext cx="8763000" cy="3742134"/>
          </a:xfrm>
        </p:spPr>
        <p:txBody>
          <a:bodyPr>
            <a:normAutofit/>
          </a:bodyPr>
          <a:lstStyle/>
          <a:p>
            <a:pPr marL="0" indent="0" algn="just">
              <a:buNone/>
            </a:pPr>
            <a:r>
              <a:rPr lang="en-US" sz="3200" dirty="0" smtClean="0">
                <a:effectLst>
                  <a:glow rad="228600">
                    <a:srgbClr val="000000"/>
                  </a:glow>
                </a:effectLst>
              </a:rPr>
              <a:t>Satan lies to us through works of the flesh</a:t>
            </a:r>
          </a:p>
          <a:p>
            <a:pPr marL="0" indent="0" algn="just">
              <a:buNone/>
            </a:pPr>
            <a:r>
              <a:rPr lang="en-US" sz="3200" dirty="0">
                <a:effectLst>
                  <a:glow rad="228600">
                    <a:srgbClr val="000000"/>
                  </a:glow>
                </a:effectLst>
              </a:rPr>
              <a:t>	</a:t>
            </a:r>
            <a:r>
              <a:rPr lang="en-US" sz="3200" dirty="0" smtClean="0">
                <a:effectLst>
                  <a:glow rad="228600">
                    <a:srgbClr val="000000"/>
                  </a:glow>
                </a:effectLst>
              </a:rPr>
              <a:t>1 Timothy 4:1 with James 3:15</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875212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6600" dirty="0" smtClean="0">
                <a:effectLst>
                  <a:glow rad="228600">
                    <a:srgbClr val="000403"/>
                  </a:glow>
                </a:effectLst>
                <a:latin typeface="+mn-lt"/>
              </a:rPr>
              <a:t>Is Satan Lying to You?</a:t>
            </a:r>
            <a:endParaRPr lang="en-US" sz="6600" dirty="0">
              <a:effectLst>
                <a:glow rad="228600">
                  <a:srgbClr val="000403"/>
                </a:glow>
              </a:effectLst>
              <a:latin typeface="+mn-lt"/>
            </a:endParaRPr>
          </a:p>
        </p:txBody>
      </p:sp>
      <p:sp>
        <p:nvSpPr>
          <p:cNvPr id="3" name="Content Placeholder 2"/>
          <p:cNvSpPr>
            <a:spLocks noGrp="1"/>
          </p:cNvSpPr>
          <p:nvPr>
            <p:ph idx="1"/>
          </p:nvPr>
        </p:nvSpPr>
        <p:spPr>
          <a:xfrm>
            <a:off x="228600" y="1268016"/>
            <a:ext cx="8763000" cy="3742134"/>
          </a:xfrm>
        </p:spPr>
        <p:txBody>
          <a:bodyPr>
            <a:normAutofit/>
          </a:bodyPr>
          <a:lstStyle/>
          <a:p>
            <a:pPr marL="0" indent="0" algn="just">
              <a:buNone/>
            </a:pPr>
            <a:r>
              <a:rPr lang="en-US" sz="3200" dirty="0" smtClean="0">
                <a:effectLst>
                  <a:glow rad="228600">
                    <a:srgbClr val="000000"/>
                  </a:glow>
                </a:effectLst>
              </a:rPr>
              <a:t>Satan lies to us through works of the flesh</a:t>
            </a:r>
          </a:p>
          <a:p>
            <a:pPr marL="0" indent="0" algn="just">
              <a:buNone/>
            </a:pPr>
            <a:r>
              <a:rPr lang="en-US" sz="3200" dirty="0">
                <a:effectLst>
                  <a:glow rad="228600">
                    <a:srgbClr val="000000"/>
                  </a:glow>
                </a:effectLst>
              </a:rPr>
              <a:t>	</a:t>
            </a:r>
            <a:r>
              <a:rPr lang="en-US" sz="3200" dirty="0" smtClean="0">
                <a:effectLst>
                  <a:glow rad="228600">
                    <a:srgbClr val="000000"/>
                  </a:glow>
                </a:effectLst>
              </a:rPr>
              <a:t>1 Timothy 4:1 with James 3:15</a:t>
            </a:r>
          </a:p>
          <a:p>
            <a:pPr marL="0" indent="0" algn="just">
              <a:buNone/>
            </a:pPr>
            <a:endParaRPr lang="en-US" sz="3200" dirty="0">
              <a:effectLst>
                <a:glow rad="228600">
                  <a:srgbClr val="000000"/>
                </a:glow>
              </a:effectLst>
            </a:endParaRPr>
          </a:p>
          <a:p>
            <a:pPr marL="0" indent="0" algn="just">
              <a:buNone/>
            </a:pPr>
            <a:r>
              <a:rPr lang="en-US" sz="3200" dirty="0" smtClean="0">
                <a:effectLst>
                  <a:glow rad="228600">
                    <a:srgbClr val="000000"/>
                  </a:glow>
                </a:effectLst>
              </a:rPr>
              <a:t>Satan lies to us through deceitful workers</a:t>
            </a:r>
          </a:p>
          <a:p>
            <a:pPr marL="0" indent="0" algn="just">
              <a:buNone/>
            </a:pPr>
            <a:r>
              <a:rPr lang="en-US" sz="3200" dirty="0">
                <a:effectLst>
                  <a:glow rad="228600">
                    <a:srgbClr val="000000"/>
                  </a:glow>
                </a:effectLst>
              </a:rPr>
              <a:t>	</a:t>
            </a:r>
            <a:r>
              <a:rPr lang="en-US" sz="3200" dirty="0" smtClean="0">
                <a:effectLst>
                  <a:glow rad="228600">
                    <a:srgbClr val="000000"/>
                  </a:glow>
                </a:effectLst>
              </a:rPr>
              <a:t>2 Corinthians 11:13</a:t>
            </a:r>
          </a:p>
          <a:p>
            <a:pPr marL="0" indent="0" algn="just">
              <a:buNone/>
            </a:pPr>
            <a:r>
              <a:rPr lang="en-US" sz="3200" dirty="0">
                <a:effectLst>
                  <a:glow rad="228600">
                    <a:srgbClr val="000000"/>
                  </a:glow>
                </a:effectLst>
              </a:rPr>
              <a:t>	</a:t>
            </a:r>
            <a:r>
              <a:rPr lang="en-US" sz="3200" dirty="0" smtClean="0">
                <a:effectLst>
                  <a:glow rad="228600">
                    <a:srgbClr val="000000"/>
                  </a:glow>
                </a:effectLst>
              </a:rPr>
              <a:t>Ephesians 4:14</a:t>
            </a:r>
          </a:p>
          <a:p>
            <a:pPr marL="0" indent="0" algn="just">
              <a:buNone/>
            </a:pPr>
            <a:endParaRPr lang="en-US" sz="32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3316956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6600" dirty="0" smtClean="0">
                <a:effectLst>
                  <a:glow rad="228600">
                    <a:srgbClr val="000403"/>
                  </a:glow>
                </a:effectLst>
                <a:latin typeface="+mn-lt"/>
              </a:rPr>
              <a:t>Is Satan Lying to You?</a:t>
            </a:r>
            <a:endParaRPr lang="en-US" sz="6600" dirty="0">
              <a:effectLst>
                <a:glow rad="228600">
                  <a:srgbClr val="000403"/>
                </a:glow>
              </a:effectLst>
              <a:latin typeface="+mn-lt"/>
            </a:endParaRPr>
          </a:p>
        </p:txBody>
      </p:sp>
      <p:sp>
        <p:nvSpPr>
          <p:cNvPr id="3" name="Content Placeholder 2"/>
          <p:cNvSpPr>
            <a:spLocks noGrp="1"/>
          </p:cNvSpPr>
          <p:nvPr>
            <p:ph idx="1"/>
          </p:nvPr>
        </p:nvSpPr>
        <p:spPr>
          <a:xfrm>
            <a:off x="228600" y="1268016"/>
            <a:ext cx="8763000" cy="3742134"/>
          </a:xfrm>
        </p:spPr>
        <p:txBody>
          <a:bodyPr>
            <a:normAutofit/>
          </a:bodyPr>
          <a:lstStyle/>
          <a:p>
            <a:pPr marL="0" indent="0" algn="just">
              <a:buNone/>
            </a:pPr>
            <a:r>
              <a:rPr lang="en-US" sz="3200" dirty="0" smtClean="0">
                <a:effectLst>
                  <a:glow rad="228600">
                    <a:srgbClr val="000000"/>
                  </a:glow>
                </a:effectLst>
              </a:rPr>
              <a:t>Often lies are manifested in false doctrines</a:t>
            </a:r>
          </a:p>
          <a:p>
            <a:pPr marL="0" indent="0" algn="just">
              <a:buNone/>
            </a:pPr>
            <a:r>
              <a:rPr lang="en-US" sz="3200" dirty="0">
                <a:effectLst>
                  <a:glow rad="228600">
                    <a:srgbClr val="000000"/>
                  </a:glow>
                </a:effectLst>
              </a:rPr>
              <a:t>	</a:t>
            </a:r>
            <a:r>
              <a:rPr lang="en-US" sz="3200" dirty="0" smtClean="0">
                <a:effectLst>
                  <a:glow rad="228600">
                    <a:srgbClr val="000000"/>
                  </a:glow>
                </a:effectLst>
              </a:rPr>
              <a:t>“</a:t>
            </a:r>
            <a:r>
              <a:rPr lang="en-US" sz="3200" i="1" dirty="0" smtClean="0">
                <a:effectLst>
                  <a:glow rad="228600">
                    <a:srgbClr val="000000"/>
                  </a:glow>
                </a:effectLst>
              </a:rPr>
              <a:t>Once saved, always saved</a:t>
            </a:r>
            <a:r>
              <a:rPr lang="en-US" sz="3200" dirty="0" smtClean="0">
                <a:effectLst>
                  <a:glow rad="228600">
                    <a:srgbClr val="000000"/>
                  </a:glow>
                </a:effectLst>
              </a:rPr>
              <a:t>”</a:t>
            </a:r>
          </a:p>
          <a:p>
            <a:pPr marL="0" indent="0" algn="just">
              <a:buNone/>
            </a:pPr>
            <a:r>
              <a:rPr lang="en-US" sz="3200" dirty="0">
                <a:effectLst>
                  <a:glow rad="228600">
                    <a:srgbClr val="000000"/>
                  </a:glow>
                </a:effectLst>
              </a:rPr>
              <a:t>	</a:t>
            </a:r>
            <a:r>
              <a:rPr lang="en-US" sz="3200" dirty="0" smtClean="0">
                <a:effectLst>
                  <a:glow rad="228600">
                    <a:srgbClr val="000000"/>
                  </a:glow>
                </a:effectLst>
              </a:rPr>
              <a:t>Infant baptism</a:t>
            </a:r>
          </a:p>
          <a:p>
            <a:pPr marL="0" indent="0" algn="just">
              <a:buNone/>
            </a:pPr>
            <a:r>
              <a:rPr lang="en-US" sz="3200" dirty="0">
                <a:effectLst>
                  <a:glow rad="228600">
                    <a:srgbClr val="000000"/>
                  </a:glow>
                </a:effectLst>
              </a:rPr>
              <a:t>	</a:t>
            </a:r>
            <a:r>
              <a:rPr lang="en-US" sz="3200" dirty="0" smtClean="0">
                <a:effectLst>
                  <a:glow rad="228600">
                    <a:srgbClr val="000000"/>
                  </a:glow>
                </a:effectLst>
              </a:rPr>
              <a:t>Church infallibility</a:t>
            </a:r>
          </a:p>
          <a:p>
            <a:pPr marL="0" indent="0" algn="just">
              <a:buNone/>
            </a:pPr>
            <a:r>
              <a:rPr lang="en-US" sz="3200" dirty="0">
                <a:effectLst>
                  <a:glow rad="228600">
                    <a:srgbClr val="000000"/>
                  </a:glow>
                </a:effectLst>
              </a:rPr>
              <a:t>	</a:t>
            </a:r>
            <a:r>
              <a:rPr lang="en-US" sz="3200" dirty="0" smtClean="0">
                <a:effectLst>
                  <a:glow rad="228600">
                    <a:srgbClr val="000000"/>
                  </a:glow>
                </a:effectLst>
              </a:rPr>
              <a:t>Tithing</a:t>
            </a:r>
          </a:p>
          <a:p>
            <a:pPr marL="0" indent="0" algn="just">
              <a:buNone/>
            </a:pPr>
            <a:r>
              <a:rPr lang="en-US" sz="3200" dirty="0">
                <a:effectLst>
                  <a:glow rad="228600">
                    <a:srgbClr val="000000"/>
                  </a:glow>
                </a:effectLst>
              </a:rPr>
              <a:t>	</a:t>
            </a:r>
            <a:r>
              <a:rPr lang="en-US" sz="3200" dirty="0" smtClean="0">
                <a:effectLst>
                  <a:glow rad="228600">
                    <a:srgbClr val="000000"/>
                  </a:glow>
                </a:effectLst>
              </a:rPr>
              <a:t>Pre-millennialism</a:t>
            </a:r>
          </a:p>
          <a:p>
            <a:pPr marL="0" indent="0" algn="just">
              <a:buNone/>
            </a:pPr>
            <a:endParaRPr lang="en-US" sz="32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357012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6600" dirty="0" smtClean="0">
                <a:effectLst>
                  <a:glow rad="228600">
                    <a:srgbClr val="000403"/>
                  </a:glow>
                </a:effectLst>
                <a:latin typeface="+mn-lt"/>
              </a:rPr>
              <a:t>Is Satan Lying to You?</a:t>
            </a:r>
            <a:endParaRPr lang="en-US" sz="6600" dirty="0">
              <a:effectLst>
                <a:glow rad="228600">
                  <a:srgbClr val="000403"/>
                </a:glow>
              </a:effectLst>
              <a:latin typeface="+mn-lt"/>
            </a:endParaRPr>
          </a:p>
        </p:txBody>
      </p:sp>
      <p:sp>
        <p:nvSpPr>
          <p:cNvPr id="3" name="Content Placeholder 2"/>
          <p:cNvSpPr>
            <a:spLocks noGrp="1"/>
          </p:cNvSpPr>
          <p:nvPr>
            <p:ph idx="1"/>
          </p:nvPr>
        </p:nvSpPr>
        <p:spPr>
          <a:xfrm>
            <a:off x="228600" y="1268016"/>
            <a:ext cx="8763000" cy="3970734"/>
          </a:xfrm>
        </p:spPr>
        <p:txBody>
          <a:bodyPr>
            <a:normAutofit/>
          </a:bodyPr>
          <a:lstStyle/>
          <a:p>
            <a:pPr marL="0" indent="0" algn="just">
              <a:buNone/>
            </a:pPr>
            <a:r>
              <a:rPr lang="en-US" sz="3200" dirty="0" smtClean="0">
                <a:effectLst>
                  <a:glow rad="228600">
                    <a:srgbClr val="000000"/>
                  </a:glow>
                </a:effectLst>
              </a:rPr>
              <a:t>Often lies are manifested in false doctrines</a:t>
            </a:r>
          </a:p>
          <a:p>
            <a:pPr marL="0" indent="0" algn="just">
              <a:buNone/>
            </a:pPr>
            <a:endParaRPr lang="en-US" sz="3200" dirty="0">
              <a:effectLst>
                <a:glow rad="228600">
                  <a:srgbClr val="000000"/>
                </a:glow>
              </a:effectLst>
            </a:endParaRPr>
          </a:p>
          <a:p>
            <a:pPr marL="0" indent="0" algn="just">
              <a:buNone/>
            </a:pPr>
            <a:r>
              <a:rPr lang="en-US" sz="3200" dirty="0" smtClean="0">
                <a:effectLst>
                  <a:glow rad="228600">
                    <a:srgbClr val="000000"/>
                  </a:glow>
                </a:effectLst>
              </a:rPr>
              <a:t>Sometimes lies are personal</a:t>
            </a:r>
          </a:p>
          <a:p>
            <a:pPr marL="0" indent="0" algn="just">
              <a:buNone/>
            </a:pPr>
            <a:r>
              <a:rPr lang="en-US" sz="3200" dirty="0">
                <a:effectLst>
                  <a:glow rad="228600">
                    <a:srgbClr val="000000"/>
                  </a:glow>
                </a:effectLst>
              </a:rPr>
              <a:t>	</a:t>
            </a:r>
            <a:r>
              <a:rPr lang="en-US" sz="3200" dirty="0" smtClean="0">
                <a:effectLst>
                  <a:glow rad="228600">
                    <a:srgbClr val="000000"/>
                  </a:glow>
                </a:effectLst>
              </a:rPr>
              <a:t>- To your very heart</a:t>
            </a:r>
          </a:p>
          <a:p>
            <a:pPr marL="0" indent="0" algn="just">
              <a:buNone/>
            </a:pPr>
            <a:r>
              <a:rPr lang="en-US" sz="3200" dirty="0">
                <a:effectLst>
                  <a:glow rad="228600">
                    <a:srgbClr val="000000"/>
                  </a:glow>
                </a:effectLst>
              </a:rPr>
              <a:t>	</a:t>
            </a:r>
            <a:r>
              <a:rPr lang="en-US" sz="3200" dirty="0" smtClean="0">
                <a:effectLst>
                  <a:glow rad="228600">
                    <a:srgbClr val="000000"/>
                  </a:glow>
                </a:effectLst>
              </a:rPr>
              <a:t>- Example: David in 1 Chronicles 21:1</a:t>
            </a:r>
          </a:p>
          <a:p>
            <a:pPr marL="0" indent="0" algn="just">
              <a:buNone/>
            </a:pPr>
            <a:endParaRPr lang="en-US" sz="3200" dirty="0">
              <a:effectLst>
                <a:glow rad="228600">
                  <a:srgbClr val="000000"/>
                </a:glow>
              </a:effectLst>
            </a:endParaRPr>
          </a:p>
          <a:p>
            <a:pPr marL="0" indent="0" algn="just">
              <a:buNone/>
            </a:pPr>
            <a:r>
              <a:rPr lang="en-US" sz="3200" dirty="0" smtClean="0">
                <a:effectLst>
                  <a:glow rad="228600">
                    <a:srgbClr val="000000"/>
                  </a:glow>
                </a:effectLst>
              </a:rPr>
              <a:t>Are you being deceived?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6865759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5500" dirty="0" smtClean="0">
                <a:effectLst>
                  <a:glow rad="228600">
                    <a:srgbClr val="000403"/>
                  </a:glow>
                </a:effectLst>
                <a:latin typeface="+mn-lt"/>
              </a:rPr>
              <a:t>The Lie of Self-Righteousness</a:t>
            </a:r>
            <a:endParaRPr lang="en-US" sz="5500" dirty="0">
              <a:effectLst>
                <a:glow rad="228600">
                  <a:srgbClr val="000403"/>
                </a:glow>
              </a:effectLst>
              <a:latin typeface="+mn-lt"/>
            </a:endParaRPr>
          </a:p>
        </p:txBody>
      </p:sp>
      <p:sp>
        <p:nvSpPr>
          <p:cNvPr id="3" name="Content Placeholder 2"/>
          <p:cNvSpPr>
            <a:spLocks noGrp="1"/>
          </p:cNvSpPr>
          <p:nvPr>
            <p:ph idx="1"/>
          </p:nvPr>
        </p:nvSpPr>
        <p:spPr>
          <a:xfrm>
            <a:off x="228600" y="1268016"/>
            <a:ext cx="8763000" cy="3742134"/>
          </a:xfrm>
        </p:spPr>
        <p:txBody>
          <a:bodyPr>
            <a:normAutofit/>
          </a:bodyPr>
          <a:lstStyle/>
          <a:p>
            <a:pPr marL="0" indent="0" algn="just">
              <a:buNone/>
            </a:pPr>
            <a:r>
              <a:rPr lang="en-US" sz="3600" dirty="0" smtClean="0">
                <a:effectLst>
                  <a:glow rad="228600">
                    <a:srgbClr val="000000"/>
                  </a:glow>
                </a:effectLst>
              </a:rPr>
              <a:t>“</a:t>
            </a:r>
            <a:r>
              <a:rPr lang="en-US" sz="3600" i="1" dirty="0" smtClean="0">
                <a:effectLst>
                  <a:glow rad="228600">
                    <a:srgbClr val="000000"/>
                  </a:glow>
                </a:effectLst>
              </a:rPr>
              <a:t>Don’t worry, you are right”</a:t>
            </a:r>
            <a:endParaRPr lang="en-US" sz="3600" dirty="0" smtClean="0">
              <a:effectLst>
                <a:glow rad="228600">
                  <a:srgbClr val="000000"/>
                </a:glow>
              </a:effectLst>
            </a:endParaRPr>
          </a:p>
          <a:p>
            <a:pPr marL="0" indent="0" algn="just">
              <a:buNone/>
            </a:pPr>
            <a:r>
              <a:rPr lang="en-US" sz="3600" dirty="0" smtClean="0">
                <a:effectLst>
                  <a:glow rad="228600">
                    <a:srgbClr val="000000"/>
                  </a:glow>
                </a:effectLst>
              </a:rPr>
              <a:t>	Romans 12:16</a:t>
            </a:r>
            <a:endParaRPr lang="en-US" sz="3600" dirty="0">
              <a:effectLst>
                <a:glow rad="228600">
                  <a:srgbClr val="000000"/>
                </a:glow>
              </a:effectLst>
            </a:endParaRPr>
          </a:p>
          <a:p>
            <a:pPr marL="0" indent="0" algn="just">
              <a:buNone/>
            </a:pPr>
            <a:endParaRPr lang="en-US" sz="3600" dirty="0" smtClean="0">
              <a:effectLst>
                <a:glow rad="228600">
                  <a:srgbClr val="000000"/>
                </a:glow>
              </a:effectLst>
            </a:endParaRPr>
          </a:p>
          <a:p>
            <a:pPr marL="0" indent="0" algn="just">
              <a:buNone/>
            </a:pPr>
            <a:r>
              <a:rPr lang="en-US" sz="3600" dirty="0" smtClean="0">
                <a:effectLst>
                  <a:glow rad="228600">
                    <a:srgbClr val="000000"/>
                  </a:glow>
                </a:effectLst>
              </a:rPr>
              <a:t>Human reasoning can be deceptive</a:t>
            </a:r>
          </a:p>
          <a:p>
            <a:pPr marL="0" indent="0" algn="just">
              <a:buNone/>
            </a:pPr>
            <a:r>
              <a:rPr lang="en-US" sz="3600" dirty="0" smtClean="0">
                <a:effectLst>
                  <a:glow rad="228600">
                    <a:srgbClr val="000000"/>
                  </a:glow>
                </a:effectLst>
              </a:rPr>
              <a:t>- Everyone tends to think they are right</a:t>
            </a:r>
          </a:p>
          <a:p>
            <a:pPr marL="0" indent="0" algn="just">
              <a:buNone/>
            </a:pPr>
            <a:r>
              <a:rPr lang="en-US" sz="3600" dirty="0" smtClean="0">
                <a:effectLst>
                  <a:glow rad="228600">
                    <a:srgbClr val="000000"/>
                  </a:glow>
                </a:effectLst>
              </a:rPr>
              <a:t>- Do you appreciate you are not right?</a:t>
            </a:r>
          </a:p>
          <a:p>
            <a:pPr marL="0" indent="0" algn="just">
              <a:buNone/>
            </a:pPr>
            <a:endParaRPr lang="en-US" sz="32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8805069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5500" dirty="0" smtClean="0">
                <a:effectLst>
                  <a:glow rad="228600">
                    <a:srgbClr val="000403"/>
                  </a:glow>
                </a:effectLst>
                <a:latin typeface="+mn-lt"/>
              </a:rPr>
              <a:t>The Lie of Paranoia</a:t>
            </a:r>
            <a:endParaRPr lang="en-US" sz="5500" dirty="0">
              <a:effectLst>
                <a:glow rad="228600">
                  <a:srgbClr val="000403"/>
                </a:glow>
              </a:effectLst>
              <a:latin typeface="+mn-lt"/>
            </a:endParaRPr>
          </a:p>
        </p:txBody>
      </p:sp>
      <p:sp>
        <p:nvSpPr>
          <p:cNvPr id="3" name="Content Placeholder 2"/>
          <p:cNvSpPr>
            <a:spLocks noGrp="1"/>
          </p:cNvSpPr>
          <p:nvPr>
            <p:ph idx="1"/>
          </p:nvPr>
        </p:nvSpPr>
        <p:spPr>
          <a:xfrm>
            <a:off x="228600" y="1268016"/>
            <a:ext cx="8763000" cy="3742134"/>
          </a:xfrm>
        </p:spPr>
        <p:txBody>
          <a:bodyPr>
            <a:normAutofit/>
          </a:bodyPr>
          <a:lstStyle/>
          <a:p>
            <a:pPr marL="0" indent="0" algn="just">
              <a:buNone/>
            </a:pPr>
            <a:r>
              <a:rPr lang="en-US" sz="3600" dirty="0" smtClean="0">
                <a:effectLst>
                  <a:glow rad="228600">
                    <a:srgbClr val="000000"/>
                  </a:glow>
                </a:effectLst>
              </a:rPr>
              <a:t>“</a:t>
            </a:r>
            <a:r>
              <a:rPr lang="en-US" sz="3600" i="1" dirty="0" smtClean="0">
                <a:effectLst>
                  <a:glow rad="228600">
                    <a:srgbClr val="000000"/>
                  </a:glow>
                </a:effectLst>
              </a:rPr>
              <a:t>Everyone and everything is against you”</a:t>
            </a:r>
            <a:endParaRPr lang="en-US" sz="3600" dirty="0" smtClean="0">
              <a:effectLst>
                <a:glow rad="228600">
                  <a:srgbClr val="000000"/>
                </a:glow>
              </a:effectLst>
            </a:endParaRPr>
          </a:p>
          <a:p>
            <a:pPr marL="0" indent="0" algn="just">
              <a:buNone/>
            </a:pPr>
            <a:r>
              <a:rPr lang="en-US" sz="3600" dirty="0" smtClean="0">
                <a:effectLst>
                  <a:glow rad="228600">
                    <a:srgbClr val="000000"/>
                  </a:glow>
                </a:effectLst>
              </a:rPr>
              <a:t>	Proverb 28:1</a:t>
            </a:r>
            <a:endParaRPr lang="en-US" sz="3600" dirty="0">
              <a:effectLst>
                <a:glow rad="228600">
                  <a:srgbClr val="000000"/>
                </a:glow>
              </a:effectLst>
            </a:endParaRPr>
          </a:p>
          <a:p>
            <a:pPr marL="0" indent="0" algn="just">
              <a:buNone/>
            </a:pPr>
            <a:endParaRPr lang="en-US" sz="3400" dirty="0" smtClean="0">
              <a:effectLst>
                <a:glow rad="228600">
                  <a:srgbClr val="000000"/>
                </a:glow>
              </a:effectLst>
            </a:endParaRPr>
          </a:p>
          <a:p>
            <a:pPr marL="0" indent="0" algn="just">
              <a:buNone/>
            </a:pPr>
            <a:r>
              <a:rPr lang="en-US" sz="3400" dirty="0" smtClean="0">
                <a:effectLst>
                  <a:glow rad="228600">
                    <a:srgbClr val="000000"/>
                  </a:glow>
                </a:effectLst>
              </a:rPr>
              <a:t>Fear is a powerful tool</a:t>
            </a:r>
          </a:p>
          <a:p>
            <a:pPr marL="0" indent="0" algn="just">
              <a:buNone/>
            </a:pPr>
            <a:r>
              <a:rPr lang="en-US" sz="3400" dirty="0" smtClean="0">
                <a:effectLst>
                  <a:glow rad="228600">
                    <a:srgbClr val="000000"/>
                  </a:glow>
                </a:effectLst>
              </a:rPr>
              <a:t>- But we should ONLY fear God (Matthew 10:28) </a:t>
            </a:r>
          </a:p>
          <a:p>
            <a:pPr marL="0" indent="0" algn="just">
              <a:buNone/>
            </a:pPr>
            <a:r>
              <a:rPr lang="en-US" sz="3400" dirty="0" smtClean="0">
                <a:effectLst>
                  <a:glow rad="228600">
                    <a:srgbClr val="000000"/>
                  </a:glow>
                </a:effectLst>
              </a:rPr>
              <a:t>- Insecurity must be overcome</a:t>
            </a:r>
          </a:p>
          <a:p>
            <a:pPr marL="0" indent="0" algn="just">
              <a:buNone/>
            </a:pPr>
            <a:endParaRPr lang="en-US" sz="32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754024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016"/>
          </a:xfrm>
        </p:spPr>
        <p:txBody>
          <a:bodyPr>
            <a:noAutofit/>
          </a:bodyPr>
          <a:lstStyle/>
          <a:p>
            <a:pPr algn="ctr"/>
            <a:r>
              <a:rPr lang="en-US" sz="5500" dirty="0" smtClean="0">
                <a:effectLst>
                  <a:glow rad="228600">
                    <a:srgbClr val="000403"/>
                  </a:glow>
                </a:effectLst>
                <a:latin typeface="+mn-lt"/>
              </a:rPr>
              <a:t>The Lie of Victimization</a:t>
            </a:r>
            <a:endParaRPr lang="en-US" sz="5500" dirty="0">
              <a:effectLst>
                <a:glow rad="228600">
                  <a:srgbClr val="000403"/>
                </a:glow>
              </a:effectLst>
              <a:latin typeface="+mn-lt"/>
            </a:endParaRPr>
          </a:p>
        </p:txBody>
      </p:sp>
      <p:sp>
        <p:nvSpPr>
          <p:cNvPr id="3" name="Content Placeholder 2"/>
          <p:cNvSpPr>
            <a:spLocks noGrp="1"/>
          </p:cNvSpPr>
          <p:nvPr>
            <p:ph idx="1"/>
          </p:nvPr>
        </p:nvSpPr>
        <p:spPr>
          <a:xfrm>
            <a:off x="228600" y="1268016"/>
            <a:ext cx="8763000" cy="3742134"/>
          </a:xfrm>
        </p:spPr>
        <p:txBody>
          <a:bodyPr>
            <a:normAutofit/>
          </a:bodyPr>
          <a:lstStyle/>
          <a:p>
            <a:pPr marL="0" indent="0" algn="just">
              <a:buNone/>
            </a:pPr>
            <a:r>
              <a:rPr lang="en-US" sz="3600" dirty="0" smtClean="0">
                <a:effectLst>
                  <a:glow rad="228600">
                    <a:srgbClr val="000000"/>
                  </a:glow>
                </a:effectLst>
              </a:rPr>
              <a:t>“</a:t>
            </a:r>
            <a:r>
              <a:rPr lang="en-US" sz="3600" i="1" dirty="0" smtClean="0">
                <a:effectLst>
                  <a:glow rad="228600">
                    <a:srgbClr val="000000"/>
                  </a:glow>
                </a:effectLst>
              </a:rPr>
              <a:t>Nothing is your fault, you are a victim”</a:t>
            </a:r>
            <a:endParaRPr lang="en-US" sz="3600" dirty="0" smtClean="0">
              <a:effectLst>
                <a:glow rad="228600">
                  <a:srgbClr val="000000"/>
                </a:glow>
              </a:effectLst>
            </a:endParaRPr>
          </a:p>
          <a:p>
            <a:pPr marL="0" indent="0" algn="just">
              <a:buNone/>
            </a:pPr>
            <a:r>
              <a:rPr lang="en-US" sz="3600" dirty="0" smtClean="0">
                <a:effectLst>
                  <a:glow rad="228600">
                    <a:srgbClr val="000000"/>
                  </a:glow>
                </a:effectLst>
              </a:rPr>
              <a:t>	1 Samuel 15:20</a:t>
            </a:r>
            <a:endParaRPr lang="en-US" sz="3600" dirty="0">
              <a:effectLst>
                <a:glow rad="228600">
                  <a:srgbClr val="000000"/>
                </a:glow>
              </a:effectLst>
            </a:endParaRPr>
          </a:p>
          <a:p>
            <a:pPr marL="0" indent="0" algn="just">
              <a:buNone/>
            </a:pPr>
            <a:endParaRPr lang="en-US" sz="3200" dirty="0" smtClean="0">
              <a:effectLst>
                <a:glow rad="228600">
                  <a:srgbClr val="000000"/>
                </a:glow>
              </a:effectLst>
            </a:endParaRPr>
          </a:p>
          <a:p>
            <a:pPr marL="0" indent="0" algn="just">
              <a:buNone/>
            </a:pPr>
            <a:r>
              <a:rPr lang="en-US" sz="3200" dirty="0" smtClean="0">
                <a:effectLst>
                  <a:glow rad="228600">
                    <a:srgbClr val="000000"/>
                  </a:glow>
                </a:effectLst>
              </a:rPr>
              <a:t>Blaming people and circumstances </a:t>
            </a:r>
          </a:p>
          <a:p>
            <a:pPr marL="0" indent="0" algn="just">
              <a:buNone/>
            </a:pPr>
            <a:r>
              <a:rPr lang="en-US" sz="3200" dirty="0" smtClean="0">
                <a:effectLst>
                  <a:glow rad="228600">
                    <a:srgbClr val="000000"/>
                  </a:glow>
                </a:effectLst>
              </a:rPr>
              <a:t>- A victim cannot repent and be saved</a:t>
            </a:r>
          </a:p>
          <a:p>
            <a:pPr marL="0" indent="0" algn="just">
              <a:buNone/>
            </a:pPr>
            <a:r>
              <a:rPr lang="en-US" sz="3200" dirty="0" smtClean="0">
                <a:effectLst>
                  <a:glow rad="228600">
                    <a:srgbClr val="000000"/>
                  </a:glow>
                </a:effectLst>
              </a:rPr>
              <a:t>- God hates a victimhood defense (Matthew 25:25)</a:t>
            </a:r>
          </a:p>
          <a:p>
            <a:pPr marL="0" indent="0" algn="just">
              <a:buNone/>
            </a:pPr>
            <a:endParaRPr lang="en-US" sz="32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996109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3E4F19A7-A959-40BB-972C-4880BAF8EB0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158869</TotalTime>
  <Words>1247</Words>
  <Application>Microsoft Macintosh PowerPoint</Application>
  <PresentationFormat>On-screen Show (16:9)</PresentationFormat>
  <Paragraphs>100</Paragraphs>
  <Slides>12</Slides>
  <Notes>12</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Office Theme</vt:lpstr>
      <vt:lpstr>Five Lies from  The Father of Lies John 8:31-45</vt:lpstr>
      <vt:lpstr>Satan, Father of Lies</vt:lpstr>
      <vt:lpstr>Is Satan Lying to You?</vt:lpstr>
      <vt:lpstr>Is Satan Lying to You?</vt:lpstr>
      <vt:lpstr>Is Satan Lying to You?</vt:lpstr>
      <vt:lpstr>Is Satan Lying to You?</vt:lpstr>
      <vt:lpstr>The Lie of Self-Righteousness</vt:lpstr>
      <vt:lpstr>The Lie of Paranoia</vt:lpstr>
      <vt:lpstr>The Lie of Victimization</vt:lpstr>
      <vt:lpstr>The Lie of Good Feelings</vt:lpstr>
      <vt:lpstr>The Lie of Procrastination </vt:lpstr>
      <vt:lpstr>Satan Still Deceives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Communion</dc:title>
  <dc:creator>BRIAN HAINES</dc:creator>
  <cp:lastModifiedBy>Kyle Pope</cp:lastModifiedBy>
  <cp:revision>607</cp:revision>
  <dcterms:created xsi:type="dcterms:W3CDTF">2019-09-22T23:22:25Z</dcterms:created>
  <dcterms:modified xsi:type="dcterms:W3CDTF">2019-09-22T23:23:47Z</dcterms:modified>
</cp:coreProperties>
</file>